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Apex Triggers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Introduction &amp; Basic Scenarios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CFBF-7375-4D4F-BF04-1FBBB464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88894"/>
            <a:ext cx="10058400" cy="5163850"/>
          </a:xfrm>
        </p:spPr>
        <p:txBody>
          <a:bodyPr/>
          <a:lstStyle/>
          <a:p>
            <a:r>
              <a:rPr lang="en-IN" b="1" dirty="0"/>
              <a:t>Triggers are the custom Actions that will be performed before or after a change occurs in Salesforce record. Like insertions or updates or deletions.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There can be 6 types of operations that can invoke a apex trigger.</a:t>
            </a:r>
          </a:p>
          <a:p>
            <a:r>
              <a:rPr lang="en-IN" dirty="0"/>
              <a:t>Insert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Delete</a:t>
            </a:r>
          </a:p>
          <a:p>
            <a:r>
              <a:rPr lang="en-IN" dirty="0"/>
              <a:t>Merge upsert</a:t>
            </a:r>
          </a:p>
          <a:p>
            <a:r>
              <a:rPr lang="en-IN" dirty="0"/>
              <a:t>Undelete</a:t>
            </a:r>
          </a:p>
          <a:p>
            <a:endParaRPr lang="en-IN" dirty="0"/>
          </a:p>
          <a:p>
            <a:r>
              <a:rPr lang="en-IN" dirty="0"/>
              <a:t>You can define triggers for both standard objects as well as custom objects.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4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CFBF-7375-4D4F-BF04-1FBBB464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88894"/>
            <a:ext cx="10058400" cy="5163850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latin typeface="Arial Black" panose="020B0A04020102020204" pitchFamily="34" charset="0"/>
              </a:rPr>
              <a:t>Types of Triggers</a:t>
            </a:r>
          </a:p>
          <a:p>
            <a:r>
              <a:rPr lang="en-IN" sz="1600" dirty="0">
                <a:latin typeface="+mj-lt"/>
              </a:rPr>
              <a:t>There are two types of triggers:</a:t>
            </a:r>
          </a:p>
          <a:p>
            <a:r>
              <a:rPr lang="en-IN" sz="1600" dirty="0">
                <a:latin typeface="+mj-lt"/>
              </a:rPr>
              <a:t>Before </a:t>
            </a:r>
          </a:p>
          <a:p>
            <a:r>
              <a:rPr lang="en-IN" sz="1600" dirty="0">
                <a:latin typeface="+mj-lt"/>
              </a:rPr>
              <a:t>After </a:t>
            </a:r>
          </a:p>
          <a:p>
            <a:endParaRPr lang="en-IN" sz="1600" dirty="0"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latin typeface="+mj-lt"/>
              </a:rPr>
              <a:t>Before triggers are used to update or validate the record before it is saved to database.</a:t>
            </a:r>
          </a:p>
          <a:p>
            <a:pPr marL="0" indent="0">
              <a:buNone/>
            </a:pPr>
            <a:endParaRPr lang="en-IN" sz="1600" dirty="0"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latin typeface="+mj-lt"/>
              </a:rPr>
              <a:t>After triggers are used to access fields that are set by system </a:t>
            </a:r>
            <a:r>
              <a:rPr lang="en-IN" sz="1600" dirty="0" err="1">
                <a:latin typeface="+mj-lt"/>
              </a:rPr>
              <a:t>i.e</a:t>
            </a:r>
            <a:r>
              <a:rPr lang="en-IN" sz="1600" dirty="0">
                <a:latin typeface="+mj-lt"/>
              </a:rPr>
              <a:t> record Id or </a:t>
            </a:r>
            <a:r>
              <a:rPr lang="en-IN" sz="1600" dirty="0" err="1">
                <a:latin typeface="+mj-lt"/>
              </a:rPr>
              <a:t>LastModifiedDate</a:t>
            </a:r>
            <a:r>
              <a:rPr lang="en-IN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IN" sz="1600" dirty="0">
                <a:latin typeface="+mj-lt"/>
              </a:rPr>
              <a:t>They are also used to update other/related records.</a:t>
            </a:r>
          </a:p>
        </p:txBody>
      </p:sp>
    </p:spTree>
    <p:extLst>
      <p:ext uri="{BB962C8B-B14F-4D97-AF65-F5344CB8AC3E}">
        <p14:creationId xmlns:p14="http://schemas.microsoft.com/office/powerpoint/2010/main" val="356442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877D-4DBF-4CD6-8A7E-8F8B7168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1341"/>
            <a:ext cx="10058400" cy="5800165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>
                <a:latin typeface="Arial Rounded MT Bold" panose="020F0704030504030204" pitchFamily="34" charset="0"/>
              </a:rPr>
              <a:t>Trigger Context Variables</a:t>
            </a:r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Context Variables are variables that are provided by Salesforce implicitly that allows developers to have runtime context access.</a:t>
            </a:r>
          </a:p>
          <a:p>
            <a:r>
              <a:rPr lang="en-IN" dirty="0"/>
              <a:t>Context Variables are contained in </a:t>
            </a:r>
            <a:r>
              <a:rPr lang="en-IN" b="1" dirty="0" err="1"/>
              <a:t>System.Trigger</a:t>
            </a:r>
            <a:r>
              <a:rPr lang="en-IN" dirty="0"/>
              <a:t> class.</a:t>
            </a:r>
          </a:p>
          <a:p>
            <a:r>
              <a:rPr lang="en-IN" dirty="0"/>
              <a:t>Examples:</a:t>
            </a:r>
          </a:p>
          <a:p>
            <a:r>
              <a:rPr lang="en-IN" dirty="0" err="1">
                <a:highlight>
                  <a:srgbClr val="FFFF00"/>
                </a:highlight>
              </a:rPr>
              <a:t>isInsert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dirty="0" err="1">
                <a:highlight>
                  <a:srgbClr val="FFFF00"/>
                </a:highlight>
              </a:rPr>
              <a:t>isUpdate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dirty="0" err="1">
                <a:highlight>
                  <a:srgbClr val="FFFF00"/>
                </a:highlight>
              </a:rPr>
              <a:t>isDelete</a:t>
            </a:r>
            <a:r>
              <a:rPr lang="en-IN" dirty="0"/>
              <a:t> these returns true if trigger was fired by insert, update or delete operation respectively.</a:t>
            </a:r>
          </a:p>
          <a:p>
            <a:r>
              <a:rPr lang="en-IN" dirty="0" err="1">
                <a:highlight>
                  <a:srgbClr val="FFFF00"/>
                </a:highlight>
              </a:rPr>
              <a:t>isBefore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dirty="0" err="1">
                <a:highlight>
                  <a:srgbClr val="FFFF00"/>
                </a:highlight>
              </a:rPr>
              <a:t>isAfter</a:t>
            </a:r>
            <a:r>
              <a:rPr lang="en-IN" dirty="0"/>
              <a:t> returns true if the trigger context was Before or after.</a:t>
            </a:r>
          </a:p>
          <a:p>
            <a:r>
              <a:rPr lang="en-IN" dirty="0">
                <a:highlight>
                  <a:srgbClr val="FFFF00"/>
                </a:highlight>
              </a:rPr>
              <a:t>new</a:t>
            </a:r>
            <a:r>
              <a:rPr lang="en-IN" dirty="0"/>
              <a:t> : returns a list of new versions of </a:t>
            </a:r>
            <a:r>
              <a:rPr lang="en-IN" dirty="0" err="1"/>
              <a:t>sObjects</a:t>
            </a:r>
            <a:r>
              <a:rPr lang="en-IN" dirty="0"/>
              <a:t>. It is available in </a:t>
            </a:r>
            <a:r>
              <a:rPr lang="en-IN" b="1" dirty="0"/>
              <a:t>insert, update and undelete triggers</a:t>
            </a:r>
            <a:r>
              <a:rPr lang="en-IN" dirty="0"/>
              <a:t>.</a:t>
            </a:r>
          </a:p>
          <a:p>
            <a:r>
              <a:rPr lang="en-IN" dirty="0" err="1">
                <a:highlight>
                  <a:srgbClr val="FFFF00"/>
                </a:highlight>
              </a:rPr>
              <a:t>newMap</a:t>
            </a:r>
            <a:r>
              <a:rPr lang="en-IN" dirty="0"/>
              <a:t> : a map of IDs to the new Versions of sObject records. This map is only available in </a:t>
            </a:r>
            <a:r>
              <a:rPr lang="en-IN" b="1" dirty="0"/>
              <a:t>after insert, before update, after update, after undelete.</a:t>
            </a:r>
            <a:r>
              <a:rPr lang="en-IN" dirty="0"/>
              <a:t>  </a:t>
            </a:r>
          </a:p>
          <a:p>
            <a:r>
              <a:rPr lang="en-IN" dirty="0">
                <a:highlight>
                  <a:srgbClr val="FFFF00"/>
                </a:highlight>
              </a:rPr>
              <a:t>old</a:t>
            </a:r>
            <a:r>
              <a:rPr lang="en-IN" dirty="0"/>
              <a:t> : returns a list if older versions of </a:t>
            </a:r>
            <a:r>
              <a:rPr lang="en-IN" dirty="0" err="1"/>
              <a:t>sObjects</a:t>
            </a:r>
            <a:r>
              <a:rPr lang="en-IN" dirty="0"/>
              <a:t> which are already </a:t>
            </a:r>
            <a:r>
              <a:rPr lang="en-IN" dirty="0" err="1"/>
              <a:t>commited</a:t>
            </a:r>
            <a:r>
              <a:rPr lang="en-IN" dirty="0"/>
              <a:t> to database. It is available in </a:t>
            </a:r>
            <a:r>
              <a:rPr lang="en-IN" b="1" dirty="0"/>
              <a:t>update and delete triggers</a:t>
            </a:r>
            <a:r>
              <a:rPr lang="en-IN" dirty="0"/>
              <a:t>.</a:t>
            </a:r>
          </a:p>
          <a:p>
            <a:r>
              <a:rPr lang="en-IN" dirty="0" err="1">
                <a:highlight>
                  <a:srgbClr val="FFFF00"/>
                </a:highlight>
              </a:rPr>
              <a:t>oldMap</a:t>
            </a:r>
            <a:r>
              <a:rPr lang="en-IN" dirty="0"/>
              <a:t> : returns a map of Ids to the old versions of sObject records. It is available only in </a:t>
            </a:r>
            <a:r>
              <a:rPr lang="en-IN" b="1" dirty="0"/>
              <a:t>update and delete triggers.</a:t>
            </a:r>
          </a:p>
          <a:p>
            <a:r>
              <a:rPr lang="en-IN" dirty="0">
                <a:highlight>
                  <a:srgbClr val="FFFF00"/>
                </a:highlight>
              </a:rPr>
              <a:t>Size</a:t>
            </a:r>
            <a:r>
              <a:rPr lang="en-IN" dirty="0"/>
              <a:t> : </a:t>
            </a:r>
            <a:r>
              <a:rPr lang="en-US" dirty="0"/>
              <a:t>The total number of records in a trigger invocation, available in both old and new.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8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3CBD-B5E7-490F-820A-1DCB854A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45459"/>
            <a:ext cx="10058400" cy="5307285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dirty="0">
                <a:latin typeface="Cooper Black" panose="0208090404030B020404" pitchFamily="18" charset="0"/>
              </a:rPr>
              <a:t>There are 7 types of trigger Events</a:t>
            </a:r>
            <a:endParaRPr lang="en-IN" dirty="0">
              <a:latin typeface="Cooper Black" panose="0208090404030B020404" pitchFamily="18" charset="0"/>
            </a:endParaRPr>
          </a:p>
          <a:p>
            <a:r>
              <a:rPr lang="en-IN" sz="2400" dirty="0"/>
              <a:t>Before insert</a:t>
            </a:r>
          </a:p>
          <a:p>
            <a:r>
              <a:rPr lang="en-IN" sz="2400" dirty="0"/>
              <a:t>Before update</a:t>
            </a:r>
          </a:p>
          <a:p>
            <a:r>
              <a:rPr lang="en-IN" sz="2400" dirty="0"/>
              <a:t>Before delete</a:t>
            </a:r>
          </a:p>
          <a:p>
            <a:r>
              <a:rPr lang="en-IN" sz="2400" dirty="0"/>
              <a:t>After insert</a:t>
            </a:r>
          </a:p>
          <a:p>
            <a:r>
              <a:rPr lang="en-IN" sz="2400" dirty="0"/>
              <a:t>After update</a:t>
            </a:r>
          </a:p>
          <a:p>
            <a:r>
              <a:rPr lang="en-IN" sz="2400" dirty="0"/>
              <a:t>After delete</a:t>
            </a:r>
          </a:p>
          <a:p>
            <a:r>
              <a:rPr lang="en-IN" sz="2400" dirty="0"/>
              <a:t>After undelete</a:t>
            </a:r>
          </a:p>
        </p:txBody>
      </p:sp>
    </p:spTree>
    <p:extLst>
      <p:ext uri="{BB962C8B-B14F-4D97-AF65-F5344CB8AC3E}">
        <p14:creationId xmlns:p14="http://schemas.microsoft.com/office/powerpoint/2010/main" val="184347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C9C5-EF9B-47F2-B54D-1D2D9456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Apex Triggers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06FE-0E50-485C-A5EB-B554FE9C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Every sObject whether custom or standard should have only one Trigger associated with it.</a:t>
            </a:r>
          </a:p>
          <a:p>
            <a:r>
              <a:rPr lang="en-IN" sz="1800" dirty="0"/>
              <a:t>Do NOT write any business logic inside a triggers. Always use a Apex Handler class to write the logic.</a:t>
            </a:r>
          </a:p>
          <a:p>
            <a:r>
              <a:rPr lang="en-IN" sz="1800" dirty="0"/>
              <a:t>Always include sObject name while Naming trigger.</a:t>
            </a:r>
          </a:p>
          <a:p>
            <a:r>
              <a:rPr lang="en-IN" sz="1800" dirty="0"/>
              <a:t>All triggers must have at least 1% of code coverage.</a:t>
            </a:r>
          </a:p>
          <a:p>
            <a:r>
              <a:rPr lang="en-IN" sz="1800" dirty="0"/>
              <a:t>Bulkify your code. So that code can handle multiple records at a time.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110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ADB6-97C9-4204-8420-A658C580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Trigger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CCD8-1E49-44B7-95E5-46F4A165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Whenever an Account is created then the Name should be prepended with </a:t>
            </a:r>
            <a:r>
              <a:rPr lang="en-IN" dirty="0" err="1"/>
              <a:t>Dr.</a:t>
            </a:r>
            <a:endParaRPr lang="en-IN" dirty="0"/>
          </a:p>
          <a:p>
            <a:r>
              <a:rPr lang="en-IN" dirty="0"/>
              <a:t>Whenever an Account is created with Industry as ‘</a:t>
            </a:r>
            <a:r>
              <a:rPr lang="en-IN" b="0" i="0" dirty="0">
                <a:solidFill>
                  <a:srgbClr val="181818"/>
                </a:solidFill>
                <a:effectLst/>
                <a:latin typeface="-apple-system"/>
              </a:rPr>
              <a:t>Telecommunications’ , create a Contact record with </a:t>
            </a:r>
            <a:r>
              <a:rPr lang="en-IN" b="0" i="0" dirty="0" err="1">
                <a:solidFill>
                  <a:srgbClr val="181818"/>
                </a:solidFill>
                <a:effectLst/>
                <a:latin typeface="-apple-system"/>
              </a:rPr>
              <a:t>lastName</a:t>
            </a:r>
            <a:r>
              <a:rPr lang="en-IN" b="0" i="0" dirty="0">
                <a:solidFill>
                  <a:srgbClr val="181818"/>
                </a:solidFill>
                <a:effectLst/>
                <a:latin typeface="-apple-system"/>
              </a:rPr>
              <a:t> as Accou</a:t>
            </a:r>
            <a:r>
              <a:rPr lang="en-IN" dirty="0">
                <a:solidFill>
                  <a:srgbClr val="181818"/>
                </a:solidFill>
                <a:latin typeface="-apple-system"/>
              </a:rPr>
              <a:t>nt Name and contact </a:t>
            </a:r>
            <a:r>
              <a:rPr lang="en-IN" dirty="0" err="1">
                <a:solidFill>
                  <a:srgbClr val="181818"/>
                </a:solidFill>
                <a:latin typeface="-apple-system"/>
              </a:rPr>
              <a:t>otherPhone</a:t>
            </a:r>
            <a:r>
              <a:rPr lang="en-IN" dirty="0">
                <a:solidFill>
                  <a:srgbClr val="181818"/>
                </a:solidFill>
                <a:latin typeface="-apple-system"/>
              </a:rPr>
              <a:t> as Account’s Phone.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340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{F20B4D01-C2F4-460B-A41A-F7786D2839E1}tf78438558_win32</Template>
  <TotalTime>350</TotalTime>
  <Words>460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 Black</vt:lpstr>
      <vt:lpstr>Arial Rounded MT Bold</vt:lpstr>
      <vt:lpstr>Century Gothic</vt:lpstr>
      <vt:lpstr>Cooper Black</vt:lpstr>
      <vt:lpstr>Garamond</vt:lpstr>
      <vt:lpstr>SavonVTI</vt:lpstr>
      <vt:lpstr>Apex Triggers</vt:lpstr>
      <vt:lpstr>PowerPoint Presentation</vt:lpstr>
      <vt:lpstr>PowerPoint Presentation</vt:lpstr>
      <vt:lpstr>PowerPoint Presentation</vt:lpstr>
      <vt:lpstr>PowerPoint Presentation</vt:lpstr>
      <vt:lpstr>Apex Triggers Best Practices</vt:lpstr>
      <vt:lpstr>Basic Trigger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Triggers</dc:title>
  <dc:creator>Sushil Sharma</dc:creator>
  <cp:lastModifiedBy>Sushil Sharma</cp:lastModifiedBy>
  <cp:revision>56</cp:revision>
  <dcterms:created xsi:type="dcterms:W3CDTF">2022-02-11T16:45:42Z</dcterms:created>
  <dcterms:modified xsi:type="dcterms:W3CDTF">2022-02-12T19:46:54Z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