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2" r:id="rId3"/>
    <p:sldId id="263" r:id="rId4"/>
    <p:sldId id="257" r:id="rId5"/>
    <p:sldId id="260" r:id="rId6"/>
    <p:sldId id="261" r:id="rId7"/>
    <p:sldId id="258" r:id="rId8"/>
    <p:sldId id="259"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E7AF49-0305-4CF5-8951-A1DEE68763CD}" type="datetimeFigureOut">
              <a:rPr lang="en-GB" smtClean="0"/>
              <a:t>09/05/2025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19042B-968F-4BAF-AB82-73C16E854609}" type="slidenum">
              <a:rPr lang="en-GB" smtClean="0"/>
              <a:t>‹#›</a:t>
            </a:fld>
            <a:endParaRPr lang="en-GB"/>
          </a:p>
        </p:txBody>
      </p:sp>
    </p:spTree>
    <p:extLst>
      <p:ext uri="{BB962C8B-B14F-4D97-AF65-F5344CB8AC3E}">
        <p14:creationId xmlns:p14="http://schemas.microsoft.com/office/powerpoint/2010/main" val="4145203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"Today, I’ll walk you through an analysis of how customers feel about American Airlines, using natural language processing to extract sentiment from their online reviews."</a:t>
            </a:r>
          </a:p>
        </p:txBody>
      </p:sp>
      <p:sp>
        <p:nvSpPr>
          <p:cNvPr id="4" name="Slide Number Placeholder 3"/>
          <p:cNvSpPr>
            <a:spLocks noGrp="1"/>
          </p:cNvSpPr>
          <p:nvPr>
            <p:ph type="sldNum" sz="quarter" idx="5"/>
          </p:nvPr>
        </p:nvSpPr>
        <p:spPr/>
        <p:txBody>
          <a:bodyPr/>
          <a:lstStyle/>
          <a:p>
            <a:fld id="{9019042B-968F-4BAF-AB82-73C16E854609}" type="slidenum">
              <a:rPr lang="en-GB" smtClean="0"/>
              <a:t>1</a:t>
            </a:fld>
            <a:endParaRPr lang="en-GB"/>
          </a:p>
        </p:txBody>
      </p:sp>
    </p:spTree>
    <p:extLst>
      <p:ext uri="{BB962C8B-B14F-4D97-AF65-F5344CB8AC3E}">
        <p14:creationId xmlns:p14="http://schemas.microsoft.com/office/powerpoint/2010/main" val="3534094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"Airlines compete not just on price or routes but on customer satisfaction. Understanding sentiment helps American Airlines make better decisions."</a:t>
            </a:r>
            <a:endParaRPr lang="en-GB" dirty="0"/>
          </a:p>
        </p:txBody>
      </p:sp>
      <p:sp>
        <p:nvSpPr>
          <p:cNvPr id="4" name="Slide Number Placeholder 3"/>
          <p:cNvSpPr>
            <a:spLocks noGrp="1"/>
          </p:cNvSpPr>
          <p:nvPr>
            <p:ph type="sldNum" sz="quarter" idx="5"/>
          </p:nvPr>
        </p:nvSpPr>
        <p:spPr/>
        <p:txBody>
          <a:bodyPr/>
          <a:lstStyle/>
          <a:p>
            <a:fld id="{9019042B-968F-4BAF-AB82-73C16E854609}" type="slidenum">
              <a:rPr lang="en-GB" smtClean="0"/>
              <a:t>2</a:t>
            </a:fld>
            <a:endParaRPr lang="en-GB"/>
          </a:p>
        </p:txBody>
      </p:sp>
    </p:spTree>
    <p:extLst>
      <p:ext uri="{BB962C8B-B14F-4D97-AF65-F5344CB8AC3E}">
        <p14:creationId xmlns:p14="http://schemas.microsoft.com/office/powerpoint/2010/main" val="19125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a:t>
            </a:r>
            <a:r>
              <a:rPr lang="en-US" dirty="0" err="1"/>
              <a:t>TextBlob</a:t>
            </a:r>
            <a:r>
              <a:rPr lang="en-US" dirty="0"/>
              <a:t> to analyze thousands of reviews. Polarity measures emotion—from negative to positive—and subjectivity measures how opinionated the review is."</a:t>
            </a:r>
            <a:endParaRPr lang="en-GB" dirty="0"/>
          </a:p>
        </p:txBody>
      </p:sp>
      <p:sp>
        <p:nvSpPr>
          <p:cNvPr id="4" name="Slide Number Placeholder 3"/>
          <p:cNvSpPr>
            <a:spLocks noGrp="1"/>
          </p:cNvSpPr>
          <p:nvPr>
            <p:ph type="sldNum" sz="quarter" idx="5"/>
          </p:nvPr>
        </p:nvSpPr>
        <p:spPr/>
        <p:txBody>
          <a:bodyPr/>
          <a:lstStyle/>
          <a:p>
            <a:fld id="{9019042B-968F-4BAF-AB82-73C16E854609}" type="slidenum">
              <a:rPr lang="en-GB" smtClean="0"/>
              <a:t>3</a:t>
            </a:fld>
            <a:endParaRPr lang="en-GB"/>
          </a:p>
        </p:txBody>
      </p:sp>
    </p:spTree>
    <p:extLst>
      <p:ext uri="{BB962C8B-B14F-4D97-AF65-F5344CB8AC3E}">
        <p14:creationId xmlns:p14="http://schemas.microsoft.com/office/powerpoint/2010/main" val="623677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 people are writing reviews based on their personal experiences rather than just stating facts."</a:t>
            </a:r>
          </a:p>
        </p:txBody>
      </p:sp>
      <p:sp>
        <p:nvSpPr>
          <p:cNvPr id="4" name="Slide Number Placeholder 3"/>
          <p:cNvSpPr>
            <a:spLocks noGrp="1"/>
          </p:cNvSpPr>
          <p:nvPr>
            <p:ph type="sldNum" sz="quarter" idx="5"/>
          </p:nvPr>
        </p:nvSpPr>
        <p:spPr/>
        <p:txBody>
          <a:bodyPr/>
          <a:lstStyle/>
          <a:p>
            <a:fld id="{9019042B-968F-4BAF-AB82-73C16E854609}" type="slidenum">
              <a:rPr lang="en-GB" smtClean="0"/>
              <a:t>4</a:t>
            </a:fld>
            <a:endParaRPr lang="en-GB"/>
          </a:p>
        </p:txBody>
      </p:sp>
    </p:spTree>
    <p:extLst>
      <p:ext uri="{BB962C8B-B14F-4D97-AF65-F5344CB8AC3E}">
        <p14:creationId xmlns:p14="http://schemas.microsoft.com/office/powerpoint/2010/main" val="135358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reviews aren't overwhelmingly negative, but there’s a clear tilt in that direction."</a:t>
            </a:r>
          </a:p>
        </p:txBody>
      </p:sp>
      <p:sp>
        <p:nvSpPr>
          <p:cNvPr id="4" name="Slide Number Placeholder 3"/>
          <p:cNvSpPr>
            <a:spLocks noGrp="1"/>
          </p:cNvSpPr>
          <p:nvPr>
            <p:ph type="sldNum" sz="quarter" idx="5"/>
          </p:nvPr>
        </p:nvSpPr>
        <p:spPr/>
        <p:txBody>
          <a:bodyPr/>
          <a:lstStyle/>
          <a:p>
            <a:fld id="{9019042B-968F-4BAF-AB82-73C16E854609}" type="slidenum">
              <a:rPr lang="en-GB" smtClean="0"/>
              <a:t>5</a:t>
            </a:fld>
            <a:endParaRPr lang="en-GB"/>
          </a:p>
        </p:txBody>
      </p:sp>
    </p:spTree>
    <p:extLst>
      <p:ext uri="{BB962C8B-B14F-4D97-AF65-F5344CB8AC3E}">
        <p14:creationId xmlns:p14="http://schemas.microsoft.com/office/powerpoint/2010/main" val="1524426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shows that most people are sharing their opinions, but they aren’t super angry or extremely happy—just somewhere in the middle."</a:t>
            </a:r>
          </a:p>
        </p:txBody>
      </p:sp>
      <p:sp>
        <p:nvSpPr>
          <p:cNvPr id="4" name="Slide Number Placeholder 3"/>
          <p:cNvSpPr>
            <a:spLocks noGrp="1"/>
          </p:cNvSpPr>
          <p:nvPr>
            <p:ph type="sldNum" sz="quarter" idx="5"/>
          </p:nvPr>
        </p:nvSpPr>
        <p:spPr/>
        <p:txBody>
          <a:bodyPr/>
          <a:lstStyle/>
          <a:p>
            <a:fld id="{9019042B-968F-4BAF-AB82-73C16E854609}" type="slidenum">
              <a:rPr lang="en-GB" smtClean="0"/>
              <a:t>6</a:t>
            </a:fld>
            <a:endParaRPr lang="en-GB"/>
          </a:p>
        </p:txBody>
      </p:sp>
    </p:spTree>
    <p:extLst>
      <p:ext uri="{BB962C8B-B14F-4D97-AF65-F5344CB8AC3E}">
        <p14:creationId xmlns:p14="http://schemas.microsoft.com/office/powerpoint/2010/main" val="755032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Customer feedback often focuses on </a:t>
            </a:r>
            <a:r>
              <a:rPr lang="en-US" b="1" dirty="0"/>
              <a:t>delays, service quality</a:t>
            </a:r>
            <a:r>
              <a:rPr lang="en-US" dirty="0"/>
              <a:t>, and </a:t>
            </a:r>
            <a:r>
              <a:rPr lang="en-US" b="1" dirty="0"/>
              <a:t>missed connections</a:t>
            </a:r>
            <a:r>
              <a:rPr lang="en-US" dirty="0"/>
              <a:t>, highlighting clear areas for improvement.</a:t>
            </a:r>
            <a:endParaRPr lang="en-GB" dirty="0"/>
          </a:p>
        </p:txBody>
      </p:sp>
      <p:sp>
        <p:nvSpPr>
          <p:cNvPr id="4" name="Slide Number Placeholder 3"/>
          <p:cNvSpPr>
            <a:spLocks noGrp="1"/>
          </p:cNvSpPr>
          <p:nvPr>
            <p:ph type="sldNum" sz="quarter" idx="5"/>
          </p:nvPr>
        </p:nvSpPr>
        <p:spPr/>
        <p:txBody>
          <a:bodyPr/>
          <a:lstStyle/>
          <a:p>
            <a:fld id="{9019042B-968F-4BAF-AB82-73C16E854609}" type="slidenum">
              <a:rPr lang="en-GB" smtClean="0"/>
              <a:t>7</a:t>
            </a:fld>
            <a:endParaRPr lang="en-GB"/>
          </a:p>
        </p:txBody>
      </p:sp>
    </p:spTree>
    <p:extLst>
      <p:ext uri="{BB962C8B-B14F-4D97-AF65-F5344CB8AC3E}">
        <p14:creationId xmlns:p14="http://schemas.microsoft.com/office/powerpoint/2010/main" val="1247695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"What we’re seeing is that customers aren’t just throwing out angry rants or glowing praise—they’re expressing real, specific concerns. This tells us they still want to be heard. That emotional engagement is powerful. American Airlines has a chance to not only fix operational issues but also rebuild trust by responding directly to what customers are saying the most."</a:t>
            </a:r>
            <a:endParaRPr lang="en-US" dirty="0"/>
          </a:p>
        </p:txBody>
      </p:sp>
      <p:sp>
        <p:nvSpPr>
          <p:cNvPr id="4" name="Slide Number Placeholder 3"/>
          <p:cNvSpPr>
            <a:spLocks noGrp="1"/>
          </p:cNvSpPr>
          <p:nvPr>
            <p:ph type="sldNum" sz="quarter" idx="5"/>
          </p:nvPr>
        </p:nvSpPr>
        <p:spPr/>
        <p:txBody>
          <a:bodyPr/>
          <a:lstStyle/>
          <a:p>
            <a:fld id="{9019042B-968F-4BAF-AB82-73C16E854609}" type="slidenum">
              <a:rPr lang="en-GB" smtClean="0"/>
              <a:t>8</a:t>
            </a:fld>
            <a:endParaRPr lang="en-GB"/>
          </a:p>
        </p:txBody>
      </p:sp>
    </p:spTree>
    <p:extLst>
      <p:ext uri="{BB962C8B-B14F-4D97-AF65-F5344CB8AC3E}">
        <p14:creationId xmlns:p14="http://schemas.microsoft.com/office/powerpoint/2010/main" val="3374561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to go deeper — mine the negative reviews for recurring themes like delays, miscommunication, and missed connections. These issues are not just operational—they're emotional. Action plans should focus on solving what matters most to customers. And by monitoring trends in both word usage and sentiment over time, American Airlines can measure whether interventions are actually working."</a:t>
            </a:r>
            <a:endParaRPr lang="en-GB" dirty="0"/>
          </a:p>
        </p:txBody>
      </p:sp>
      <p:sp>
        <p:nvSpPr>
          <p:cNvPr id="4" name="Slide Number Placeholder 3"/>
          <p:cNvSpPr>
            <a:spLocks noGrp="1"/>
          </p:cNvSpPr>
          <p:nvPr>
            <p:ph type="sldNum" sz="quarter" idx="5"/>
          </p:nvPr>
        </p:nvSpPr>
        <p:spPr/>
        <p:txBody>
          <a:bodyPr/>
          <a:lstStyle/>
          <a:p>
            <a:fld id="{9019042B-968F-4BAF-AB82-73C16E854609}" type="slidenum">
              <a:rPr lang="en-GB" smtClean="0"/>
              <a:t>9</a:t>
            </a:fld>
            <a:endParaRPr lang="en-GB"/>
          </a:p>
        </p:txBody>
      </p:sp>
    </p:spTree>
    <p:extLst>
      <p:ext uri="{BB962C8B-B14F-4D97-AF65-F5344CB8AC3E}">
        <p14:creationId xmlns:p14="http://schemas.microsoft.com/office/powerpoint/2010/main" val="3653947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09/05/2025</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09/05/2025</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09/05/2025</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09/05/2025</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09/05/2025</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09/05/2025</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09/05/2025</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09/05/2025</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09/05/2025</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09/05/2025</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09/05/2025</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09/05/2025</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p:txBody>
          <a:bodyPr>
            <a:normAutofit fontScale="90000"/>
          </a:bodyPr>
          <a:lstStyle/>
          <a:p>
            <a:r>
              <a:rPr lang="en-US" dirty="0"/>
              <a:t>Understanding Customer Sentiment Toward American Airlines</a:t>
            </a:r>
            <a:endParaRPr lang="en-GB" dirty="0"/>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p:txBody>
          <a:bodyPr/>
          <a:lstStyle/>
          <a:p>
            <a:r>
              <a:rPr lang="en-US" dirty="0"/>
              <a:t>Sentiment Analysis of Customer Reviews Using NLP</a:t>
            </a:r>
          </a:p>
        </p:txBody>
      </p:sp>
    </p:spTree>
    <p:extLst>
      <p:ext uri="{BB962C8B-B14F-4D97-AF65-F5344CB8AC3E}">
        <p14:creationId xmlns:p14="http://schemas.microsoft.com/office/powerpoint/2010/main" val="1492306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BC4FA0-521D-431B-A197-84294B73D044}"/>
              </a:ext>
            </a:extLst>
          </p:cNvPr>
          <p:cNvSpPr>
            <a:spLocks noGrp="1"/>
          </p:cNvSpPr>
          <p:nvPr>
            <p:ph type="title"/>
          </p:nvPr>
        </p:nvSpPr>
        <p:spPr>
          <a:xfrm>
            <a:off x="838200" y="2451377"/>
            <a:ext cx="10515600" cy="1325563"/>
          </a:xfrm>
        </p:spPr>
        <p:txBody>
          <a:bodyPr/>
          <a:lstStyle/>
          <a:p>
            <a:pPr algn="ctr"/>
            <a:r>
              <a:rPr lang="en-US" dirty="0"/>
              <a:t>Thank You</a:t>
            </a:r>
            <a:endParaRPr lang="en-GB" dirty="0"/>
          </a:p>
        </p:txBody>
      </p:sp>
    </p:spTree>
    <p:extLst>
      <p:ext uri="{BB962C8B-B14F-4D97-AF65-F5344CB8AC3E}">
        <p14:creationId xmlns:p14="http://schemas.microsoft.com/office/powerpoint/2010/main" val="2176646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4CE89-3657-4A48-AF9A-C90FB3AD01C0}"/>
              </a:ext>
            </a:extLst>
          </p:cNvPr>
          <p:cNvSpPr>
            <a:spLocks noGrp="1"/>
          </p:cNvSpPr>
          <p:nvPr>
            <p:ph type="title"/>
          </p:nvPr>
        </p:nvSpPr>
        <p:spPr/>
        <p:txBody>
          <a:bodyPr/>
          <a:lstStyle/>
          <a:p>
            <a:r>
              <a:rPr lang="en-GB" dirty="0"/>
              <a:t>Why Customer Sentiment Matters?</a:t>
            </a:r>
          </a:p>
        </p:txBody>
      </p:sp>
      <p:sp>
        <p:nvSpPr>
          <p:cNvPr id="3" name="Content Placeholder 2">
            <a:extLst>
              <a:ext uri="{FF2B5EF4-FFF2-40B4-BE49-F238E27FC236}">
                <a16:creationId xmlns:a16="http://schemas.microsoft.com/office/drawing/2014/main" id="{152F0612-4DB3-413C-BC3E-B0B2194F6CBF}"/>
              </a:ext>
            </a:extLst>
          </p:cNvPr>
          <p:cNvSpPr>
            <a:spLocks noGrp="1"/>
          </p:cNvSpPr>
          <p:nvPr>
            <p:ph idx="1"/>
          </p:nvPr>
        </p:nvSpPr>
        <p:spPr/>
        <p:txBody>
          <a:bodyPr/>
          <a:lstStyle/>
          <a:p>
            <a:r>
              <a:rPr lang="en-US" dirty="0"/>
              <a:t>Impacts brand loyalty and revenue</a:t>
            </a:r>
          </a:p>
          <a:p>
            <a:r>
              <a:rPr lang="en-GB" dirty="0"/>
              <a:t>Revels pain points in service</a:t>
            </a:r>
          </a:p>
          <a:p>
            <a:r>
              <a:rPr lang="en-GB" dirty="0"/>
              <a:t>Helps prioritize improvements</a:t>
            </a:r>
          </a:p>
        </p:txBody>
      </p:sp>
    </p:spTree>
    <p:extLst>
      <p:ext uri="{BB962C8B-B14F-4D97-AF65-F5344CB8AC3E}">
        <p14:creationId xmlns:p14="http://schemas.microsoft.com/office/powerpoint/2010/main" val="2587755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6A85D-7031-458C-AB27-84FE2DF5F7C4}"/>
              </a:ext>
            </a:extLst>
          </p:cNvPr>
          <p:cNvSpPr>
            <a:spLocks noGrp="1"/>
          </p:cNvSpPr>
          <p:nvPr>
            <p:ph type="title"/>
          </p:nvPr>
        </p:nvSpPr>
        <p:spPr/>
        <p:txBody>
          <a:bodyPr/>
          <a:lstStyle/>
          <a:p>
            <a:r>
              <a:rPr lang="en-US" dirty="0"/>
              <a:t>How We Analyzed the Reviews</a:t>
            </a:r>
            <a:endParaRPr lang="en-GB" dirty="0"/>
          </a:p>
        </p:txBody>
      </p:sp>
      <p:sp>
        <p:nvSpPr>
          <p:cNvPr id="3" name="Content Placeholder 2">
            <a:extLst>
              <a:ext uri="{FF2B5EF4-FFF2-40B4-BE49-F238E27FC236}">
                <a16:creationId xmlns:a16="http://schemas.microsoft.com/office/drawing/2014/main" id="{DED6D1E2-63D3-4006-8148-7839F555712F}"/>
              </a:ext>
            </a:extLst>
          </p:cNvPr>
          <p:cNvSpPr>
            <a:spLocks noGrp="1"/>
          </p:cNvSpPr>
          <p:nvPr>
            <p:ph idx="1"/>
          </p:nvPr>
        </p:nvSpPr>
        <p:spPr/>
        <p:txBody>
          <a:bodyPr/>
          <a:lstStyle/>
          <a:p>
            <a:r>
              <a:rPr lang="en-US" dirty="0"/>
              <a:t>Collected reviews from online source</a:t>
            </a:r>
          </a:p>
          <a:p>
            <a:r>
              <a:rPr lang="en-US" dirty="0"/>
              <a:t>Used </a:t>
            </a:r>
            <a:r>
              <a:rPr lang="en-US" dirty="0" err="1"/>
              <a:t>TextBlob</a:t>
            </a:r>
            <a:r>
              <a:rPr lang="en-US" dirty="0"/>
              <a:t> for polarity and subjectivity scoring</a:t>
            </a:r>
          </a:p>
          <a:p>
            <a:r>
              <a:rPr lang="en-US" dirty="0"/>
              <a:t>Categorized sentiments into Positive, Neutral, Negative</a:t>
            </a:r>
            <a:endParaRPr lang="en-GB" dirty="0"/>
          </a:p>
        </p:txBody>
      </p:sp>
    </p:spTree>
    <p:extLst>
      <p:ext uri="{BB962C8B-B14F-4D97-AF65-F5344CB8AC3E}">
        <p14:creationId xmlns:p14="http://schemas.microsoft.com/office/powerpoint/2010/main" val="3256363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a:xfrm>
            <a:off x="839788" y="457200"/>
            <a:ext cx="4451303" cy="1600200"/>
          </a:xfrm>
        </p:spPr>
        <p:txBody>
          <a:bodyPr>
            <a:normAutofit/>
          </a:bodyPr>
          <a:lstStyle/>
          <a:p>
            <a:r>
              <a:rPr lang="en-GB" sz="4000" dirty="0"/>
              <a:t>Subjectivity Distribution</a:t>
            </a:r>
          </a:p>
        </p:txBody>
      </p:sp>
      <p:pic>
        <p:nvPicPr>
          <p:cNvPr id="13" name="Content Placeholder 12">
            <a:extLst>
              <a:ext uri="{FF2B5EF4-FFF2-40B4-BE49-F238E27FC236}">
                <a16:creationId xmlns:a16="http://schemas.microsoft.com/office/drawing/2014/main" id="{137C1967-1866-4767-BC93-5EA400429826}"/>
              </a:ext>
            </a:extLst>
          </p:cNvPr>
          <p:cNvPicPr>
            <a:picLocks noGrp="1" noChangeAspect="1"/>
          </p:cNvPicPr>
          <p:nvPr>
            <p:ph idx="1"/>
          </p:nvPr>
        </p:nvPicPr>
        <p:blipFill>
          <a:blip r:embed="rId3"/>
          <a:stretch>
            <a:fillRect/>
          </a:stretch>
        </p:blipFill>
        <p:spPr>
          <a:xfrm>
            <a:off x="5183188" y="1290819"/>
            <a:ext cx="6172200" cy="4266836"/>
          </a:xfrm>
        </p:spPr>
      </p:pic>
      <p:sp>
        <p:nvSpPr>
          <p:cNvPr id="14" name="Text Placeholder 13">
            <a:extLst>
              <a:ext uri="{FF2B5EF4-FFF2-40B4-BE49-F238E27FC236}">
                <a16:creationId xmlns:a16="http://schemas.microsoft.com/office/drawing/2014/main" id="{7A46E8C1-960B-45E4-B69E-8EB36583D728}"/>
              </a:ext>
            </a:extLst>
          </p:cNvPr>
          <p:cNvSpPr>
            <a:spLocks noGrp="1"/>
          </p:cNvSpPr>
          <p:nvPr>
            <p:ph type="body" sz="half" idx="2"/>
          </p:nvPr>
        </p:nvSpPr>
        <p:spPr>
          <a:xfrm>
            <a:off x="839787" y="2184802"/>
            <a:ext cx="3932237" cy="3811588"/>
          </a:xfrm>
        </p:spPr>
        <p:txBody>
          <a:bodyPr/>
          <a:lstStyle/>
          <a:p>
            <a:pPr marL="285750" indent="-285750">
              <a:buFont typeface="Arial" panose="020B0604020202020204" pitchFamily="34" charset="0"/>
              <a:buChar char="•"/>
            </a:pPr>
            <a:r>
              <a:rPr lang="en-US" dirty="0"/>
              <a:t>Review are moderately subjective, indicating customers are sharing personal opinions.</a:t>
            </a:r>
            <a:endParaRPr lang="en-GB" dirty="0"/>
          </a:p>
        </p:txBody>
      </p:sp>
      <p:sp>
        <p:nvSpPr>
          <p:cNvPr id="9" name="TextBox 8">
            <a:extLst>
              <a:ext uri="{FF2B5EF4-FFF2-40B4-BE49-F238E27FC236}">
                <a16:creationId xmlns:a16="http://schemas.microsoft.com/office/drawing/2014/main" id="{934CB1A3-3D5C-43DA-9191-8433E3F39388}"/>
              </a:ext>
            </a:extLst>
          </p:cNvPr>
          <p:cNvSpPr txBox="1"/>
          <p:nvPr/>
        </p:nvSpPr>
        <p:spPr>
          <a:xfrm>
            <a:off x="7419977" y="5730488"/>
            <a:ext cx="3095537" cy="276999"/>
          </a:xfrm>
          <a:prstGeom prst="rect">
            <a:avLst/>
          </a:prstGeom>
          <a:noFill/>
        </p:spPr>
        <p:txBody>
          <a:bodyPr wrap="square" rtlCol="0">
            <a:spAutoFit/>
          </a:bodyPr>
          <a:lstStyle/>
          <a:p>
            <a:r>
              <a:rPr lang="en-US" sz="1200" i="1" dirty="0"/>
              <a:t>Fig 1: Bar chart of Subjectivity</a:t>
            </a:r>
            <a:endParaRPr lang="en-GB" sz="1200" i="1" dirty="0"/>
          </a:p>
        </p:txBody>
      </p:sp>
    </p:spTree>
    <p:extLst>
      <p:ext uri="{BB962C8B-B14F-4D97-AF65-F5344CB8AC3E}">
        <p14:creationId xmlns:p14="http://schemas.microsoft.com/office/powerpoint/2010/main" val="1911081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a:xfrm>
            <a:off x="839788" y="457200"/>
            <a:ext cx="4451303" cy="1600200"/>
          </a:xfrm>
        </p:spPr>
        <p:txBody>
          <a:bodyPr>
            <a:normAutofit/>
          </a:bodyPr>
          <a:lstStyle/>
          <a:p>
            <a:r>
              <a:rPr lang="en-GB" sz="4000" dirty="0"/>
              <a:t>Polarity Distribution</a:t>
            </a:r>
          </a:p>
        </p:txBody>
      </p:sp>
      <p:sp>
        <p:nvSpPr>
          <p:cNvPr id="14" name="Text Placeholder 13">
            <a:extLst>
              <a:ext uri="{FF2B5EF4-FFF2-40B4-BE49-F238E27FC236}">
                <a16:creationId xmlns:a16="http://schemas.microsoft.com/office/drawing/2014/main" id="{7A46E8C1-960B-45E4-B69E-8EB36583D728}"/>
              </a:ext>
            </a:extLst>
          </p:cNvPr>
          <p:cNvSpPr>
            <a:spLocks noGrp="1"/>
          </p:cNvSpPr>
          <p:nvPr>
            <p:ph type="body" sz="half" idx="2"/>
          </p:nvPr>
        </p:nvSpPr>
        <p:spPr>
          <a:xfrm>
            <a:off x="839787" y="2184802"/>
            <a:ext cx="3932237" cy="3811588"/>
          </a:xfrm>
        </p:spPr>
        <p:txBody>
          <a:bodyPr/>
          <a:lstStyle/>
          <a:p>
            <a:pPr marL="285750" indent="-285750">
              <a:buFont typeface="Arial" panose="020B0604020202020204" pitchFamily="34" charset="0"/>
              <a:buChar char="•"/>
            </a:pPr>
            <a:r>
              <a:rPr lang="en-US" dirty="0"/>
              <a:t>Slight skew towards negative sentiment. More customers had poor experiences than excellent once.</a:t>
            </a:r>
          </a:p>
          <a:p>
            <a:pPr marL="285750" indent="-285750">
              <a:buFont typeface="Arial" panose="020B0604020202020204" pitchFamily="34" charset="0"/>
              <a:buChar char="•"/>
            </a:pPr>
            <a:r>
              <a:rPr lang="en-US" dirty="0"/>
              <a:t>Having this much negative review is an issue.</a:t>
            </a:r>
            <a:endParaRPr lang="en-GB" dirty="0"/>
          </a:p>
        </p:txBody>
      </p:sp>
      <p:sp>
        <p:nvSpPr>
          <p:cNvPr id="9" name="TextBox 8">
            <a:extLst>
              <a:ext uri="{FF2B5EF4-FFF2-40B4-BE49-F238E27FC236}">
                <a16:creationId xmlns:a16="http://schemas.microsoft.com/office/drawing/2014/main" id="{934CB1A3-3D5C-43DA-9191-8433E3F39388}"/>
              </a:ext>
            </a:extLst>
          </p:cNvPr>
          <p:cNvSpPr txBox="1"/>
          <p:nvPr/>
        </p:nvSpPr>
        <p:spPr>
          <a:xfrm>
            <a:off x="7419977" y="5730488"/>
            <a:ext cx="3095537" cy="276999"/>
          </a:xfrm>
          <a:prstGeom prst="rect">
            <a:avLst/>
          </a:prstGeom>
          <a:noFill/>
        </p:spPr>
        <p:txBody>
          <a:bodyPr wrap="square" rtlCol="0">
            <a:spAutoFit/>
          </a:bodyPr>
          <a:lstStyle/>
          <a:p>
            <a:r>
              <a:rPr lang="en-US" sz="1200" i="1" dirty="0"/>
              <a:t>Fig 1: Bar chart of Polarity</a:t>
            </a:r>
            <a:endParaRPr lang="en-GB" sz="1200" i="1" dirty="0"/>
          </a:p>
        </p:txBody>
      </p:sp>
      <p:pic>
        <p:nvPicPr>
          <p:cNvPr id="8" name="Content Placeholder 7">
            <a:extLst>
              <a:ext uri="{FF2B5EF4-FFF2-40B4-BE49-F238E27FC236}">
                <a16:creationId xmlns:a16="http://schemas.microsoft.com/office/drawing/2014/main" id="{FBDC3BD8-8867-4759-BEFF-FB42B6568F56}"/>
              </a:ext>
            </a:extLst>
          </p:cNvPr>
          <p:cNvPicPr>
            <a:picLocks noGrp="1" noChangeAspect="1"/>
          </p:cNvPicPr>
          <p:nvPr>
            <p:ph idx="1"/>
          </p:nvPr>
        </p:nvPicPr>
        <p:blipFill>
          <a:blip r:embed="rId3"/>
          <a:stretch>
            <a:fillRect/>
          </a:stretch>
        </p:blipFill>
        <p:spPr>
          <a:xfrm>
            <a:off x="5183188" y="1091437"/>
            <a:ext cx="6172200" cy="4665600"/>
          </a:xfrm>
        </p:spPr>
      </p:pic>
    </p:spTree>
    <p:extLst>
      <p:ext uri="{BB962C8B-B14F-4D97-AF65-F5344CB8AC3E}">
        <p14:creationId xmlns:p14="http://schemas.microsoft.com/office/powerpoint/2010/main" val="1200461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a:xfrm>
            <a:off x="839788" y="457200"/>
            <a:ext cx="4451303" cy="1600200"/>
          </a:xfrm>
        </p:spPr>
        <p:txBody>
          <a:bodyPr>
            <a:normAutofit/>
          </a:bodyPr>
          <a:lstStyle/>
          <a:p>
            <a:r>
              <a:rPr lang="en-GB" sz="4000" dirty="0"/>
              <a:t>Polarity vs. Subjectivity</a:t>
            </a:r>
          </a:p>
        </p:txBody>
      </p:sp>
      <p:sp>
        <p:nvSpPr>
          <p:cNvPr id="14" name="Text Placeholder 13">
            <a:extLst>
              <a:ext uri="{FF2B5EF4-FFF2-40B4-BE49-F238E27FC236}">
                <a16:creationId xmlns:a16="http://schemas.microsoft.com/office/drawing/2014/main" id="{7A46E8C1-960B-45E4-B69E-8EB36583D728}"/>
              </a:ext>
            </a:extLst>
          </p:cNvPr>
          <p:cNvSpPr>
            <a:spLocks noGrp="1"/>
          </p:cNvSpPr>
          <p:nvPr>
            <p:ph type="body" sz="half" idx="2"/>
          </p:nvPr>
        </p:nvSpPr>
        <p:spPr>
          <a:xfrm>
            <a:off x="839787" y="2184802"/>
            <a:ext cx="3932237" cy="3811588"/>
          </a:xfrm>
        </p:spPr>
        <p:txBody>
          <a:bodyPr/>
          <a:lstStyle/>
          <a:p>
            <a:pPr marL="285750" indent="-285750">
              <a:buFont typeface="Arial" panose="020B0604020202020204" pitchFamily="34" charset="0"/>
              <a:buChar char="•"/>
            </a:pPr>
            <a:r>
              <a:rPr lang="en-US" dirty="0"/>
              <a:t>Most reviews are moderately emotional and not extreme in sentiment.</a:t>
            </a:r>
          </a:p>
        </p:txBody>
      </p:sp>
      <p:sp>
        <p:nvSpPr>
          <p:cNvPr id="9" name="TextBox 8">
            <a:extLst>
              <a:ext uri="{FF2B5EF4-FFF2-40B4-BE49-F238E27FC236}">
                <a16:creationId xmlns:a16="http://schemas.microsoft.com/office/drawing/2014/main" id="{934CB1A3-3D5C-43DA-9191-8433E3F39388}"/>
              </a:ext>
            </a:extLst>
          </p:cNvPr>
          <p:cNvSpPr txBox="1"/>
          <p:nvPr/>
        </p:nvSpPr>
        <p:spPr>
          <a:xfrm>
            <a:off x="7419977" y="5730488"/>
            <a:ext cx="3095537" cy="276999"/>
          </a:xfrm>
          <a:prstGeom prst="rect">
            <a:avLst/>
          </a:prstGeom>
          <a:noFill/>
        </p:spPr>
        <p:txBody>
          <a:bodyPr wrap="square" rtlCol="0">
            <a:spAutoFit/>
          </a:bodyPr>
          <a:lstStyle/>
          <a:p>
            <a:r>
              <a:rPr lang="en-US" sz="1200" i="1" dirty="0"/>
              <a:t>Fig 1: Scatter chart of Subjectivity and Polarity</a:t>
            </a:r>
            <a:endParaRPr lang="en-GB" sz="1200" i="1" dirty="0"/>
          </a:p>
        </p:txBody>
      </p:sp>
      <p:pic>
        <p:nvPicPr>
          <p:cNvPr id="7" name="Content Placeholder 6">
            <a:extLst>
              <a:ext uri="{FF2B5EF4-FFF2-40B4-BE49-F238E27FC236}">
                <a16:creationId xmlns:a16="http://schemas.microsoft.com/office/drawing/2014/main" id="{4851583E-E5E2-4888-8244-21C556213FFB}"/>
              </a:ext>
            </a:extLst>
          </p:cNvPr>
          <p:cNvPicPr>
            <a:picLocks noGrp="1" noChangeAspect="1"/>
          </p:cNvPicPr>
          <p:nvPr>
            <p:ph idx="1"/>
          </p:nvPr>
        </p:nvPicPr>
        <p:blipFill>
          <a:blip r:embed="rId3"/>
          <a:stretch>
            <a:fillRect/>
          </a:stretch>
        </p:blipFill>
        <p:spPr>
          <a:xfrm>
            <a:off x="5183188" y="1147824"/>
            <a:ext cx="6172200" cy="4552827"/>
          </a:xfrm>
        </p:spPr>
      </p:pic>
    </p:spTree>
    <p:extLst>
      <p:ext uri="{BB962C8B-B14F-4D97-AF65-F5344CB8AC3E}">
        <p14:creationId xmlns:p14="http://schemas.microsoft.com/office/powerpoint/2010/main" val="1184854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48ED13A-85F0-47A6-B01A-E1BACD5AA990}"/>
              </a:ext>
            </a:extLst>
          </p:cNvPr>
          <p:cNvSpPr txBox="1"/>
          <p:nvPr/>
        </p:nvSpPr>
        <p:spPr>
          <a:xfrm>
            <a:off x="7096123" y="5354049"/>
            <a:ext cx="3095537" cy="276999"/>
          </a:xfrm>
          <a:prstGeom prst="rect">
            <a:avLst/>
          </a:prstGeom>
          <a:noFill/>
        </p:spPr>
        <p:txBody>
          <a:bodyPr wrap="square" rtlCol="0">
            <a:spAutoFit/>
          </a:bodyPr>
          <a:lstStyle/>
          <a:p>
            <a:r>
              <a:rPr lang="en-US" sz="1200" i="1" dirty="0"/>
              <a:t>Fig 2: Word Cloud  of Customer review bigram</a:t>
            </a:r>
            <a:endParaRPr lang="en-GB" sz="1200" i="1" dirty="0"/>
          </a:p>
        </p:txBody>
      </p:sp>
      <p:sp>
        <p:nvSpPr>
          <p:cNvPr id="9" name="Title 8">
            <a:extLst>
              <a:ext uri="{FF2B5EF4-FFF2-40B4-BE49-F238E27FC236}">
                <a16:creationId xmlns:a16="http://schemas.microsoft.com/office/drawing/2014/main" id="{72C6CC4B-6685-4149-B05F-7DDEC7089381}"/>
              </a:ext>
            </a:extLst>
          </p:cNvPr>
          <p:cNvSpPr>
            <a:spLocks noGrp="1"/>
          </p:cNvSpPr>
          <p:nvPr>
            <p:ph type="title"/>
          </p:nvPr>
        </p:nvSpPr>
        <p:spPr/>
        <p:txBody>
          <a:bodyPr/>
          <a:lstStyle/>
          <a:p>
            <a:r>
              <a:rPr lang="en-US" dirty="0"/>
              <a:t>Common Themes in Customer Feedback</a:t>
            </a:r>
            <a:endParaRPr lang="en-GB" dirty="0"/>
          </a:p>
        </p:txBody>
      </p:sp>
      <p:pic>
        <p:nvPicPr>
          <p:cNvPr id="14" name="Content Placeholder 13">
            <a:extLst>
              <a:ext uri="{FF2B5EF4-FFF2-40B4-BE49-F238E27FC236}">
                <a16:creationId xmlns:a16="http://schemas.microsoft.com/office/drawing/2014/main" id="{ED1123EF-B056-46C0-9CE4-6BADF8664694}"/>
              </a:ext>
            </a:extLst>
          </p:cNvPr>
          <p:cNvPicPr>
            <a:picLocks noGrp="1" noChangeAspect="1"/>
          </p:cNvPicPr>
          <p:nvPr>
            <p:ph idx="1"/>
          </p:nvPr>
        </p:nvPicPr>
        <p:blipFill>
          <a:blip r:embed="rId3"/>
          <a:stretch>
            <a:fillRect/>
          </a:stretch>
        </p:blipFill>
        <p:spPr>
          <a:xfrm>
            <a:off x="5183188" y="1895676"/>
            <a:ext cx="6172200" cy="3057122"/>
          </a:xfrm>
        </p:spPr>
      </p:pic>
      <p:sp>
        <p:nvSpPr>
          <p:cNvPr id="12" name="Text Placeholder 11">
            <a:extLst>
              <a:ext uri="{FF2B5EF4-FFF2-40B4-BE49-F238E27FC236}">
                <a16:creationId xmlns:a16="http://schemas.microsoft.com/office/drawing/2014/main" id="{475447FC-9C44-4DCB-9EC3-06D206EAD424}"/>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“Connecting flight”, “flight delayed” and “customer service ” are most commonly mentioned.</a:t>
            </a:r>
          </a:p>
          <a:p>
            <a:pPr marL="285750" indent="-285750">
              <a:buFont typeface="Arial" panose="020B0604020202020204" pitchFamily="34" charset="0"/>
              <a:buChar char="•"/>
            </a:pPr>
            <a:r>
              <a:rPr lang="en-US" dirty="0"/>
              <a:t>Many phrases related to frustration with timing(e.g. ‘2 hours’, ‘next day’) and flight disruption.</a:t>
            </a:r>
          </a:p>
          <a:p>
            <a:pPr marL="285750" indent="-285750">
              <a:buFont typeface="Arial" panose="020B0604020202020204" pitchFamily="34" charset="0"/>
              <a:buChar char="•"/>
            </a:pPr>
            <a:r>
              <a:rPr lang="en-US" dirty="0"/>
              <a:t>Terms like "never fly", "worst experience", and "first class" suggest strong emotional reactions—mostly negative.</a:t>
            </a:r>
            <a:endParaRPr lang="en-GB" dirty="0"/>
          </a:p>
        </p:txBody>
      </p:sp>
    </p:spTree>
    <p:extLst>
      <p:ext uri="{BB962C8B-B14F-4D97-AF65-F5344CB8AC3E}">
        <p14:creationId xmlns:p14="http://schemas.microsoft.com/office/powerpoint/2010/main" val="3902497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EFC542-74C0-4BEF-AFED-FB6D3DA8A661}"/>
              </a:ext>
            </a:extLst>
          </p:cNvPr>
          <p:cNvSpPr>
            <a:spLocks noGrp="1"/>
          </p:cNvSpPr>
          <p:nvPr>
            <p:ph type="title"/>
          </p:nvPr>
        </p:nvSpPr>
        <p:spPr/>
        <p:txBody>
          <a:bodyPr/>
          <a:lstStyle/>
          <a:p>
            <a:r>
              <a:rPr lang="en-US" dirty="0"/>
              <a:t>Key Takeaways for the Business</a:t>
            </a:r>
            <a:endParaRPr lang="en-GB" dirty="0"/>
          </a:p>
        </p:txBody>
      </p:sp>
      <p:sp>
        <p:nvSpPr>
          <p:cNvPr id="5" name="Content Placeholder 4">
            <a:extLst>
              <a:ext uri="{FF2B5EF4-FFF2-40B4-BE49-F238E27FC236}">
                <a16:creationId xmlns:a16="http://schemas.microsoft.com/office/drawing/2014/main" id="{AAAAA18F-0345-4659-83D0-7BE19FA43AC0}"/>
              </a:ext>
            </a:extLst>
          </p:cNvPr>
          <p:cNvSpPr>
            <a:spLocks noGrp="1"/>
          </p:cNvSpPr>
          <p:nvPr>
            <p:ph idx="1"/>
          </p:nvPr>
        </p:nvSpPr>
        <p:spPr/>
        <p:txBody>
          <a:bodyPr/>
          <a:lstStyle/>
          <a:p>
            <a:r>
              <a:rPr lang="en-US" dirty="0"/>
              <a:t>Slightly negative skew shows service gaps</a:t>
            </a:r>
          </a:p>
          <a:p>
            <a:r>
              <a:rPr lang="en-US" dirty="0"/>
              <a:t>Most feedback is emotional but not extreme—customers care enough to share, even if not ranting or raving</a:t>
            </a:r>
          </a:p>
          <a:p>
            <a:r>
              <a:rPr lang="en-US" dirty="0"/>
              <a:t>Polarized sentiment clusters show people are frustrated, not indifferent</a:t>
            </a:r>
          </a:p>
          <a:p>
            <a:r>
              <a:rPr lang="en-US" dirty="0"/>
              <a:t>There's a clear opportunity to turn pain points into loyalty drivers</a:t>
            </a:r>
            <a:endParaRPr lang="en-GB" dirty="0"/>
          </a:p>
        </p:txBody>
      </p:sp>
    </p:spTree>
    <p:extLst>
      <p:ext uri="{BB962C8B-B14F-4D97-AF65-F5344CB8AC3E}">
        <p14:creationId xmlns:p14="http://schemas.microsoft.com/office/powerpoint/2010/main" val="2424509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55BDE-942B-4450-9C08-369B03601CE8}"/>
              </a:ext>
            </a:extLst>
          </p:cNvPr>
          <p:cNvSpPr>
            <a:spLocks noGrp="1"/>
          </p:cNvSpPr>
          <p:nvPr>
            <p:ph type="title"/>
          </p:nvPr>
        </p:nvSpPr>
        <p:spPr/>
        <p:txBody>
          <a:bodyPr/>
          <a:lstStyle/>
          <a:p>
            <a:r>
              <a:rPr lang="en-US" dirty="0"/>
              <a:t>How to Act on This Data</a:t>
            </a:r>
            <a:endParaRPr lang="en-GB" dirty="0"/>
          </a:p>
        </p:txBody>
      </p:sp>
      <p:sp>
        <p:nvSpPr>
          <p:cNvPr id="3" name="Content Placeholder 2">
            <a:extLst>
              <a:ext uri="{FF2B5EF4-FFF2-40B4-BE49-F238E27FC236}">
                <a16:creationId xmlns:a16="http://schemas.microsoft.com/office/drawing/2014/main" id="{66C44D60-6D9C-45D2-AEF6-A54BC0D45B6B}"/>
              </a:ext>
            </a:extLst>
          </p:cNvPr>
          <p:cNvSpPr>
            <a:spLocks noGrp="1"/>
          </p:cNvSpPr>
          <p:nvPr>
            <p:ph idx="1"/>
          </p:nvPr>
        </p:nvSpPr>
        <p:spPr/>
        <p:txBody>
          <a:bodyPr/>
          <a:lstStyle/>
          <a:p>
            <a:r>
              <a:rPr lang="en-US" dirty="0"/>
              <a:t>Investigate top issues in negative reviews (e.g., connecting flight delays, customer service, cancellations)</a:t>
            </a:r>
          </a:p>
          <a:p>
            <a:r>
              <a:rPr lang="en-US" dirty="0"/>
              <a:t>Use feedback to improve training for customer-facing staff</a:t>
            </a:r>
          </a:p>
          <a:p>
            <a:r>
              <a:rPr lang="en-US" dirty="0"/>
              <a:t>Monitor recurring bigrams like “</a:t>
            </a:r>
            <a:r>
              <a:rPr lang="en-US" dirty="0" err="1"/>
              <a:t>never_fly</a:t>
            </a:r>
            <a:r>
              <a:rPr lang="en-US" dirty="0"/>
              <a:t>” or “</a:t>
            </a:r>
            <a:r>
              <a:rPr lang="en-US" dirty="0" err="1"/>
              <a:t>told_us</a:t>
            </a:r>
            <a:r>
              <a:rPr lang="en-US" dirty="0"/>
              <a:t>” to detect early warning signals</a:t>
            </a:r>
          </a:p>
          <a:p>
            <a:r>
              <a:rPr lang="en-US" dirty="0"/>
              <a:t>Track sentiment clusters over time to evaluate customer experience improvements</a:t>
            </a:r>
            <a:endParaRPr lang="en-GB" dirty="0"/>
          </a:p>
        </p:txBody>
      </p:sp>
    </p:spTree>
    <p:extLst>
      <p:ext uri="{BB962C8B-B14F-4D97-AF65-F5344CB8AC3E}">
        <p14:creationId xmlns:p14="http://schemas.microsoft.com/office/powerpoint/2010/main" val="103492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TotalTime>
  <Words>635</Words>
  <Application>Microsoft Office PowerPoint</Application>
  <PresentationFormat>Widescreen</PresentationFormat>
  <Paragraphs>54</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Understanding Customer Sentiment Toward American Airlines</vt:lpstr>
      <vt:lpstr>Why Customer Sentiment Matters?</vt:lpstr>
      <vt:lpstr>How We Analyzed the Reviews</vt:lpstr>
      <vt:lpstr>Subjectivity Distribution</vt:lpstr>
      <vt:lpstr>Polarity Distribution</vt:lpstr>
      <vt:lpstr>Polarity vs. Subjectivity</vt:lpstr>
      <vt:lpstr>Common Themes in Customer Feedback</vt:lpstr>
      <vt:lpstr>Key Takeaways for the Business</vt:lpstr>
      <vt:lpstr>How to Act on This Data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Sushil Suhang</cp:lastModifiedBy>
  <cp:revision>12</cp:revision>
  <dcterms:created xsi:type="dcterms:W3CDTF">2022-12-06T11:13:27Z</dcterms:created>
  <dcterms:modified xsi:type="dcterms:W3CDTF">2025-05-09T15:51:11Z</dcterms:modified>
</cp:coreProperties>
</file>