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shil.m.lv\Downloads\Excel%20Final%20Assessment%20Data%20File%201%20-%20Youtube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Final Assessment Data File 1 - Youtube data mine.xlsx]t10!PivotTable18</c:name>
    <c:fmtId val="12"/>
  </c:pivotSource>
  <c:chart>
    <c:autoTitleDeleted val="0"/>
    <c:pivotFmts>
      <c:pivotFmt>
        <c:idx val="0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circle"/>
          <c:size val="6"/>
          <c:spPr>
            <a:solidFill>
              <a:schemeClr val="accent2"/>
            </a:solidFill>
            <a:ln w="9525">
              <a:solidFill>
                <a:schemeClr val="dk1">
                  <a:lumMod val="75000"/>
                  <a:lumOff val="25000"/>
                </a:schemeClr>
              </a:solidFill>
            </a:ln>
            <a:effectLst/>
          </c:spPr>
        </c:marker>
        <c:dLbl>
          <c:idx val="0"/>
          <c:spPr>
            <a:solidFill>
              <a:srgbClr val="C0504D">
                <a:alpha val="30000"/>
              </a:srgbClr>
            </a:solidFill>
            <a:ln>
              <a:solidFill>
                <a:srgbClr val="FFFFFF">
                  <a:alpha val="50000"/>
                </a:srgb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circle"/>
          <c:size val="6"/>
          <c:spPr>
            <a:solidFill>
              <a:schemeClr val="accent1"/>
            </a:solidFill>
            <a:ln w="9525">
              <a:solidFill>
                <a:schemeClr val="dk1">
                  <a:lumMod val="75000"/>
                  <a:lumOff val="25000"/>
                </a:schemeClr>
              </a:solidFill>
            </a:ln>
            <a:effectLst/>
          </c:spPr>
        </c:marker>
        <c:dLbl>
          <c:idx val="0"/>
          <c:spPr>
            <a:solidFill>
              <a:srgbClr val="4F81BD">
                <a:alpha val="30000"/>
              </a:srgbClr>
            </a:solidFill>
            <a:ln>
              <a:solidFill>
                <a:srgbClr val="FFFFFF">
                  <a:alpha val="50000"/>
                </a:srgb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4F81BD">
                <a:alpha val="30000"/>
              </a:srgbClr>
            </a:solidFill>
            <a:ln>
              <a:solidFill>
                <a:srgbClr val="FFFFFF">
                  <a:alpha val="50000"/>
                </a:srgb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C0504D">
                <a:alpha val="30000"/>
              </a:srgbClr>
            </a:solidFill>
            <a:ln>
              <a:solidFill>
                <a:srgbClr val="FFFFFF">
                  <a:alpha val="50000"/>
                </a:srgb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4F81BD">
                <a:alpha val="30000"/>
              </a:srgbClr>
            </a:solidFill>
            <a:ln>
              <a:solidFill>
                <a:srgbClr val="FFFFFF">
                  <a:alpha val="50000"/>
                </a:srgb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C0504D">
                <a:alpha val="30000"/>
              </a:srgbClr>
            </a:solidFill>
            <a:ln>
              <a:solidFill>
                <a:srgbClr val="FFFFFF">
                  <a:alpha val="50000"/>
                </a:srgb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solidFill>
          <a:schemeClr val="bg2">
            <a:lumMod val="75000"/>
            <a:alpha val="27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't10'!$B$3</c:f>
              <c:strCache>
                <c:ptCount val="1"/>
                <c:pt idx="0">
                  <c:v>Sum of views</c:v>
                </c:pt>
              </c:strCache>
            </c:strRef>
          </c:tx>
          <c:spPr>
            <a:solidFill>
              <a:schemeClr val="accent1">
                <a:alpha val="88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1">
                  <a:lumMod val="50000"/>
                </a:schemeClr>
              </a:contourClr>
            </a:sp3d>
          </c:spPr>
          <c:invertIfNegative val="0"/>
          <c:dLbls>
            <c:spPr>
              <a:solidFill>
                <a:srgbClr val="4F81BD">
                  <a:alpha val="30000"/>
                </a:srgbClr>
              </a:solidFill>
              <a:ln>
                <a:solidFill>
                  <a:srgbClr val="FFFFFF">
                    <a:alpha val="50000"/>
                  </a:srgb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't10'!$A$4:$A$7</c:f>
              <c:strCache>
                <c:ptCount val="3"/>
                <c:pt idx="0">
                  <c:v>&lt;09-11-2017</c:v>
                </c:pt>
                <c:pt idx="1">
                  <c:v>2017</c:v>
                </c:pt>
                <c:pt idx="2">
                  <c:v>2018</c:v>
                </c:pt>
              </c:strCache>
            </c:strRef>
          </c:cat>
          <c:val>
            <c:numRef>
              <c:f>'t10'!$B$4:$B$7</c:f>
              <c:numCache>
                <c:formatCode>General</c:formatCode>
                <c:ptCount val="3"/>
                <c:pt idx="1">
                  <c:v>39299817</c:v>
                </c:pt>
                <c:pt idx="2">
                  <c:v>169746270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BB-4453-86F9-BA9E7FB9C78F}"/>
            </c:ext>
          </c:extLst>
        </c:ser>
        <c:ser>
          <c:idx val="1"/>
          <c:order val="1"/>
          <c:tx>
            <c:strRef>
              <c:f>'t10'!$C$3</c:f>
              <c:strCache>
                <c:ptCount val="1"/>
                <c:pt idx="0">
                  <c:v>Sum of likes</c:v>
                </c:pt>
              </c:strCache>
            </c:strRef>
          </c:tx>
          <c:spPr>
            <a:solidFill>
              <a:schemeClr val="accent2">
                <a:alpha val="88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2">
                  <a:lumMod val="50000"/>
                </a:schemeClr>
              </a:contourClr>
            </a:sp3d>
          </c:spPr>
          <c:invertIfNegative val="0"/>
          <c:dLbls>
            <c:spPr>
              <a:solidFill>
                <a:srgbClr val="C0504D">
                  <a:alpha val="30000"/>
                </a:srgbClr>
              </a:solidFill>
              <a:ln>
                <a:solidFill>
                  <a:srgbClr val="FFFFFF">
                    <a:alpha val="50000"/>
                  </a:srgb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't10'!$A$4:$A$7</c:f>
              <c:strCache>
                <c:ptCount val="3"/>
                <c:pt idx="0">
                  <c:v>&lt;09-11-2017</c:v>
                </c:pt>
                <c:pt idx="1">
                  <c:v>2017</c:v>
                </c:pt>
                <c:pt idx="2">
                  <c:v>2018</c:v>
                </c:pt>
              </c:strCache>
            </c:strRef>
          </c:cat>
          <c:val>
            <c:numRef>
              <c:f>'t10'!$C$4:$C$7</c:f>
              <c:numCache>
                <c:formatCode>General</c:formatCode>
                <c:ptCount val="3"/>
                <c:pt idx="1">
                  <c:v>143734</c:v>
                </c:pt>
                <c:pt idx="2">
                  <c:v>1054540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BB-4453-86F9-BA9E7FB9C78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4"/>
        <c:gapDepth val="53"/>
        <c:shape val="box"/>
        <c:axId val="1665503567"/>
        <c:axId val="245018751"/>
        <c:axId val="0"/>
      </c:bar3DChart>
      <c:catAx>
        <c:axId val="16655035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5018751"/>
        <c:crosses val="autoZero"/>
        <c:auto val="1"/>
        <c:lblAlgn val="ctr"/>
        <c:lblOffset val="100"/>
        <c:noMultiLvlLbl val="0"/>
      </c:catAx>
      <c:valAx>
        <c:axId val="245018751"/>
        <c:scaling>
          <c:logBase val="10"/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6655035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6350" cap="flat" cmpd="sng" algn="ctr">
      <a:solidFill>
        <a:schemeClr val="dk1">
          <a:tint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1">
  <cs:axisTitle>
    <cs:lnRef idx="0"/>
    <cs:fillRef idx="0"/>
    <cs:effectRef idx="0"/>
    <cs:fontRef idx="minor">
      <a:schemeClr val="lt1">
        <a:lumMod val="75000"/>
      </a:schemeClr>
    </cs:fontRef>
    <cs:defRPr sz="900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6350" cap="flat" cmpd="sng" algn="ctr">
        <a:solidFill>
          <a:schemeClr val="dk1">
            <a:tint val="75000"/>
          </a:schemeClr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</cs:dataLabel>
  <cs:dataLabelCallout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  <a:scene3d>
        <a:camera prst="orthographicFront"/>
        <a:lightRig rig="threePt" dir="t"/>
      </a:scene3d>
      <a:sp3d prstMaterial="flat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dk1">
            <a:lumMod val="75000"/>
            <a:lumOff val="2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bg2">
          <a:lumMod val="75000"/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>
        <a:solidFill>
          <a:schemeClr val="lt1">
            <a:lumMod val="50000"/>
          </a:schemeClr>
        </a:solidFill>
      </a:ln>
    </cs:spPr>
  </cs:gridlineMajor>
  <cs:gridlineMinor>
    <cs:lnRef idx="0"/>
    <cs:fillRef idx="0"/>
    <cs:effectRef idx="0"/>
    <cs:fontRef idx="minor">
      <a:schemeClr val="tx1"/>
    </cs:fontRef>
    <cs:spPr>
      <a:ln w="9525">
        <a:solidFill>
          <a:schemeClr val="lt1">
            <a:lumMod val="40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/>
    </cs:fontRef>
    <cs:defRPr sz="1800" b="0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44DD8-4C47-4B91-A81F-E6BF100583FB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A9145-D598-4950-9F54-96116B17E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616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8A9145-D598-4950-9F54-96116B17E18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059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8A9145-D598-4950-9F54-96116B17E18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854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flSlideMaster.Title SlideFooter" descr="Classification: Confidential Contains PII: No">
            <a:extLst>
              <a:ext uri="{FF2B5EF4-FFF2-40B4-BE49-F238E27FC236}">
                <a16:creationId xmlns:a16="http://schemas.microsoft.com/office/drawing/2014/main" id="{37311684-CC11-7674-E8F6-9D58121B9143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93247503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flSlideMaster.Title and Vertical TextFooter" descr="Classification: Confidential Contains PII: No">
            <a:extLst>
              <a:ext uri="{FF2B5EF4-FFF2-40B4-BE49-F238E27FC236}">
                <a16:creationId xmlns:a16="http://schemas.microsoft.com/office/drawing/2014/main" id="{97C3C3ED-16B4-A83F-B35A-F84DB6C716C4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30591586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flSlideMaster.Vertical Title and TextFooter" descr="Classification: Confidential Contains PII: No">
            <a:extLst>
              <a:ext uri="{FF2B5EF4-FFF2-40B4-BE49-F238E27FC236}">
                <a16:creationId xmlns:a16="http://schemas.microsoft.com/office/drawing/2014/main" id="{4C9C8531-7BE3-2246-26CC-1FCAD18C0BCE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82092999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flSlideMaster.Title and ContentFooter" descr="Classification: Confidential Contains PII: No">
            <a:extLst>
              <a:ext uri="{FF2B5EF4-FFF2-40B4-BE49-F238E27FC236}">
                <a16:creationId xmlns:a16="http://schemas.microsoft.com/office/drawing/2014/main" id="{63F1547C-3F29-C6EB-344B-2E52EEC91E64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91959854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flSlideMaster.Section HeaderFooter" descr="Classification: Confidential Contains PII: No">
            <a:extLst>
              <a:ext uri="{FF2B5EF4-FFF2-40B4-BE49-F238E27FC236}">
                <a16:creationId xmlns:a16="http://schemas.microsoft.com/office/drawing/2014/main" id="{F5EDFD0C-0B67-63F5-B06F-249B7D5B0054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50169390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flSlideMaster.Two ContentFooter" descr="Classification: Confidential Contains PII: No">
            <a:extLst>
              <a:ext uri="{FF2B5EF4-FFF2-40B4-BE49-F238E27FC236}">
                <a16:creationId xmlns:a16="http://schemas.microsoft.com/office/drawing/2014/main" id="{93F1FBDC-0FE8-7FC2-6EA3-24F98EA1CE39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337880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flSlideMaster.ComparisonFooter" descr="Classification: Confidential Contains PII: No">
            <a:extLst>
              <a:ext uri="{FF2B5EF4-FFF2-40B4-BE49-F238E27FC236}">
                <a16:creationId xmlns:a16="http://schemas.microsoft.com/office/drawing/2014/main" id="{13062E55-3789-B5D9-A460-90713C12DAA8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74897504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flSlideMaster.Title OnlyFooter" descr="Classification: Confidential Contains PII: No">
            <a:extLst>
              <a:ext uri="{FF2B5EF4-FFF2-40B4-BE49-F238E27FC236}">
                <a16:creationId xmlns:a16="http://schemas.microsoft.com/office/drawing/2014/main" id="{2519C348-68DC-D09C-3C49-5C356AB93A02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63831914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lSlideMaster.BlankFooter" descr="Classification: Confidential Contains PII: No">
            <a:extLst>
              <a:ext uri="{FF2B5EF4-FFF2-40B4-BE49-F238E27FC236}">
                <a16:creationId xmlns:a16="http://schemas.microsoft.com/office/drawing/2014/main" id="{F3D35F55-19B1-8591-0355-7AC02A8D9DB2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59479670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flSlideMaster.Content with CaptionFooter" descr="Classification: Confidential Contains PII: No">
            <a:extLst>
              <a:ext uri="{FF2B5EF4-FFF2-40B4-BE49-F238E27FC236}">
                <a16:creationId xmlns:a16="http://schemas.microsoft.com/office/drawing/2014/main" id="{8C8057C9-6370-D07C-ED7C-F637632B87BA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50248006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flSlideMaster.Picture with CaptionFooter" descr="Classification: Confidential Contains PII: No">
            <a:extLst>
              <a:ext uri="{FF2B5EF4-FFF2-40B4-BE49-F238E27FC236}">
                <a16:creationId xmlns:a16="http://schemas.microsoft.com/office/drawing/2014/main" id="{CEFE4330-F861-ED8E-2EE7-FFA1B906B0AB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96054601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519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CA1F2-9236-09CB-2834-8DE0CA951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4961" y="887569"/>
            <a:ext cx="10363972" cy="2541431"/>
          </a:xfrm>
        </p:spPr>
        <p:txBody>
          <a:bodyPr/>
          <a:lstStyle/>
          <a:p>
            <a:r>
              <a:rPr lang="en-IN" dirty="0"/>
              <a:t>Excel final assessment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E6D6F2-DEF3-D13F-ABF2-07E9FF26EB92}"/>
              </a:ext>
            </a:extLst>
          </p:cNvPr>
          <p:cNvSpPr txBox="1"/>
          <p:nvPr/>
        </p:nvSpPr>
        <p:spPr>
          <a:xfrm>
            <a:off x="8493760" y="4328160"/>
            <a:ext cx="3408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Sushil Bharathi M</a:t>
            </a:r>
          </a:p>
        </p:txBody>
      </p:sp>
    </p:spTree>
    <p:extLst>
      <p:ext uri="{BB962C8B-B14F-4D97-AF65-F5344CB8AC3E}">
        <p14:creationId xmlns:p14="http://schemas.microsoft.com/office/powerpoint/2010/main" val="71572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AE7684-E70C-53D8-615D-1F3BFBCB87CF}"/>
              </a:ext>
            </a:extLst>
          </p:cNvPr>
          <p:cNvSpPr txBox="1"/>
          <p:nvPr/>
        </p:nvSpPr>
        <p:spPr>
          <a:xfrm>
            <a:off x="101600" y="172720"/>
            <a:ext cx="1033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Q.NO.9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959D00-EF8F-6F0A-4F16-6D8F2B878567}"/>
              </a:ext>
            </a:extLst>
          </p:cNvPr>
          <p:cNvSpPr txBox="1"/>
          <p:nvPr/>
        </p:nvSpPr>
        <p:spPr>
          <a:xfrm>
            <a:off x="75647" y="4826000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INSIGHTS: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9A8CD0-CFAE-DD03-0679-A78963009D9E}"/>
              </a:ext>
            </a:extLst>
          </p:cNvPr>
          <p:cNvSpPr txBox="1"/>
          <p:nvPr/>
        </p:nvSpPr>
        <p:spPr>
          <a:xfrm>
            <a:off x="75647" y="5374640"/>
            <a:ext cx="1960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STEPS INVOLVED:</a:t>
            </a:r>
          </a:p>
        </p:txBody>
      </p:sp>
    </p:spTree>
    <p:extLst>
      <p:ext uri="{BB962C8B-B14F-4D97-AF65-F5344CB8AC3E}">
        <p14:creationId xmlns:p14="http://schemas.microsoft.com/office/powerpoint/2010/main" val="3917347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566AD5-B5A0-9DF2-88C2-97C4DFAEEF62}"/>
              </a:ext>
            </a:extLst>
          </p:cNvPr>
          <p:cNvSpPr txBox="1"/>
          <p:nvPr/>
        </p:nvSpPr>
        <p:spPr>
          <a:xfrm>
            <a:off x="111760" y="193040"/>
            <a:ext cx="1161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Q.NO.10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4E7455-8E0E-960C-A058-5B727B523AC3}"/>
              </a:ext>
            </a:extLst>
          </p:cNvPr>
          <p:cNvSpPr txBox="1"/>
          <p:nvPr/>
        </p:nvSpPr>
        <p:spPr>
          <a:xfrm>
            <a:off x="24847" y="4886960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INSIGHTS: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C26218-FA78-3236-59D8-6A6F885D6985}"/>
              </a:ext>
            </a:extLst>
          </p:cNvPr>
          <p:cNvSpPr txBox="1"/>
          <p:nvPr/>
        </p:nvSpPr>
        <p:spPr>
          <a:xfrm>
            <a:off x="24847" y="5435600"/>
            <a:ext cx="1960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STEPS INVOLVED: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A15FD45-3B6D-20AF-1347-C6874B5B8B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4858358"/>
              </p:ext>
            </p:extLst>
          </p:nvPr>
        </p:nvGraphicFramePr>
        <p:xfrm>
          <a:off x="2397760" y="593150"/>
          <a:ext cx="7426960" cy="4207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06089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BFD182-1BF6-0EED-34C6-C3469050A7AC}"/>
              </a:ext>
            </a:extLst>
          </p:cNvPr>
          <p:cNvSpPr txBox="1"/>
          <p:nvPr/>
        </p:nvSpPr>
        <p:spPr>
          <a:xfrm>
            <a:off x="111760" y="193040"/>
            <a:ext cx="1161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Q.NO.11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3E5023-43E3-9CAE-A24E-26DE789EC96E}"/>
              </a:ext>
            </a:extLst>
          </p:cNvPr>
          <p:cNvSpPr txBox="1"/>
          <p:nvPr/>
        </p:nvSpPr>
        <p:spPr>
          <a:xfrm>
            <a:off x="35007" y="4886960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INSIGHTS: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4305AD-9A5D-BC0B-61C0-FDBAFE7D08D0}"/>
              </a:ext>
            </a:extLst>
          </p:cNvPr>
          <p:cNvSpPr txBox="1"/>
          <p:nvPr/>
        </p:nvSpPr>
        <p:spPr>
          <a:xfrm>
            <a:off x="35007" y="5435600"/>
            <a:ext cx="1960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STEPS INVOLVED:</a:t>
            </a:r>
          </a:p>
        </p:txBody>
      </p:sp>
    </p:spTree>
    <p:extLst>
      <p:ext uri="{BB962C8B-B14F-4D97-AF65-F5344CB8AC3E}">
        <p14:creationId xmlns:p14="http://schemas.microsoft.com/office/powerpoint/2010/main" val="667592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60EE6A-AAA2-DFBB-34BC-98D96834A1EF}"/>
              </a:ext>
            </a:extLst>
          </p:cNvPr>
          <p:cNvSpPr txBox="1"/>
          <p:nvPr/>
        </p:nvSpPr>
        <p:spPr>
          <a:xfrm>
            <a:off x="111760" y="193040"/>
            <a:ext cx="1161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Q.NO.12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3DE908-4CAA-823C-B2DA-BBAE6076EBB3}"/>
              </a:ext>
            </a:extLst>
          </p:cNvPr>
          <p:cNvSpPr txBox="1"/>
          <p:nvPr/>
        </p:nvSpPr>
        <p:spPr>
          <a:xfrm>
            <a:off x="-5633" y="4815840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INSIGHTS: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943867-5A09-C650-4C26-E4C7DA155427}"/>
              </a:ext>
            </a:extLst>
          </p:cNvPr>
          <p:cNvSpPr txBox="1"/>
          <p:nvPr/>
        </p:nvSpPr>
        <p:spPr>
          <a:xfrm>
            <a:off x="-5633" y="5364480"/>
            <a:ext cx="1960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STEPS INVOLVED:</a:t>
            </a:r>
          </a:p>
        </p:txBody>
      </p:sp>
    </p:spTree>
    <p:extLst>
      <p:ext uri="{BB962C8B-B14F-4D97-AF65-F5344CB8AC3E}">
        <p14:creationId xmlns:p14="http://schemas.microsoft.com/office/powerpoint/2010/main" val="2933689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4A175B-D71D-FE22-60AD-D174DCAF21D3}"/>
              </a:ext>
            </a:extLst>
          </p:cNvPr>
          <p:cNvSpPr txBox="1"/>
          <p:nvPr/>
        </p:nvSpPr>
        <p:spPr>
          <a:xfrm>
            <a:off x="111760" y="193040"/>
            <a:ext cx="1161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Q.NO.13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2ACCBE-BD20-06D3-276C-21C429E2B60A}"/>
              </a:ext>
            </a:extLst>
          </p:cNvPr>
          <p:cNvSpPr txBox="1"/>
          <p:nvPr/>
        </p:nvSpPr>
        <p:spPr>
          <a:xfrm>
            <a:off x="14687" y="4886960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INSIGHTS: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8923F5-5FC7-EBF0-539B-6DB33F2CBEC6}"/>
              </a:ext>
            </a:extLst>
          </p:cNvPr>
          <p:cNvSpPr txBox="1"/>
          <p:nvPr/>
        </p:nvSpPr>
        <p:spPr>
          <a:xfrm>
            <a:off x="14687" y="5435600"/>
            <a:ext cx="1960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STEPS INVOLVED:</a:t>
            </a:r>
          </a:p>
        </p:txBody>
      </p:sp>
    </p:spTree>
    <p:extLst>
      <p:ext uri="{BB962C8B-B14F-4D97-AF65-F5344CB8AC3E}">
        <p14:creationId xmlns:p14="http://schemas.microsoft.com/office/powerpoint/2010/main" val="2367174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5AFD9D-6182-7B75-8102-8709565214CE}"/>
              </a:ext>
            </a:extLst>
          </p:cNvPr>
          <p:cNvSpPr txBox="1"/>
          <p:nvPr/>
        </p:nvSpPr>
        <p:spPr>
          <a:xfrm>
            <a:off x="111760" y="193040"/>
            <a:ext cx="1161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Q.NO.14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0D17D8-9C0D-9061-AAB7-10CD469784B8}"/>
              </a:ext>
            </a:extLst>
          </p:cNvPr>
          <p:cNvSpPr txBox="1"/>
          <p:nvPr/>
        </p:nvSpPr>
        <p:spPr>
          <a:xfrm>
            <a:off x="75647" y="4886960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INSIGHTS: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97C39-9828-6529-9406-6961EFD5BB77}"/>
              </a:ext>
            </a:extLst>
          </p:cNvPr>
          <p:cNvSpPr txBox="1"/>
          <p:nvPr/>
        </p:nvSpPr>
        <p:spPr>
          <a:xfrm>
            <a:off x="75647" y="5435600"/>
            <a:ext cx="1960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STEPS INVOLVED:</a:t>
            </a:r>
          </a:p>
        </p:txBody>
      </p:sp>
    </p:spTree>
    <p:extLst>
      <p:ext uri="{BB962C8B-B14F-4D97-AF65-F5344CB8AC3E}">
        <p14:creationId xmlns:p14="http://schemas.microsoft.com/office/powerpoint/2010/main" val="2797870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49E188-D2D9-401E-CF94-32828FA74EF1}"/>
              </a:ext>
            </a:extLst>
          </p:cNvPr>
          <p:cNvSpPr txBox="1"/>
          <p:nvPr/>
        </p:nvSpPr>
        <p:spPr>
          <a:xfrm>
            <a:off x="111760" y="193040"/>
            <a:ext cx="1161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Q.NO.15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C29405-3B62-4E49-2399-DAC1E9BD0B70}"/>
              </a:ext>
            </a:extLst>
          </p:cNvPr>
          <p:cNvSpPr txBox="1"/>
          <p:nvPr/>
        </p:nvSpPr>
        <p:spPr>
          <a:xfrm>
            <a:off x="75647" y="4886960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INSIGHTS: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E0158D-5598-8A95-2B3D-4A80ED13EC54}"/>
              </a:ext>
            </a:extLst>
          </p:cNvPr>
          <p:cNvSpPr txBox="1"/>
          <p:nvPr/>
        </p:nvSpPr>
        <p:spPr>
          <a:xfrm>
            <a:off x="75647" y="5435600"/>
            <a:ext cx="1960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STEPS INVOLVED:</a:t>
            </a:r>
          </a:p>
        </p:txBody>
      </p:sp>
    </p:spTree>
    <p:extLst>
      <p:ext uri="{BB962C8B-B14F-4D97-AF65-F5344CB8AC3E}">
        <p14:creationId xmlns:p14="http://schemas.microsoft.com/office/powerpoint/2010/main" val="4075581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4ED2FB-733B-55E6-4F1B-179B21777B2D}"/>
              </a:ext>
            </a:extLst>
          </p:cNvPr>
          <p:cNvSpPr txBox="1"/>
          <p:nvPr/>
        </p:nvSpPr>
        <p:spPr>
          <a:xfrm>
            <a:off x="111760" y="193040"/>
            <a:ext cx="1033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Q.NO.1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F8EC53-7905-69C2-512E-A667DC5D463B}"/>
              </a:ext>
            </a:extLst>
          </p:cNvPr>
          <p:cNvSpPr txBox="1"/>
          <p:nvPr/>
        </p:nvSpPr>
        <p:spPr>
          <a:xfrm>
            <a:off x="1145056" y="1808480"/>
            <a:ext cx="8499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INSIGHTS:I HAVE REMOVED ALL THE DUPLICATES AND FILLED THE NULL VALUES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EC1F51-9A5D-39AE-4035-68FE2A53A90D}"/>
              </a:ext>
            </a:extLst>
          </p:cNvPr>
          <p:cNvSpPr txBox="1"/>
          <p:nvPr/>
        </p:nvSpPr>
        <p:spPr>
          <a:xfrm>
            <a:off x="1145056" y="2746811"/>
            <a:ext cx="9246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STEPS INVOLVED: SELECTED THE TABLE AND CHOOSE REMOVE DUPLICATES </a:t>
            </a:r>
          </a:p>
          <a:p>
            <a:r>
              <a:rPr lang="en-IN" dirty="0"/>
              <a:t>AND USED CNTRL+G FUNCTION TO CHECK FOR THE BLANK AND FILLED THE BLANKS</a:t>
            </a:r>
          </a:p>
        </p:txBody>
      </p:sp>
    </p:spTree>
    <p:extLst>
      <p:ext uri="{BB962C8B-B14F-4D97-AF65-F5344CB8AC3E}">
        <p14:creationId xmlns:p14="http://schemas.microsoft.com/office/powerpoint/2010/main" val="1023581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BD46F3-80FB-E93D-FDFE-E5E563D8C15C}"/>
              </a:ext>
            </a:extLst>
          </p:cNvPr>
          <p:cNvSpPr txBox="1"/>
          <p:nvPr/>
        </p:nvSpPr>
        <p:spPr>
          <a:xfrm>
            <a:off x="111760" y="193040"/>
            <a:ext cx="1033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Q.NO.2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75046E-49A7-19F4-3414-35CF34F6DA46}"/>
              </a:ext>
            </a:extLst>
          </p:cNvPr>
          <p:cNvSpPr txBox="1"/>
          <p:nvPr/>
        </p:nvSpPr>
        <p:spPr>
          <a:xfrm>
            <a:off x="4527" y="4795520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INSIGHTS: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B33DED-8290-37D6-0E91-C6EF17B6D11D}"/>
              </a:ext>
            </a:extLst>
          </p:cNvPr>
          <p:cNvSpPr txBox="1"/>
          <p:nvPr/>
        </p:nvSpPr>
        <p:spPr>
          <a:xfrm>
            <a:off x="4527" y="5344160"/>
            <a:ext cx="1960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STEPS INVOLVED:</a:t>
            </a:r>
          </a:p>
        </p:txBody>
      </p:sp>
    </p:spTree>
    <p:extLst>
      <p:ext uri="{BB962C8B-B14F-4D97-AF65-F5344CB8AC3E}">
        <p14:creationId xmlns:p14="http://schemas.microsoft.com/office/powerpoint/2010/main" val="1805307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76B7F4-85B7-D5BF-C9D1-BF5C3ADA88D2}"/>
              </a:ext>
            </a:extLst>
          </p:cNvPr>
          <p:cNvSpPr txBox="1"/>
          <p:nvPr/>
        </p:nvSpPr>
        <p:spPr>
          <a:xfrm>
            <a:off x="111760" y="193040"/>
            <a:ext cx="1033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Q.NO.3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D48D08-1528-1AA2-4DF8-B74D8FA85794}"/>
              </a:ext>
            </a:extLst>
          </p:cNvPr>
          <p:cNvSpPr txBox="1"/>
          <p:nvPr/>
        </p:nvSpPr>
        <p:spPr>
          <a:xfrm>
            <a:off x="-56433" y="4795520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INSIGHTS: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32785D-EF13-4E8C-DD2E-D311397BCE23}"/>
              </a:ext>
            </a:extLst>
          </p:cNvPr>
          <p:cNvSpPr txBox="1"/>
          <p:nvPr/>
        </p:nvSpPr>
        <p:spPr>
          <a:xfrm>
            <a:off x="111760" y="5164852"/>
            <a:ext cx="7991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STEPS INVOLVED: I HAVE GROUPED VIDEOS BASED ON THE AVERAGE LIKES </a:t>
            </a:r>
          </a:p>
          <a:p>
            <a:r>
              <a:rPr lang="en-IN" dirty="0"/>
              <a:t>I HAVE ALSO CALCULATED THE ENGAGEMENT RATE FOR ALL THE VIDEOS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4165DC3-0F4E-AA84-D2B4-A3626145B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462792"/>
              </p:ext>
            </p:extLst>
          </p:nvPr>
        </p:nvGraphicFramePr>
        <p:xfrm>
          <a:off x="2480310" y="193040"/>
          <a:ext cx="5321300" cy="63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159343944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59701091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01466321"/>
                    </a:ext>
                  </a:extLst>
                </a:gridCol>
              </a:tblGrid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category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Education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947559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2182256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channel_title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Average of likes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Average of views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8805075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HOTNEWS TELUGU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782765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4603693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1B9BCFA-8021-1F0A-1973-3075D11138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597303"/>
              </p:ext>
            </p:extLst>
          </p:nvPr>
        </p:nvGraphicFramePr>
        <p:xfrm>
          <a:off x="2480310" y="879872"/>
          <a:ext cx="5321299" cy="63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89513">
                  <a:extLst>
                    <a:ext uri="{9D8B030D-6E8A-4147-A177-3AD203B41FA5}">
                      <a16:colId xmlns:a16="http://schemas.microsoft.com/office/drawing/2014/main" val="1274828864"/>
                    </a:ext>
                  </a:extLst>
                </a:gridCol>
                <a:gridCol w="1227992">
                  <a:extLst>
                    <a:ext uri="{9D8B030D-6E8A-4147-A177-3AD203B41FA5}">
                      <a16:colId xmlns:a16="http://schemas.microsoft.com/office/drawing/2014/main" val="1137846513"/>
                    </a:ext>
                  </a:extLst>
                </a:gridCol>
                <a:gridCol w="1303794">
                  <a:extLst>
                    <a:ext uri="{9D8B030D-6E8A-4147-A177-3AD203B41FA5}">
                      <a16:colId xmlns:a16="http://schemas.microsoft.com/office/drawing/2014/main" val="2379591400"/>
                    </a:ext>
                  </a:extLst>
                </a:gridCol>
              </a:tblGrid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category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Entertainment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49549026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37317596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channel_title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Average of likes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Average of views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8671605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Jimmy Kimmel Live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64666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2903560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9468406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D1FFCF4-C90E-56AA-740A-589E0044A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986851"/>
              </p:ext>
            </p:extLst>
          </p:nvPr>
        </p:nvGraphicFramePr>
        <p:xfrm>
          <a:off x="2480310" y="1672590"/>
          <a:ext cx="5393689" cy="63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6468">
                  <a:extLst>
                    <a:ext uri="{9D8B030D-6E8A-4147-A177-3AD203B41FA5}">
                      <a16:colId xmlns:a16="http://schemas.microsoft.com/office/drawing/2014/main" val="3308083256"/>
                    </a:ext>
                  </a:extLst>
                </a:gridCol>
                <a:gridCol w="1669475">
                  <a:extLst>
                    <a:ext uri="{9D8B030D-6E8A-4147-A177-3AD203B41FA5}">
                      <a16:colId xmlns:a16="http://schemas.microsoft.com/office/drawing/2014/main" val="1212761896"/>
                    </a:ext>
                  </a:extLst>
                </a:gridCol>
                <a:gridCol w="1577746">
                  <a:extLst>
                    <a:ext uri="{9D8B030D-6E8A-4147-A177-3AD203B41FA5}">
                      <a16:colId xmlns:a16="http://schemas.microsoft.com/office/drawing/2014/main" val="3317295963"/>
                    </a:ext>
                  </a:extLst>
                </a:gridCol>
              </a:tblGrid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category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Film &amp; Animation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1768183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56598617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channel_title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Average of likes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Average of views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26889503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Goldmines Premiere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4487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1405626.429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9875130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20451E4-514C-CEA2-12AE-CD50390CD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027069"/>
              </p:ext>
            </p:extLst>
          </p:nvPr>
        </p:nvGraphicFramePr>
        <p:xfrm>
          <a:off x="2480310" y="2465308"/>
          <a:ext cx="5393687" cy="63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59662">
                  <a:extLst>
                    <a:ext uri="{9D8B030D-6E8A-4147-A177-3AD203B41FA5}">
                      <a16:colId xmlns:a16="http://schemas.microsoft.com/office/drawing/2014/main" val="1515996819"/>
                    </a:ext>
                  </a:extLst>
                </a:gridCol>
                <a:gridCol w="1423090">
                  <a:extLst>
                    <a:ext uri="{9D8B030D-6E8A-4147-A177-3AD203B41FA5}">
                      <a16:colId xmlns:a16="http://schemas.microsoft.com/office/drawing/2014/main" val="933003162"/>
                    </a:ext>
                  </a:extLst>
                </a:gridCol>
                <a:gridCol w="1510935">
                  <a:extLst>
                    <a:ext uri="{9D8B030D-6E8A-4147-A177-3AD203B41FA5}">
                      <a16:colId xmlns:a16="http://schemas.microsoft.com/office/drawing/2014/main" val="169454052"/>
                    </a:ext>
                  </a:extLst>
                </a:gridCol>
              </a:tblGrid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category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Howto &amp; Style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6768840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8242387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channel_title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Average of likes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Average of views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2648503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Ayurved Tips in Hindi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7757.666667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1111414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0220073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033E2D3-4617-AFC7-4C85-7EF3F8DB7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90453"/>
              </p:ext>
            </p:extLst>
          </p:nvPr>
        </p:nvGraphicFramePr>
        <p:xfrm>
          <a:off x="2480310" y="3265646"/>
          <a:ext cx="5393687" cy="63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88186">
                  <a:extLst>
                    <a:ext uri="{9D8B030D-6E8A-4147-A177-3AD203B41FA5}">
                      <a16:colId xmlns:a16="http://schemas.microsoft.com/office/drawing/2014/main" val="1057638855"/>
                    </a:ext>
                  </a:extLst>
                </a:gridCol>
                <a:gridCol w="1554764">
                  <a:extLst>
                    <a:ext uri="{9D8B030D-6E8A-4147-A177-3AD203B41FA5}">
                      <a16:colId xmlns:a16="http://schemas.microsoft.com/office/drawing/2014/main" val="2356855160"/>
                    </a:ext>
                  </a:extLst>
                </a:gridCol>
                <a:gridCol w="1650737">
                  <a:extLst>
                    <a:ext uri="{9D8B030D-6E8A-4147-A177-3AD203B41FA5}">
                      <a16:colId xmlns:a16="http://schemas.microsoft.com/office/drawing/2014/main" val="1120841673"/>
                    </a:ext>
                  </a:extLst>
                </a:gridCol>
              </a:tblGrid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category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Music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5917878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58160727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channel_title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Average of likes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Average of views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1118530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White Hill Music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1339109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22758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9570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462C8D-9606-B026-5C7F-F59B038B5954}"/>
              </a:ext>
            </a:extLst>
          </p:cNvPr>
          <p:cNvSpPr txBox="1"/>
          <p:nvPr/>
        </p:nvSpPr>
        <p:spPr>
          <a:xfrm>
            <a:off x="111760" y="193040"/>
            <a:ext cx="1033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Q.NO.4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EBEF6B-57EA-A17B-297D-8C82F0C46C7E}"/>
              </a:ext>
            </a:extLst>
          </p:cNvPr>
          <p:cNvSpPr txBox="1"/>
          <p:nvPr/>
        </p:nvSpPr>
        <p:spPr>
          <a:xfrm>
            <a:off x="-56433" y="5344160"/>
            <a:ext cx="12145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STEPS INVOLVED: I HAVE FILTERED THE DATASET USING THE CRITIRIA FOR THE CHANNEL TITLE AND CATEGORY ID</a:t>
            </a:r>
          </a:p>
          <a:p>
            <a:r>
              <a:rPr lang="en-IN" dirty="0"/>
              <a:t> AND USED XLOOKUP TO ADD CATEGORY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6557A46-1213-DCFA-0518-82415F42F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730704"/>
              </p:ext>
            </p:extLst>
          </p:nvPr>
        </p:nvGraphicFramePr>
        <p:xfrm>
          <a:off x="2153920" y="193040"/>
          <a:ext cx="7142479" cy="40868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74353">
                  <a:extLst>
                    <a:ext uri="{9D8B030D-6E8A-4147-A177-3AD203B41FA5}">
                      <a16:colId xmlns:a16="http://schemas.microsoft.com/office/drawing/2014/main" val="4095326643"/>
                    </a:ext>
                  </a:extLst>
                </a:gridCol>
                <a:gridCol w="2902651">
                  <a:extLst>
                    <a:ext uri="{9D8B030D-6E8A-4147-A177-3AD203B41FA5}">
                      <a16:colId xmlns:a16="http://schemas.microsoft.com/office/drawing/2014/main" val="2989522088"/>
                    </a:ext>
                  </a:extLst>
                </a:gridCol>
                <a:gridCol w="1565475">
                  <a:extLst>
                    <a:ext uri="{9D8B030D-6E8A-4147-A177-3AD203B41FA5}">
                      <a16:colId xmlns:a16="http://schemas.microsoft.com/office/drawing/2014/main" val="2735162625"/>
                    </a:ext>
                  </a:extLst>
                </a:gridCol>
              </a:tblGrid>
              <a:tr h="57544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video_id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channel_title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category_id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57001599"/>
                  </a:ext>
                </a:extLst>
              </a:tr>
              <a:tr h="29359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BfawmhUVXVo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Britain's Got Talent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71584326"/>
                  </a:ext>
                </a:extLst>
              </a:tr>
              <a:tr h="29359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2YYGia3-PTA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only ias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24740678"/>
                  </a:ext>
                </a:extLst>
              </a:tr>
              <a:tr h="29359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hDprj6M1b2c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only ias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11628304"/>
                  </a:ext>
                </a:extLst>
              </a:tr>
              <a:tr h="57544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o38WAS8ufyQ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 err="1">
                          <a:effectLst/>
                        </a:rPr>
                        <a:t>Ayurved</a:t>
                      </a:r>
                      <a:r>
                        <a:rPr lang="en-IN" sz="1000" u="none" strike="noStrike" dirty="0">
                          <a:effectLst/>
                        </a:rPr>
                        <a:t> Tips in Hindi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26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53350586"/>
                  </a:ext>
                </a:extLst>
              </a:tr>
              <a:tr h="29359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_WKdxfqeZ28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only ias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8511651"/>
                  </a:ext>
                </a:extLst>
              </a:tr>
              <a:tr h="29359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TldoNO60DFI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only ias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92926696"/>
                  </a:ext>
                </a:extLst>
              </a:tr>
              <a:tr h="29359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dWjUm0D93rg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Telugu Mix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92892305"/>
                  </a:ext>
                </a:extLst>
              </a:tr>
              <a:tr h="29359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Liw9vcyZ2IQ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We support you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44620102"/>
                  </a:ext>
                </a:extLst>
              </a:tr>
              <a:tr h="29359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5Ipfv_vUYUU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only ias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07166526"/>
                  </a:ext>
                </a:extLst>
              </a:tr>
              <a:tr h="29359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qqeCXMpye8I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only ias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6111602"/>
                  </a:ext>
                </a:extLst>
              </a:tr>
              <a:tr h="29359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hCSafiYTeeI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only ias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27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18982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2400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3C2B33-A786-C857-382B-9AD9EDAA2A37}"/>
              </a:ext>
            </a:extLst>
          </p:cNvPr>
          <p:cNvSpPr txBox="1"/>
          <p:nvPr/>
        </p:nvSpPr>
        <p:spPr>
          <a:xfrm>
            <a:off x="111760" y="193040"/>
            <a:ext cx="1033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Q.NO.5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2F8F9A-2F28-89D2-F4E5-20B7165F686C}"/>
              </a:ext>
            </a:extLst>
          </p:cNvPr>
          <p:cNvSpPr txBox="1"/>
          <p:nvPr/>
        </p:nvSpPr>
        <p:spPr>
          <a:xfrm>
            <a:off x="-15793" y="4795520"/>
            <a:ext cx="10170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INSIGHTS: WE ARE ABLE TO SEE THAT THE COMMENTS IS HELPFUL FOR THE VIDEO ENGAGEMENT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1B04DE-F53D-7264-AA23-AEA0368ED792}"/>
              </a:ext>
            </a:extLst>
          </p:cNvPr>
          <p:cNvSpPr txBox="1"/>
          <p:nvPr/>
        </p:nvSpPr>
        <p:spPr>
          <a:xfrm>
            <a:off x="-15793" y="5344160"/>
            <a:ext cx="6430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STEPS INVOLVED: COCATED THE TITLE AND CHANNEL TITLE</a:t>
            </a:r>
          </a:p>
          <a:p>
            <a:r>
              <a:rPr lang="en-IN" dirty="0"/>
              <a:t>USED TEXTJOIN TO LINK THE COMMENTS ON THE VIDEO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D56AE0E-0B6D-56DD-CA55-50D058489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262958"/>
              </p:ext>
            </p:extLst>
          </p:nvPr>
        </p:nvGraphicFramePr>
        <p:xfrm>
          <a:off x="1293813" y="593150"/>
          <a:ext cx="9604375" cy="33957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31380">
                  <a:extLst>
                    <a:ext uri="{9D8B030D-6E8A-4147-A177-3AD203B41FA5}">
                      <a16:colId xmlns:a16="http://schemas.microsoft.com/office/drawing/2014/main" val="1686926634"/>
                    </a:ext>
                  </a:extLst>
                </a:gridCol>
                <a:gridCol w="2972995">
                  <a:extLst>
                    <a:ext uri="{9D8B030D-6E8A-4147-A177-3AD203B41FA5}">
                      <a16:colId xmlns:a16="http://schemas.microsoft.com/office/drawing/2014/main" val="1828745255"/>
                    </a:ext>
                  </a:extLst>
                </a:gridCol>
              </a:tblGrid>
              <a:tr h="351748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conc</a:t>
                      </a:r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51" marR="4451" marT="44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cmt</a:t>
                      </a:r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51" marR="4451" marT="4451" marB="0" anchor="b"/>
                </a:tc>
                <a:extLst>
                  <a:ext uri="{0D108BD9-81ED-4DB2-BD59-A6C34878D82A}">
                    <a16:rowId xmlns:a16="http://schemas.microsoft.com/office/drawing/2014/main" val="2635192010"/>
                  </a:ext>
                </a:extLst>
              </a:tr>
              <a:tr h="33822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‘A Change Is Gonna Come’ for Lifford after he gets a GOLDEN BUZZER! | Auditions | BGT 2018-Britain's Got Talent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51" marR="4451" marT="44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"Engaging and informative presentation!"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51" marR="4451" marT="4451" marB="0" anchor="b"/>
                </a:tc>
                <a:extLst>
                  <a:ext uri="{0D108BD9-81ED-4DB2-BD59-A6C34878D82A}">
                    <a16:rowId xmlns:a16="http://schemas.microsoft.com/office/drawing/2014/main" val="1722027468"/>
                  </a:ext>
                </a:extLst>
              </a:tr>
              <a:tr h="33822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 December, 2017  The Hindu Discussion, Data Protection, Child abduction,Padmavati, wild life, FP-only ias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51" marR="4451" marT="44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"Great use of visuals to convey your points."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51" marR="4451" marT="4451" marB="0" anchor="b"/>
                </a:tc>
                <a:extLst>
                  <a:ext uri="{0D108BD9-81ED-4DB2-BD59-A6C34878D82A}">
                    <a16:rowId xmlns:a16="http://schemas.microsoft.com/office/drawing/2014/main" val="1528071705"/>
                  </a:ext>
                </a:extLst>
              </a:tr>
              <a:tr h="33822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 January, 2018  prelim booster news discussion-only ias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51" marR="4451" marT="44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"The presentation flowed smoothly from start to finish."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51" marR="4451" marT="4451" marB="0" anchor="b"/>
                </a:tc>
                <a:extLst>
                  <a:ext uri="{0D108BD9-81ED-4DB2-BD59-A6C34878D82A}">
                    <a16:rowId xmlns:a16="http://schemas.microsoft.com/office/drawing/2014/main" val="3496581813"/>
                  </a:ext>
                </a:extLst>
              </a:tr>
              <a:tr h="338221">
                <a:tc>
                  <a:txBody>
                    <a:bodyPr/>
                    <a:lstStyle/>
                    <a:p>
                      <a:pPr algn="l" fontAlgn="b"/>
                      <a:r>
                        <a:rPr lang="hi-IN" sz="700" u="none" strike="noStrike">
                          <a:effectLst/>
                        </a:rPr>
                        <a:t>1 रात लगाके देखो बालों की लम्बाई इतनी बढ़ेगी बस कटवाते रह जाओगे//</a:t>
                      </a:r>
                      <a:r>
                        <a:rPr lang="en-IN" sz="700" u="none" strike="noStrike">
                          <a:effectLst/>
                        </a:rPr>
                        <a:t>Fastest HAIR GROWTH FORMULA-Ayurved Tips in Hindi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51" marR="4451" marT="44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"Clear and concise delivery, well done!"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51" marR="4451" marT="4451" marB="0" anchor="b"/>
                </a:tc>
                <a:extLst>
                  <a:ext uri="{0D108BD9-81ED-4DB2-BD59-A6C34878D82A}">
                    <a16:rowId xmlns:a16="http://schemas.microsoft.com/office/drawing/2014/main" val="1076976665"/>
                  </a:ext>
                </a:extLst>
              </a:tr>
              <a:tr h="33822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 February, 2018 The Hindu Discussion, FRBM Act-only ias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51" marR="4451" marT="44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"I appreciated the depth of research evident in your slides."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51" marR="4451" marT="4451" marB="0" anchor="b"/>
                </a:tc>
                <a:extLst>
                  <a:ext uri="{0D108BD9-81ED-4DB2-BD59-A6C34878D82A}">
                    <a16:rowId xmlns:a16="http://schemas.microsoft.com/office/drawing/2014/main" val="3697993229"/>
                  </a:ext>
                </a:extLst>
              </a:tr>
              <a:tr h="33822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 March, 2018 Prelim Booster News Discussion-only ias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51" marR="4451" marT="44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"Your presentation style kept me interested throughout."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51" marR="4451" marT="4451" marB="0" anchor="b"/>
                </a:tc>
                <a:extLst>
                  <a:ext uri="{0D108BD9-81ED-4DB2-BD59-A6C34878D82A}">
                    <a16:rowId xmlns:a16="http://schemas.microsoft.com/office/drawing/2014/main" val="841919960"/>
                  </a:ext>
                </a:extLst>
              </a:tr>
              <a:tr h="338221">
                <a:tc>
                  <a:txBody>
                    <a:bodyPr/>
                    <a:lstStyle/>
                    <a:p>
                      <a:pPr algn="l" fontAlgn="b"/>
                      <a:r>
                        <a:rPr lang="te-IN" sz="700" u="none" strike="noStrike">
                          <a:effectLst/>
                        </a:rPr>
                        <a:t>10 రోజుల ముందే శ్రీదేవి చనిపోతుంది తెలుసుకున్న పండితుడు ఏమి చేసాడో తెలుస్తే షాక్ జ్యోతిష్యుడు </a:t>
                      </a:r>
                      <a:r>
                        <a:rPr lang="en-IN" sz="700" u="none" strike="noStrike">
                          <a:effectLst/>
                        </a:rPr>
                        <a:t>Sri-Telugu Mix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51" marR="4451" marT="44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"The content was well-organized and easy to follow."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51" marR="4451" marT="4451" marB="0" anchor="b"/>
                </a:tc>
                <a:extLst>
                  <a:ext uri="{0D108BD9-81ED-4DB2-BD59-A6C34878D82A}">
                    <a16:rowId xmlns:a16="http://schemas.microsoft.com/office/drawing/2014/main" val="2220933695"/>
                  </a:ext>
                </a:extLst>
              </a:tr>
              <a:tr h="338221">
                <a:tc>
                  <a:txBody>
                    <a:bodyPr/>
                    <a:lstStyle/>
                    <a:p>
                      <a:pPr algn="l" fontAlgn="b"/>
                      <a:r>
                        <a:rPr lang="te-IN" sz="700" u="none" strike="noStrike">
                          <a:effectLst/>
                        </a:rPr>
                        <a:t>10రోజుల ముందే శ్రీదేవి చనిపోతుందని ఈ జ్యోతిషుడు ఎందుకు చెప్పాడో తెలిస్తేషాక్ అవుతారు || </a:t>
                      </a:r>
                      <a:r>
                        <a:rPr lang="en-IN" sz="700" u="none" strike="noStrike">
                          <a:effectLst/>
                        </a:rPr>
                        <a:t>Sridevi News-We support you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51" marR="4451" marT="44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"I liked how you incorporated real-life examples into your presentation."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51" marR="4451" marT="4451" marB="0" anchor="b"/>
                </a:tc>
                <a:extLst>
                  <a:ext uri="{0D108BD9-81ED-4DB2-BD59-A6C34878D82A}">
                    <a16:rowId xmlns:a16="http://schemas.microsoft.com/office/drawing/2014/main" val="3124073946"/>
                  </a:ext>
                </a:extLst>
              </a:tr>
              <a:tr h="33822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11 January, 2018 The Hindu Discussion, National Anthem, Rural Distress,Reservation, Reservation-only ias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51" marR="4451" marT="44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"Your enthusiasm for the topic was contagious."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51" marR="4451" marT="4451" marB="0" anchor="b"/>
                </a:tc>
                <a:extLst>
                  <a:ext uri="{0D108BD9-81ED-4DB2-BD59-A6C34878D82A}">
                    <a16:rowId xmlns:a16="http://schemas.microsoft.com/office/drawing/2014/main" val="1056045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2388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0DA9B7-DB79-4B5C-EE69-F021E004C4CC}"/>
              </a:ext>
            </a:extLst>
          </p:cNvPr>
          <p:cNvSpPr txBox="1"/>
          <p:nvPr/>
        </p:nvSpPr>
        <p:spPr>
          <a:xfrm>
            <a:off x="111760" y="193040"/>
            <a:ext cx="1033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Q.NO.6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891AE9-B371-873C-9468-E942C3AAFCE1}"/>
              </a:ext>
            </a:extLst>
          </p:cNvPr>
          <p:cNvSpPr txBox="1"/>
          <p:nvPr/>
        </p:nvSpPr>
        <p:spPr>
          <a:xfrm>
            <a:off x="-36113" y="4795520"/>
            <a:ext cx="11863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INSIGHTS:WE ARE ABLE TO SEE THE AVERAGE COMMENT COUNT FOR THE VIDEOS BOTH ENABLE AND DISABLED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928B78-12BC-F6AD-9B78-FF1587ACA0E0}"/>
              </a:ext>
            </a:extLst>
          </p:cNvPr>
          <p:cNvSpPr txBox="1"/>
          <p:nvPr/>
        </p:nvSpPr>
        <p:spPr>
          <a:xfrm>
            <a:off x="10503" y="5338699"/>
            <a:ext cx="7846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STEPS INVOLVED:GROUPED VIDEOS BASED ON THE COMMENT ENABLING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DDF4415-AD40-CAC2-F98A-6995AEE30A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272378"/>
              </p:ext>
            </p:extLst>
          </p:nvPr>
        </p:nvGraphicFramePr>
        <p:xfrm>
          <a:off x="1971040" y="193040"/>
          <a:ext cx="8249920" cy="42439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24960">
                  <a:extLst>
                    <a:ext uri="{9D8B030D-6E8A-4147-A177-3AD203B41FA5}">
                      <a16:colId xmlns:a16="http://schemas.microsoft.com/office/drawing/2014/main" val="4122279374"/>
                    </a:ext>
                  </a:extLst>
                </a:gridCol>
                <a:gridCol w="4124960">
                  <a:extLst>
                    <a:ext uri="{9D8B030D-6E8A-4147-A177-3AD203B41FA5}">
                      <a16:colId xmlns:a16="http://schemas.microsoft.com/office/drawing/2014/main" val="2334185468"/>
                    </a:ext>
                  </a:extLst>
                </a:gridCol>
              </a:tblGrid>
              <a:tr h="205730">
                <a:tc>
                  <a:txBody>
                    <a:bodyPr/>
                    <a:lstStyle/>
                    <a:p>
                      <a:pPr algn="l" fontAlgn="b"/>
                      <a:r>
                        <a:rPr lang="en-IN" sz="300" u="none" strike="noStrike">
                          <a:effectLst/>
                        </a:rPr>
                        <a:t>Row Labels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4" marR="1724" marT="17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00" u="none" strike="noStrike">
                          <a:effectLst/>
                        </a:rPr>
                        <a:t>Average of comment_count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4" marR="1724" marT="1724" marB="0" anchor="b"/>
                </a:tc>
                <a:extLst>
                  <a:ext uri="{0D108BD9-81ED-4DB2-BD59-A6C34878D82A}">
                    <a16:rowId xmlns:a16="http://schemas.microsoft.com/office/drawing/2014/main" val="2120173842"/>
                  </a:ext>
                </a:extLst>
              </a:tr>
              <a:tr h="56204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‘A Change Is Gonna Come’ for Lifford after he gets a GOLDEN BUZZER! | Auditions | BGT 2018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4" marR="1724" marT="1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0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4" marR="1724" marT="1724" marB="0" anchor="b"/>
                </a:tc>
                <a:extLst>
                  <a:ext uri="{0D108BD9-81ED-4DB2-BD59-A6C34878D82A}">
                    <a16:rowId xmlns:a16="http://schemas.microsoft.com/office/drawing/2014/main" val="118782904"/>
                  </a:ext>
                </a:extLst>
              </a:tr>
              <a:tr h="612947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1 December, 2017  The Hindu Discussion, Data Protection, Child abduction,Padmavati, wild life, FP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4" marR="1724" marT="1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0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4" marR="1724" marT="1724" marB="0" anchor="b"/>
                </a:tc>
                <a:extLst>
                  <a:ext uri="{0D108BD9-81ED-4DB2-BD59-A6C34878D82A}">
                    <a16:rowId xmlns:a16="http://schemas.microsoft.com/office/drawing/2014/main" val="2533673401"/>
                  </a:ext>
                </a:extLst>
              </a:tr>
              <a:tr h="30753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1 January, 2018  prelim booster news discussion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4" marR="1724" marT="1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0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4" marR="1724" marT="1724" marB="0" anchor="b"/>
                </a:tc>
                <a:extLst>
                  <a:ext uri="{0D108BD9-81ED-4DB2-BD59-A6C34878D82A}">
                    <a16:rowId xmlns:a16="http://schemas.microsoft.com/office/drawing/2014/main" val="2188161623"/>
                  </a:ext>
                </a:extLst>
              </a:tr>
              <a:tr h="663849">
                <a:tc>
                  <a:txBody>
                    <a:bodyPr/>
                    <a:lstStyle/>
                    <a:p>
                      <a:pPr algn="l" fontAlgn="b"/>
                      <a:r>
                        <a:rPr lang="hi-IN" sz="300" u="none" strike="noStrike">
                          <a:effectLst/>
                        </a:rPr>
                        <a:t>1 रात लगाके देखो बालों की लम्बाई इतनी बढ़ेगी बस कटवाते रह जाओगे//</a:t>
                      </a:r>
                      <a:r>
                        <a:rPr lang="en-IN" sz="300" u="none" strike="noStrike">
                          <a:effectLst/>
                        </a:rPr>
                        <a:t>Fastest HAIR GROWTH FORMULA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4" marR="1724" marT="1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0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4" marR="1724" marT="1724" marB="0" anchor="b"/>
                </a:tc>
                <a:extLst>
                  <a:ext uri="{0D108BD9-81ED-4DB2-BD59-A6C34878D82A}">
                    <a16:rowId xmlns:a16="http://schemas.microsoft.com/office/drawing/2014/main" val="2506432106"/>
                  </a:ext>
                </a:extLst>
              </a:tr>
              <a:tr h="35843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10 February, 2018 The Hindu Discussion, FRBM Act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4" marR="1724" marT="1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0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4" marR="1724" marT="1724" marB="0" anchor="b"/>
                </a:tc>
                <a:extLst>
                  <a:ext uri="{0D108BD9-81ED-4DB2-BD59-A6C34878D82A}">
                    <a16:rowId xmlns:a16="http://schemas.microsoft.com/office/drawing/2014/main" val="4085949106"/>
                  </a:ext>
                </a:extLst>
              </a:tr>
              <a:tr h="35843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10 March, 2018 Prelim Booster News Discussion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4" marR="1724" marT="1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0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4" marR="1724" marT="1724" marB="0" anchor="b"/>
                </a:tc>
                <a:extLst>
                  <a:ext uri="{0D108BD9-81ED-4DB2-BD59-A6C34878D82A}">
                    <a16:rowId xmlns:a16="http://schemas.microsoft.com/office/drawing/2014/main" val="365291485"/>
                  </a:ext>
                </a:extLst>
              </a:tr>
              <a:tr h="562044">
                <a:tc>
                  <a:txBody>
                    <a:bodyPr/>
                    <a:lstStyle/>
                    <a:p>
                      <a:pPr algn="l" fontAlgn="b"/>
                      <a:r>
                        <a:rPr lang="te-IN" sz="300" u="none" strike="noStrike">
                          <a:effectLst/>
                        </a:rPr>
                        <a:t>10 రోజుల ముందే శ్రీదేవి చనిపోతుంది తెలుసుకున్న పండితుడు ఏమి చేసాడో తెలుస్తే షాక్ జ్యోతిష్యుడు </a:t>
                      </a:r>
                      <a:r>
                        <a:rPr lang="en-IN" sz="300" u="none" strike="noStrike">
                          <a:effectLst/>
                        </a:rPr>
                        <a:t>Sri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4" marR="1724" marT="1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0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4" marR="1724" marT="1724" marB="0" anchor="b"/>
                </a:tc>
                <a:extLst>
                  <a:ext uri="{0D108BD9-81ED-4DB2-BD59-A6C34878D82A}">
                    <a16:rowId xmlns:a16="http://schemas.microsoft.com/office/drawing/2014/main" val="985961864"/>
                  </a:ext>
                </a:extLst>
              </a:tr>
              <a:tr h="612947">
                <a:tc>
                  <a:txBody>
                    <a:bodyPr/>
                    <a:lstStyle/>
                    <a:p>
                      <a:pPr algn="l" fontAlgn="b"/>
                      <a:r>
                        <a:rPr lang="te-IN" sz="300" u="none" strike="noStrike">
                          <a:effectLst/>
                        </a:rPr>
                        <a:t>10రోజుల ముందే శ్రీదేవి చనిపోతుందని ఈ జ్యోతిషుడు ఎందుకు చెప్పాడో తెలిస్తేషాక్ అవుతారు || </a:t>
                      </a:r>
                      <a:r>
                        <a:rPr lang="en-IN" sz="300" u="none" strike="noStrike">
                          <a:effectLst/>
                        </a:rPr>
                        <a:t>Sridevi News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4" marR="1724" marT="1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 dirty="0">
                          <a:effectLst/>
                        </a:rPr>
                        <a:t>0</a:t>
                      </a:r>
                      <a:endParaRPr lang="en-IN" sz="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4" marR="1724" marT="1724" marB="0" anchor="b"/>
                </a:tc>
                <a:extLst>
                  <a:ext uri="{0D108BD9-81ED-4DB2-BD59-A6C34878D82A}">
                    <a16:rowId xmlns:a16="http://schemas.microsoft.com/office/drawing/2014/main" val="781395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8589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790257-66CE-2590-0FE7-6CBD848279A7}"/>
              </a:ext>
            </a:extLst>
          </p:cNvPr>
          <p:cNvSpPr txBox="1"/>
          <p:nvPr/>
        </p:nvSpPr>
        <p:spPr>
          <a:xfrm>
            <a:off x="111760" y="193040"/>
            <a:ext cx="1033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Q.NO.7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08389C-473B-F8C6-2E6C-E5E855DC5EF4}"/>
              </a:ext>
            </a:extLst>
          </p:cNvPr>
          <p:cNvSpPr txBox="1"/>
          <p:nvPr/>
        </p:nvSpPr>
        <p:spPr>
          <a:xfrm>
            <a:off x="14687" y="4805680"/>
            <a:ext cx="9503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INSIGHTS:BY VIEWING THE DATA WE ARE ABLE TO SEE THE VIDEO ENGAGEMENT INSIGHTS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56E3D0-E483-BF5A-2F49-DF66D258BB36}"/>
              </a:ext>
            </a:extLst>
          </p:cNvPr>
          <p:cNvSpPr txBox="1"/>
          <p:nvPr/>
        </p:nvSpPr>
        <p:spPr>
          <a:xfrm>
            <a:off x="14687" y="5354320"/>
            <a:ext cx="2001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STEPS INVOLVED: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28106F-A17D-DEFB-0312-53F6E3EDBDD4}"/>
              </a:ext>
            </a:extLst>
          </p:cNvPr>
          <p:cNvSpPr txBox="1"/>
          <p:nvPr/>
        </p:nvSpPr>
        <p:spPr>
          <a:xfrm>
            <a:off x="1778000" y="324104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OP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D9F0CE-13DA-76F0-C083-7F787F2AC29A}"/>
              </a:ext>
            </a:extLst>
          </p:cNvPr>
          <p:cNvSpPr txBox="1"/>
          <p:nvPr/>
        </p:nvSpPr>
        <p:spPr>
          <a:xfrm>
            <a:off x="8727440" y="3129280"/>
            <a:ext cx="1304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BOTTOM 5</a:t>
            </a:r>
          </a:p>
        </p:txBody>
      </p:sp>
    </p:spTree>
    <p:extLst>
      <p:ext uri="{BB962C8B-B14F-4D97-AF65-F5344CB8AC3E}">
        <p14:creationId xmlns:p14="http://schemas.microsoft.com/office/powerpoint/2010/main" val="557305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ECE3B4-4AA8-1623-F03F-F0A4CC3B3FA5}"/>
              </a:ext>
            </a:extLst>
          </p:cNvPr>
          <p:cNvSpPr txBox="1"/>
          <p:nvPr/>
        </p:nvSpPr>
        <p:spPr>
          <a:xfrm>
            <a:off x="111760" y="193040"/>
            <a:ext cx="1033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Q.NO.8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0DB9C1-35AA-CF53-D101-65940C60D1C5}"/>
              </a:ext>
            </a:extLst>
          </p:cNvPr>
          <p:cNvSpPr txBox="1"/>
          <p:nvPr/>
        </p:nvSpPr>
        <p:spPr>
          <a:xfrm>
            <a:off x="4527" y="4815840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INSIGHTS: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221A14-F7E9-4FF1-0CDE-03C30437145C}"/>
              </a:ext>
            </a:extLst>
          </p:cNvPr>
          <p:cNvSpPr txBox="1"/>
          <p:nvPr/>
        </p:nvSpPr>
        <p:spPr>
          <a:xfrm>
            <a:off x="4527" y="5364480"/>
            <a:ext cx="1960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STEPS INVOLVED:</a:t>
            </a:r>
          </a:p>
        </p:txBody>
      </p:sp>
    </p:spTree>
    <p:extLst>
      <p:ext uri="{BB962C8B-B14F-4D97-AF65-F5344CB8AC3E}">
        <p14:creationId xmlns:p14="http://schemas.microsoft.com/office/powerpoint/2010/main" val="254349379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itus xmlns="http://schemas.titus.com/TitusProperties/">
  <TitusGUID xmlns="">4f8c7037-f39f-47ec-89c7-3bff235497cf</TitusGUID>
  <TitusMetadata xmlns="">eyJucyI6Imh0dHA6XC9cL3d3dy50aXR1cy5jb21cL25zXC9MYXRlbnRWaWV3IiwicHJvcHMiOlt7Im4iOiJDbGFzc2lmaWNhdGlvbiIsInZhbHMiOlt7InZhbHVlIjoiTFZfQzBORjFEM05UMUFMIn1dfSx7Im4iOiJDb250YWluc1BJSSIsInZhbHMiOlt7InZhbHVlIjoiTm8ifV19XX0=</TitusMetadata>
</titus>
</file>

<file path=customXml/itemProps1.xml><?xml version="1.0" encoding="utf-8"?>
<ds:datastoreItem xmlns:ds="http://schemas.openxmlformats.org/officeDocument/2006/customXml" ds:itemID="{F1BFA60B-C7B0-4FDA-9830-CB7EAA7D3A94}">
  <ds:schemaRefs>
    <ds:schemaRef ds:uri="http://schemas.titus.com/TitusProperties/"/>
    <ds:schemaRef ds:uri="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271</TotalTime>
  <Words>799</Words>
  <Application>Microsoft Office PowerPoint</Application>
  <PresentationFormat>Widescreen</PresentationFormat>
  <Paragraphs>168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Arial</vt:lpstr>
      <vt:lpstr>Gill Sans MT</vt:lpstr>
      <vt:lpstr>Microsoft Sans Serif</vt:lpstr>
      <vt:lpstr>Gallery</vt:lpstr>
      <vt:lpstr>Excel final assessment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final assessment</dc:title>
  <dc:creator>Sushil Bharathi Mohan</dc:creator>
  <cp:keywords>Classification=LV_C0NF1D3NT1AL</cp:keywords>
  <cp:lastModifiedBy>Sushil Bharathi Mohan</cp:lastModifiedBy>
  <cp:revision>2</cp:revision>
  <dcterms:created xsi:type="dcterms:W3CDTF">2024-02-28T07:32:12Z</dcterms:created>
  <dcterms:modified xsi:type="dcterms:W3CDTF">2024-02-28T12:14:12Z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4f8c7037-f39f-47ec-89c7-3bff235497cf</vt:lpwstr>
  </property>
  <property fmtid="{D5CDD505-2E9C-101B-9397-08002B2CF9AE}" pid="3" name="Classification">
    <vt:lpwstr>LV_C0NF1D3NT1AL</vt:lpwstr>
  </property>
  <property fmtid="{D5CDD505-2E9C-101B-9397-08002B2CF9AE}" pid="4" name="ContainsPII">
    <vt:lpwstr>No</vt:lpwstr>
  </property>
</Properties>
</file>