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2"/>
  </p:sldMasterIdLst>
  <p:sldIdLst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4AD6-587C-067B-C1FF-C0D2D6D45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4BE18-81D2-887E-F5E7-15C352659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7D52-2ACF-6948-BB6A-46589D56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5E61-689F-43A0-A6E8-B074B72BAA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AD8DD-FB0A-2134-CB2D-EE28C56D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1F08F-5863-08D6-1C33-22150934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ADC-A0DE-49FA-B56C-439D9EEB469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3476B01E-FF33-596C-D59E-EF0DB02B6FD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669322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5049-EF12-3A7A-9D13-11840DA7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FF26F-64B2-E249-8B00-64C894257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1C66B-519D-4B49-82BA-A4D97DB6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5E61-689F-43A0-A6E8-B074B72BAA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A62B1-373B-3B6D-87C3-0BED7AAF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D6A66-6933-0D8F-F888-CB0FF034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ADC-A0DE-49FA-B56C-439D9EEB469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C5C44B9B-0FD0-A14F-E108-44B24424EC5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558307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F47BA-A44D-0B00-1105-C942CC7FB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5A55E-CF0D-7415-26D3-D97D1F67F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4753-0C90-AAE6-D0A8-66E81D18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5E61-689F-43A0-A6E8-B074B72BAA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78736-3A0F-E7EE-7731-A762C2F7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FFCF7-88B4-0A8D-3255-9B342108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ADC-A0DE-49FA-B56C-439D9EEB469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56F21935-F23C-99F0-E8FF-C4AF6268620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490351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8EC0-A85C-7F09-2AAD-1596B669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F675-7B3F-A219-C359-1D88720F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675F-6CBF-BDC2-1094-B9464A6B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5E61-689F-43A0-A6E8-B074B72BAA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5DFD-4198-E067-03E8-35011516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7FD68-5A93-1D77-538E-FD3FE61B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ADC-A0DE-49FA-B56C-439D9EEB469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59A0F116-45C7-E69A-ED83-7E39C6E4C3D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000962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95D8-2D2D-32C1-8788-0592DEE7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04B52-B964-6C69-DC9B-53D8C8AC6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E79F2-6F27-9944-34B0-491CA615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5E61-689F-43A0-A6E8-B074B72BAA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9D564-44DD-F00B-3F8D-9A61ABEB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876D3-0873-766B-E3EE-C08C4C0C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ADC-A0DE-49FA-B56C-439D9EEB469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6B0C4959-BD6C-7B08-4A61-C4478091BD0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487236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0527-2667-36B2-9B54-1AB95856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408AA-5DDF-66D8-2EC8-BF3DF30F6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84BFD-C9F4-9DAA-AF03-DE4AB16A7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41AA2-1AEF-8126-78E4-7718D1C4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5E61-689F-43A0-A6E8-B074B72BAA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FE1AC-5A84-FDD4-1D22-50812C67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CE7A2-4C08-567F-FADB-5177FAC9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ADC-A0DE-49FA-B56C-439D9EEB469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995CC7D0-B8FF-0016-D98E-EAA29C47E95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341074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523F-2826-00A8-7A2F-5B3148C8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C1C17-C7A9-4AE5-BB51-313F96608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23988-405E-7C46-7889-7315D16CB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0B6F0-AC94-3975-BD66-32EAC0D0C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1E74D-6A06-B027-8D92-6D727BA0F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9263F-BE43-7E9A-9213-4F0A8D1F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5E61-689F-43A0-A6E8-B074B72BAA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28AE5-4CBA-42D2-2E76-EA634207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7F918-0C2E-EB48-DFAB-866A772F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ADC-A0DE-49FA-B56C-439D9EEB469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B34B7C55-F7DA-888D-ED93-782853004A6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257895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C100-E80B-F993-6D90-16610CC4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19A00-6104-A26D-AC75-A736242F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5E61-689F-43A0-A6E8-B074B72BAA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FA8EB-FF57-8B3F-0881-B8E0C0A3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7D484-4CEC-C3F0-CCEB-8B8217F0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ADC-A0DE-49FA-B56C-439D9EEB469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F239A800-E2E3-54AC-A202-70EF856FE70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534814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426A3-E0BE-D328-589C-49BB0959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5E61-689F-43A0-A6E8-B074B72BAA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E0D91-8C28-BB4F-C30B-934F5798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AE6C5-A219-DEE2-7FCC-FFD46D6B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ADC-A0DE-49FA-B56C-439D9EEB4692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32562637-C62B-4D5B-2213-7890D9CC6A4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2776465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79E1-3B67-A663-3ADE-6E55F464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EB26-2AA6-AFD8-900A-0D92ED564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91FA8-E863-2D3B-C4A5-7AC4DCC15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A3276-5D00-3287-5984-02B611FC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5E61-689F-43A0-A6E8-B074B72BAA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073C-0C0D-0B38-89E1-6E2F6079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CBBF3-E3EC-D303-2216-9C5D840F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ADC-A0DE-49FA-B56C-439D9EEB469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51C6D6A4-BEE1-222B-1396-B22EAB325DE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529014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39C7-3FDA-8917-FFC0-1FE40083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F5AD7-4BDB-93F9-BEFF-FDD0A74B4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70EE1-B36F-9D40-E4E2-279EE2C3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D0C8F-B62A-7B19-9CBB-538E2095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5E61-689F-43A0-A6E8-B074B72BAA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862FE-9DD0-F966-4965-EA65CD49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FD3FF-E057-1F0E-00DF-13FFD720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FADC-A0DE-49FA-B56C-439D9EEB469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2E9E001D-5FFB-22D8-14BD-2E36ADD2576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323252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B121C-C10E-0720-C349-9A868D0C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DBB8D-F015-A3C4-D569-BF3101E0C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51341-2AA6-5400-A133-1E6AAA347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5E5E61-689F-43A0-A6E8-B074B72BAA1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3D616-F17F-D029-E135-6CB0C9750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BF689-4394-03A9-4FDE-FA695F49F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3FADC-A0DE-49FA-B56C-439D9EEB4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21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2F8C-7B7D-A80A-6897-E5B0E5A2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3799" y="2516200"/>
            <a:ext cx="7128718" cy="1390320"/>
          </a:xfrm>
        </p:spPr>
        <p:txBody>
          <a:bodyPr anchor="b">
            <a:normAutofit/>
          </a:bodyPr>
          <a:lstStyle/>
          <a:p>
            <a:r>
              <a:rPr lang="en-IN" sz="5200" dirty="0">
                <a:solidFill>
                  <a:schemeClr val="tx2"/>
                </a:solidFill>
              </a:rPr>
              <a:t>EXCEL RE-ASSESSMENT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843C2-5460-17A2-F98C-FDCA60E74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3906521"/>
            <a:ext cx="5188034" cy="1254760"/>
          </a:xfrm>
        </p:spPr>
        <p:txBody>
          <a:bodyPr>
            <a:normAutofit fontScale="92500" lnSpcReduction="10000"/>
          </a:bodyPr>
          <a:lstStyle/>
          <a:p>
            <a:r>
              <a:rPr lang="en-IN" sz="4200" dirty="0">
                <a:solidFill>
                  <a:schemeClr val="tx2"/>
                </a:solidFill>
              </a:rPr>
              <a:t>SUSHIL BHARATHI M</a:t>
            </a:r>
          </a:p>
          <a:p>
            <a:r>
              <a:rPr lang="en-IN" sz="4200" dirty="0">
                <a:solidFill>
                  <a:schemeClr val="tx2"/>
                </a:solidFill>
              </a:rPr>
              <a:t>LVADSUSR124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7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4570-A93E-6904-93DD-577A5849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439"/>
            <a:ext cx="4150360" cy="732155"/>
          </a:xfrm>
        </p:spPr>
        <p:txBody>
          <a:bodyPr/>
          <a:lstStyle/>
          <a:p>
            <a:pPr algn="ctr"/>
            <a:r>
              <a:rPr lang="en-IN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534AF-BA98-306B-18FC-371B7AB1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568960"/>
            <a:ext cx="11287759" cy="62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9407-DB6C-B1C5-D083-FA2B4296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0930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6759-7443-BE19-FDF3-261348334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91920" cy="98012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>
                <a:ln w="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  <a:endParaRPr lang="en-IN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7E717F-F812-DE27-3182-F5CA88F3E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1098345"/>
            <a:ext cx="10755226" cy="2934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7263D1-2861-8E43-DBE1-CA7EBF483116}"/>
              </a:ext>
            </a:extLst>
          </p:cNvPr>
          <p:cNvSpPr txBox="1"/>
          <p:nvPr/>
        </p:nvSpPr>
        <p:spPr>
          <a:xfrm>
            <a:off x="1534160" y="4521200"/>
            <a:ext cx="954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 Here I have calculated the number of orders returned ,by adding the returns column from the return sheet using </a:t>
            </a:r>
            <a:r>
              <a:rPr lang="en-IN" dirty="0" err="1"/>
              <a:t>xlookup</a:t>
            </a:r>
            <a:r>
              <a:rPr lang="en-IN" dirty="0"/>
              <a:t> and was able to calculate the revenue and profit lost for the products returned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EB0751-04C0-7B28-6605-FB27C55D6E20}"/>
              </a:ext>
            </a:extLst>
          </p:cNvPr>
          <p:cNvSpPr txBox="1"/>
          <p:nvPr/>
        </p:nvSpPr>
        <p:spPr>
          <a:xfrm>
            <a:off x="1635760" y="5548590"/>
            <a:ext cx="9072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r>
              <a:rPr lang="en-IN" dirty="0"/>
              <a:t>I have calculated the count ,profit lost and revenue lost for the returned products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461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6759-7443-BE19-FDF3-261348334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91920" cy="98012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>
                <a:ln w="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  <a:endParaRPr lang="en-IN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715B9-9E7E-4A16-86F2-5D467B1D9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-5897"/>
            <a:ext cx="8331200" cy="4562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E0F8E8-98AD-14B1-1C09-4EE638A9BE79}"/>
              </a:ext>
            </a:extLst>
          </p:cNvPr>
          <p:cNvSpPr txBox="1"/>
          <p:nvPr/>
        </p:nvSpPr>
        <p:spPr>
          <a:xfrm>
            <a:off x="1727200" y="475488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 Here I have found the </a:t>
            </a:r>
            <a:r>
              <a:rPr lang="en-IN" dirty="0" err="1"/>
              <a:t>the</a:t>
            </a:r>
            <a:r>
              <a:rPr lang="en-IN" dirty="0"/>
              <a:t> fastest and slowest mode of shipping using pivot table and represented it using a bar chart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631F8B-E8EF-7E5C-602B-2732B048CF90}"/>
              </a:ext>
            </a:extLst>
          </p:cNvPr>
          <p:cNvSpPr txBox="1"/>
          <p:nvPr/>
        </p:nvSpPr>
        <p:spPr>
          <a:xfrm>
            <a:off x="1828800" y="5599974"/>
            <a:ext cx="866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 I have found the fastest and slowest mode of shipping</a:t>
            </a:r>
          </a:p>
        </p:txBody>
      </p:sp>
    </p:spTree>
    <p:extLst>
      <p:ext uri="{BB962C8B-B14F-4D97-AF65-F5344CB8AC3E}">
        <p14:creationId xmlns:p14="http://schemas.microsoft.com/office/powerpoint/2010/main" val="258103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6759-7443-BE19-FDF3-261348334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91920" cy="98012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>
                <a:ln w="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</a:t>
            </a:r>
            <a:endParaRPr lang="en-IN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F61A80-CF48-7005-7DFF-647E7BBC6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39" y="0"/>
            <a:ext cx="7277161" cy="4675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5FBD4E-80E5-4027-AA07-B43CA6A12D2B}"/>
              </a:ext>
            </a:extLst>
          </p:cNvPr>
          <p:cNvSpPr txBox="1"/>
          <p:nvPr/>
        </p:nvSpPr>
        <p:spPr>
          <a:xfrm>
            <a:off x="1968439" y="4675895"/>
            <a:ext cx="8567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 Here I have segmented the customer into two types</a:t>
            </a:r>
          </a:p>
          <a:p>
            <a:r>
              <a:rPr lang="en-IN" dirty="0"/>
              <a:t> 1. The highest no of orders</a:t>
            </a:r>
          </a:p>
          <a:p>
            <a:r>
              <a:rPr lang="en-IN" dirty="0"/>
              <a:t>2.The highest profit from a customer</a:t>
            </a:r>
          </a:p>
          <a:p>
            <a:r>
              <a:rPr lang="en-IN" dirty="0"/>
              <a:t>Through this, I was able to identify the most valuable segment.</a:t>
            </a:r>
          </a:p>
          <a:p>
            <a:r>
              <a:rPr lang="en-IN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8C72C-EECB-8092-18E0-E94B9B75FFFB}"/>
              </a:ext>
            </a:extLst>
          </p:cNvPr>
          <p:cNvSpPr txBox="1"/>
          <p:nvPr/>
        </p:nvSpPr>
        <p:spPr>
          <a:xfrm>
            <a:off x="1968439" y="5800834"/>
            <a:ext cx="815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 I was able to find the most valuable segment </a:t>
            </a:r>
          </a:p>
        </p:txBody>
      </p:sp>
    </p:spTree>
    <p:extLst>
      <p:ext uri="{BB962C8B-B14F-4D97-AF65-F5344CB8AC3E}">
        <p14:creationId xmlns:p14="http://schemas.microsoft.com/office/powerpoint/2010/main" val="132098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6759-7443-BE19-FDF3-261348334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91920" cy="98012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>
                <a:ln w="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Q4</a:t>
            </a:r>
            <a:endParaRPr lang="en-IN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C4B802-AD7C-CF8A-87B4-C40B7B729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20" y="490061"/>
            <a:ext cx="10363875" cy="3911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CA7B85-FBA8-9AA1-A266-104C021398E4}"/>
              </a:ext>
            </a:extLst>
          </p:cNvPr>
          <p:cNvSpPr txBox="1"/>
          <p:nvPr/>
        </p:nvSpPr>
        <p:spPr>
          <a:xfrm>
            <a:off x="1391920" y="4561840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 Using the pivot table I segmented the products based on category and </a:t>
            </a:r>
            <a:r>
              <a:rPr lang="en-IN" dirty="0" err="1"/>
              <a:t>sub_category</a:t>
            </a:r>
            <a:r>
              <a:rPr lang="en-IN" dirty="0"/>
              <a:t>.</a:t>
            </a:r>
          </a:p>
          <a:p>
            <a:r>
              <a:rPr lang="en-IN" dirty="0"/>
              <a:t>Then I found the top most revenue ,also added the profit margin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66F45-2C1F-154E-A397-41444BC54FBB}"/>
              </a:ext>
            </a:extLst>
          </p:cNvPr>
          <p:cNvSpPr txBox="1"/>
          <p:nvPr/>
        </p:nvSpPr>
        <p:spPr>
          <a:xfrm>
            <a:off x="1391920" y="5474156"/>
            <a:ext cx="972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 I found the top products with high revenue based on category and sub-category.</a:t>
            </a:r>
          </a:p>
        </p:txBody>
      </p:sp>
    </p:spTree>
    <p:extLst>
      <p:ext uri="{BB962C8B-B14F-4D97-AF65-F5344CB8AC3E}">
        <p14:creationId xmlns:p14="http://schemas.microsoft.com/office/powerpoint/2010/main" val="12235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6759-7443-BE19-FDF3-261348334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91920" cy="98012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>
                <a:ln w="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Q5</a:t>
            </a:r>
            <a:endParaRPr lang="en-IN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67E1F3-B1B1-4B12-10D6-23FD43B6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20" y="81280"/>
            <a:ext cx="10760776" cy="4910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8D7CB0-ED47-6507-F5AF-9DFBE1435186}"/>
              </a:ext>
            </a:extLst>
          </p:cNvPr>
          <p:cNvSpPr txBox="1"/>
          <p:nvPr/>
        </p:nvSpPr>
        <p:spPr>
          <a:xfrm>
            <a:off x="1554480" y="5303520"/>
            <a:ext cx="1035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 I have compared sales performance of different regions and found the regions with highest and lowest sales. Also, I compared the regions year wise profit analyzation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6FD84-CB0D-8C00-0671-A859CF1D1C7D}"/>
              </a:ext>
            </a:extLst>
          </p:cNvPr>
          <p:cNvSpPr txBox="1"/>
          <p:nvPr/>
        </p:nvSpPr>
        <p:spPr>
          <a:xfrm>
            <a:off x="1645920" y="5953280"/>
            <a:ext cx="1003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 I found the highest and lowest sales based on region and performed trend analysis for profit based on </a:t>
            </a:r>
            <a:r>
              <a:rPr lang="en-IN" dirty="0" err="1"/>
              <a:t>region.Through</a:t>
            </a:r>
            <a:r>
              <a:rPr lang="en-IN" dirty="0"/>
              <a:t> the trend analysis I can see the decrease in profit in the current year.</a:t>
            </a:r>
          </a:p>
        </p:txBody>
      </p:sp>
    </p:spTree>
    <p:extLst>
      <p:ext uri="{BB962C8B-B14F-4D97-AF65-F5344CB8AC3E}">
        <p14:creationId xmlns:p14="http://schemas.microsoft.com/office/powerpoint/2010/main" val="63753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6759-7443-BE19-FDF3-261348334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91920" cy="98012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>
                <a:ln w="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Q6</a:t>
            </a:r>
            <a:endParaRPr lang="en-IN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D4E978-F207-4CBE-BE69-68B27E52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20" y="35243"/>
            <a:ext cx="10708640" cy="4516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01D78-BE07-5CB9-82E3-1E8DC7F1E1E0}"/>
              </a:ext>
            </a:extLst>
          </p:cNvPr>
          <p:cNvSpPr txBox="1"/>
          <p:nvPr/>
        </p:nvSpPr>
        <p:spPr>
          <a:xfrm>
            <a:off x="1280160" y="4441150"/>
            <a:ext cx="1023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 I have </a:t>
            </a:r>
            <a:r>
              <a:rPr lang="en-IN" dirty="0" err="1"/>
              <a:t>analyzed</a:t>
            </a:r>
            <a:r>
              <a:rPr lang="en-IN" dirty="0"/>
              <a:t> the impact of discounts on sales and profit by comparing the values before discount reduction and after discount reduction. also found the co-relationship between the discount and quantities and profit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579D4-D0BD-DD16-E606-62F453AA41DF}"/>
              </a:ext>
            </a:extLst>
          </p:cNvPr>
          <p:cNvSpPr txBox="1"/>
          <p:nvPr/>
        </p:nvSpPr>
        <p:spPr>
          <a:xfrm>
            <a:off x="1209040" y="5386030"/>
            <a:ext cx="10149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 Through the discount comparison we can see the difference in profit and revenue because of the discount.</a:t>
            </a:r>
          </a:p>
          <a:p>
            <a:r>
              <a:rPr lang="en-IN" dirty="0"/>
              <a:t>Correlation : discount and quantity has a positive correlation</a:t>
            </a:r>
          </a:p>
          <a:p>
            <a:r>
              <a:rPr lang="en-IN" dirty="0"/>
              <a:t>                            discount and profit have negative correlations</a:t>
            </a:r>
          </a:p>
        </p:txBody>
      </p:sp>
    </p:spTree>
    <p:extLst>
      <p:ext uri="{BB962C8B-B14F-4D97-AF65-F5344CB8AC3E}">
        <p14:creationId xmlns:p14="http://schemas.microsoft.com/office/powerpoint/2010/main" val="243078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6759-7443-BE19-FDF3-261348334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91920" cy="98012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>
                <a:ln w="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Q7</a:t>
            </a:r>
            <a:endParaRPr lang="en-IN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A6E7C-35BA-E184-1809-8AB5797DC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0"/>
            <a:ext cx="10515600" cy="43734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324637-A3C6-C0AD-F8C6-EC05AEFE301E}"/>
              </a:ext>
            </a:extLst>
          </p:cNvPr>
          <p:cNvSpPr txBox="1"/>
          <p:nvPr/>
        </p:nvSpPr>
        <p:spPr>
          <a:xfrm>
            <a:off x="1696720" y="4886960"/>
            <a:ext cx="1013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Insights:I</a:t>
            </a:r>
            <a:r>
              <a:rPr lang="en-IN" dirty="0"/>
              <a:t> calculated the revenue for each region and performed trend analysis on each region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B1158-1474-7A71-93FC-9FDD004D08E2}"/>
              </a:ext>
            </a:extLst>
          </p:cNvPr>
          <p:cNvSpPr txBox="1"/>
          <p:nvPr/>
        </p:nvSpPr>
        <p:spPr>
          <a:xfrm>
            <a:off x="1696720" y="5308104"/>
            <a:ext cx="934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 based on the trend analysis we can clearly see that the east region has </a:t>
            </a:r>
            <a:r>
              <a:rPr lang="en-IN" dirty="0" err="1"/>
              <a:t>perfomed</a:t>
            </a:r>
            <a:r>
              <a:rPr lang="en-IN" dirty="0"/>
              <a:t> well in each year and its revenue haven’t dropped in those years . If we are planning to expand our business east region is best place .</a:t>
            </a:r>
          </a:p>
        </p:txBody>
      </p:sp>
    </p:spTree>
    <p:extLst>
      <p:ext uri="{BB962C8B-B14F-4D97-AF65-F5344CB8AC3E}">
        <p14:creationId xmlns:p14="http://schemas.microsoft.com/office/powerpoint/2010/main" val="144731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6759-7443-BE19-FDF3-261348334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91920" cy="98012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>
                <a:ln w="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Q8</a:t>
            </a:r>
            <a:endParaRPr lang="en-IN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B347F6-EA9A-6537-076C-7B957FA70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20" y="0"/>
            <a:ext cx="10800080" cy="4359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1F39FF-33CD-A4FC-0D5A-13AB113B4A5B}"/>
              </a:ext>
            </a:extLst>
          </p:cNvPr>
          <p:cNvSpPr txBox="1"/>
          <p:nvPr/>
        </p:nvSpPr>
        <p:spPr>
          <a:xfrm>
            <a:off x="1534160" y="4785360"/>
            <a:ext cx="1031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 I used pivot table to extract data based on the customers order year wise and calculated the churn rate of the customer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7DC3A-8E37-C878-43BB-A8007FF18BAD}"/>
              </a:ext>
            </a:extLst>
          </p:cNvPr>
          <p:cNvSpPr txBox="1"/>
          <p:nvPr/>
        </p:nvSpPr>
        <p:spPr>
          <a:xfrm>
            <a:off x="1534160" y="5431691"/>
            <a:ext cx="9814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 Based on above analyzation we are able to find the retention rate.</a:t>
            </a:r>
          </a:p>
          <a:p>
            <a:r>
              <a:rPr lang="en-IN" dirty="0"/>
              <a:t>Steps to improve retention:1.we can provide more </a:t>
            </a:r>
            <a:r>
              <a:rPr lang="en-IN" dirty="0" err="1"/>
              <a:t>discouts</a:t>
            </a:r>
            <a:r>
              <a:rPr lang="en-IN" dirty="0"/>
              <a:t> </a:t>
            </a:r>
          </a:p>
          <a:p>
            <a:r>
              <a:rPr lang="en-IN" dirty="0"/>
              <a:t>2.We can work more on promotions and loyalty points can also be used effectively to attract customers.</a:t>
            </a:r>
          </a:p>
        </p:txBody>
      </p:sp>
    </p:spTree>
    <p:extLst>
      <p:ext uri="{BB962C8B-B14F-4D97-AF65-F5344CB8AC3E}">
        <p14:creationId xmlns:p14="http://schemas.microsoft.com/office/powerpoint/2010/main" val="108571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78bbaf22-9aca-47c7-892d-8ac3cbcc4e19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B9C68B1D-2C5D-486D-9A5A-82374FC7EE8F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2232</TotalTime>
  <Words>478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Microsoft Sans Serif</vt:lpstr>
      <vt:lpstr>Office Theme</vt:lpstr>
      <vt:lpstr>EXCEL RE-ASSESSMENT</vt:lpstr>
      <vt:lpstr>Q1</vt:lpstr>
      <vt:lpstr>Q2</vt:lpstr>
      <vt:lpstr>Q3</vt:lpstr>
      <vt:lpstr>Q4</vt:lpstr>
      <vt:lpstr>Q5</vt:lpstr>
      <vt:lpstr>Q6</vt:lpstr>
      <vt:lpstr>Q7</vt:lpstr>
      <vt:lpstr>Q8</vt:lpstr>
      <vt:lpstr>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RE-ASSESSMENT</dc:title>
  <dc:creator>Sushil Bharathi Mohan</dc:creator>
  <cp:keywords>Classification=LV_C0NF1D3NT1AL</cp:keywords>
  <cp:lastModifiedBy>Sushil Bharathi Mohan</cp:lastModifiedBy>
  <cp:revision>6</cp:revision>
  <dcterms:created xsi:type="dcterms:W3CDTF">2024-03-25T04:25:04Z</dcterms:created>
  <dcterms:modified xsi:type="dcterms:W3CDTF">2024-03-27T11:52:26Z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78bbaf22-9aca-47c7-892d-8ac3cbcc4e19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