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4F9B1D-E995-46AF-B4DD-0272A3D3BC5D}"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A03D-AE85-43CB-97BA-4A56A1F07B7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1972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24F9B1D-E995-46AF-B4DD-0272A3D3BC5D}" type="datetimeFigureOut">
              <a:rPr lang="en-US" smtClean="0"/>
              <a:t>9/27/2020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152089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F9B1D-E995-46AF-B4DD-0272A3D3BC5D}"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2123633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F9B1D-E995-46AF-B4DD-0272A3D3BC5D}"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A03D-AE85-43CB-97BA-4A56A1F07B7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14418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F9B1D-E995-46AF-B4DD-0272A3D3BC5D}"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3082427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F9B1D-E995-46AF-B4DD-0272A3D3BC5D}"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A03D-AE85-43CB-97BA-4A56A1F07B7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9401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F9B1D-E995-46AF-B4DD-0272A3D3BC5D}"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1846308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F9B1D-E995-46AF-B4DD-0272A3D3BC5D}"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2601623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F9B1D-E995-46AF-B4DD-0272A3D3BC5D}"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223094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F9B1D-E995-46AF-B4DD-0272A3D3BC5D}"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242235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F9B1D-E995-46AF-B4DD-0272A3D3BC5D}"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9972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4F9B1D-E995-46AF-B4DD-0272A3D3BC5D}"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72694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4F9B1D-E995-46AF-B4DD-0272A3D3BC5D}" type="datetimeFigureOut">
              <a:rPr lang="en-US" smtClean="0"/>
              <a:t>9/27/2020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177464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4F9B1D-E995-46AF-B4DD-0272A3D3BC5D}" type="datetimeFigureOut">
              <a:rPr lang="en-US" smtClean="0"/>
              <a:t>9/27/2020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324395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F9B1D-E995-46AF-B4DD-0272A3D3BC5D}" type="datetimeFigureOut">
              <a:rPr lang="en-US" smtClean="0"/>
              <a:t>9/27/2020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304078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4F9B1D-E995-46AF-B4DD-0272A3D3BC5D}"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227708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4F9B1D-E995-46AF-B4DD-0272A3D3BC5D}"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AA03D-AE85-43CB-97BA-4A56A1F07B77}" type="slidenum">
              <a:rPr lang="en-US" smtClean="0"/>
              <a:t>‹#›</a:t>
            </a:fld>
            <a:endParaRPr lang="en-US"/>
          </a:p>
        </p:txBody>
      </p:sp>
    </p:spTree>
    <p:extLst>
      <p:ext uri="{BB962C8B-B14F-4D97-AF65-F5344CB8AC3E}">
        <p14:creationId xmlns:p14="http://schemas.microsoft.com/office/powerpoint/2010/main" val="1523137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24F9B1D-E995-46AF-B4DD-0272A3D3BC5D}" type="datetimeFigureOut">
              <a:rPr lang="en-US" smtClean="0"/>
              <a:t>9/27/2020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61AA03D-AE85-43CB-97BA-4A56A1F07B77}" type="slidenum">
              <a:rPr lang="en-US" smtClean="0"/>
              <a:t>‹#›</a:t>
            </a:fld>
            <a:endParaRPr lang="en-US"/>
          </a:p>
        </p:txBody>
      </p:sp>
    </p:spTree>
    <p:extLst>
      <p:ext uri="{BB962C8B-B14F-4D97-AF65-F5344CB8AC3E}">
        <p14:creationId xmlns:p14="http://schemas.microsoft.com/office/powerpoint/2010/main" val="6332816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page10"/><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34E1097C-62AB-4863-9D7D-548909AA1A98}"/>
              </a:ext>
            </a:extLst>
          </p:cNvPr>
          <p:cNvSpPr>
            <a:spLocks noGrp="1"/>
          </p:cNvSpPr>
          <p:nvPr>
            <p:ph type="ctrTitle"/>
          </p:nvPr>
        </p:nvSpPr>
        <p:spPr>
          <a:xfrm>
            <a:off x="5116738" y="685798"/>
            <a:ext cx="6159273" cy="4495801"/>
          </a:xfrm>
        </p:spPr>
        <p:txBody>
          <a:bodyPr anchor="ctr">
            <a:normAutofit/>
          </a:bodyPr>
          <a:lstStyle/>
          <a:p>
            <a:r>
              <a:rPr lang="en-US" sz="5400">
                <a:solidFill>
                  <a:srgbClr val="FFFFFF"/>
                </a:solidFill>
              </a:rPr>
              <a:t>Traffic Accident Severity Prediction</a:t>
            </a:r>
          </a:p>
        </p:txBody>
      </p:sp>
      <p:sp>
        <p:nvSpPr>
          <p:cNvPr id="3" name="Subtitle 2">
            <a:extLst>
              <a:ext uri="{FF2B5EF4-FFF2-40B4-BE49-F238E27FC236}">
                <a16:creationId xmlns:a16="http://schemas.microsoft.com/office/drawing/2014/main" id="{B0BB7B9A-7A0E-48EB-91AE-8CBCC6D3DE7A}"/>
              </a:ext>
            </a:extLst>
          </p:cNvPr>
          <p:cNvSpPr>
            <a:spLocks noGrp="1"/>
          </p:cNvSpPr>
          <p:nvPr>
            <p:ph type="subTitle" idx="1"/>
          </p:nvPr>
        </p:nvSpPr>
        <p:spPr>
          <a:xfrm>
            <a:off x="1698171" y="685798"/>
            <a:ext cx="2502578" cy="4495801"/>
          </a:xfrm>
        </p:spPr>
        <p:txBody>
          <a:bodyPr anchor="ctr">
            <a:normAutofit/>
          </a:bodyPr>
          <a:lstStyle/>
          <a:p>
            <a:pPr algn="r"/>
            <a:r>
              <a:rPr lang="en-US" dirty="0">
                <a:solidFill>
                  <a:srgbClr val="FFFFFF"/>
                </a:solidFill>
              </a:rPr>
              <a:t>Sushant Sakhalkar</a:t>
            </a:r>
          </a:p>
        </p:txBody>
      </p:sp>
    </p:spTree>
    <p:extLst>
      <p:ext uri="{BB962C8B-B14F-4D97-AF65-F5344CB8AC3E}">
        <p14:creationId xmlns:p14="http://schemas.microsoft.com/office/powerpoint/2010/main" val="103463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7AB4-FB90-489B-9FA0-16787916367D}"/>
              </a:ext>
            </a:extLst>
          </p:cNvPr>
          <p:cNvSpPr>
            <a:spLocks noGrp="1"/>
          </p:cNvSpPr>
          <p:nvPr>
            <p:ph type="title"/>
          </p:nvPr>
        </p:nvSpPr>
        <p:spPr>
          <a:xfrm>
            <a:off x="501332" y="137400"/>
            <a:ext cx="8534400" cy="1507067"/>
          </a:xfrm>
        </p:spPr>
        <p:txBody>
          <a:bodyPr/>
          <a:lstStyle/>
          <a:p>
            <a:r>
              <a:rPr lang="en-US" dirty="0"/>
              <a:t>Data</a:t>
            </a:r>
          </a:p>
        </p:txBody>
      </p:sp>
      <p:sp>
        <p:nvSpPr>
          <p:cNvPr id="3" name="TextBox 2">
            <a:extLst>
              <a:ext uri="{FF2B5EF4-FFF2-40B4-BE49-F238E27FC236}">
                <a16:creationId xmlns:a16="http://schemas.microsoft.com/office/drawing/2014/main" id="{27EE4CCB-982E-4199-9646-2376292797F8}"/>
              </a:ext>
            </a:extLst>
          </p:cNvPr>
          <p:cNvSpPr txBox="1"/>
          <p:nvPr/>
        </p:nvSpPr>
        <p:spPr>
          <a:xfrm>
            <a:off x="692331" y="1861457"/>
            <a:ext cx="9529355"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t>DataSet</a:t>
            </a:r>
            <a:r>
              <a:rPr lang="en-US" dirty="0"/>
              <a:t> is received from Kaggle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Redundant Data was dropped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30+ Features are Selected and presented</a:t>
            </a:r>
          </a:p>
        </p:txBody>
      </p:sp>
    </p:spTree>
    <p:extLst>
      <p:ext uri="{BB962C8B-B14F-4D97-AF65-F5344CB8AC3E}">
        <p14:creationId xmlns:p14="http://schemas.microsoft.com/office/powerpoint/2010/main" val="271990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0B04-F22E-4FFD-BF90-6AA058D40E7C}"/>
              </a:ext>
            </a:extLst>
          </p:cNvPr>
          <p:cNvSpPr>
            <a:spLocks noGrp="1"/>
          </p:cNvSpPr>
          <p:nvPr>
            <p:ph type="title"/>
          </p:nvPr>
        </p:nvSpPr>
        <p:spPr>
          <a:xfrm>
            <a:off x="494801" y="248435"/>
            <a:ext cx="8534400" cy="1507067"/>
          </a:xfrm>
        </p:spPr>
        <p:txBody>
          <a:bodyPr/>
          <a:lstStyle/>
          <a:p>
            <a:r>
              <a:rPr lang="en-US" dirty="0"/>
              <a:t>TARGET </a:t>
            </a:r>
          </a:p>
        </p:txBody>
      </p:sp>
      <p:sp>
        <p:nvSpPr>
          <p:cNvPr id="7" name="TextBox 6">
            <a:extLst>
              <a:ext uri="{FF2B5EF4-FFF2-40B4-BE49-F238E27FC236}">
                <a16:creationId xmlns:a16="http://schemas.microsoft.com/office/drawing/2014/main" id="{B4D75360-F0CE-446C-A36C-A9536597EA2A}"/>
              </a:ext>
            </a:extLst>
          </p:cNvPr>
          <p:cNvSpPr txBox="1"/>
          <p:nvPr/>
        </p:nvSpPr>
        <p:spPr>
          <a:xfrm>
            <a:off x="692331" y="1861457"/>
            <a:ext cx="952935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0 :- Low Severity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 :- High Severity</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38753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2" name="Straight Connector 80">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 name="Straight Connector 82">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 name="Straight Connector 84">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86">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88">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07" name="Rectangle 90">
            <a:extLst>
              <a:ext uri="{FF2B5EF4-FFF2-40B4-BE49-F238E27FC236}">
                <a16:creationId xmlns:a16="http://schemas.microsoft.com/office/drawing/2014/main" id="{6DCB64DE-FB3A-4D83-9241-A0D26824B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9CBB0-DA2B-4342-91C8-D5897EA446DC}"/>
              </a:ext>
            </a:extLst>
          </p:cNvPr>
          <p:cNvSpPr>
            <a:spLocks noGrp="1"/>
          </p:cNvSpPr>
          <p:nvPr>
            <p:ph type="title"/>
          </p:nvPr>
        </p:nvSpPr>
        <p:spPr>
          <a:xfrm>
            <a:off x="661431" y="4859940"/>
            <a:ext cx="10250013" cy="1233251"/>
          </a:xfrm>
        </p:spPr>
        <p:txBody>
          <a:bodyPr vert="horz" lIns="91440" tIns="45720" rIns="91440" bIns="45720" rtlCol="0" anchor="b">
            <a:normAutofit/>
          </a:bodyPr>
          <a:lstStyle/>
          <a:p>
            <a:pPr>
              <a:lnSpc>
                <a:spcPct val="90000"/>
              </a:lnSpc>
            </a:pPr>
            <a:r>
              <a:rPr lang="en-US" sz="4100" dirty="0">
                <a:solidFill>
                  <a:srgbClr val="FFFFFF"/>
                </a:solidFill>
              </a:rPr>
              <a:t>The Accidents are decreasing over the years from 2005 - 2013</a:t>
            </a:r>
          </a:p>
        </p:txBody>
      </p:sp>
      <p:sp useBgFill="1">
        <p:nvSpPr>
          <p:cNvPr id="108" name="Snip Diagonal Corner Rectangle 6">
            <a:extLst>
              <a:ext uri="{FF2B5EF4-FFF2-40B4-BE49-F238E27FC236}">
                <a16:creationId xmlns:a16="http://schemas.microsoft.com/office/drawing/2014/main" id="{5E94C64B-831C-45FA-B484-591F4D577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02" y="606367"/>
            <a:ext cx="10948124" cy="3546637"/>
          </a:xfrm>
          <a:prstGeom prst="snip2DiagRect">
            <a:avLst>
              <a:gd name="adj1" fmla="val 13628"/>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A96DCA9-4654-4637-B364-185DAB3ADE6C}"/>
              </a:ext>
            </a:extLst>
          </p:cNvPr>
          <p:cNvPicPr/>
          <p:nvPr/>
        </p:nvPicPr>
        <p:blipFill>
          <a:blip r:embed="rId2"/>
          <a:stretch>
            <a:fillRect/>
          </a:stretch>
        </p:blipFill>
        <p:spPr bwMode="auto">
          <a:xfrm>
            <a:off x="3204198" y="1105355"/>
            <a:ext cx="5752179" cy="2559720"/>
          </a:xfrm>
          <a:prstGeom prst="rect">
            <a:avLst/>
          </a:prstGeom>
          <a:noFill/>
        </p:spPr>
      </p:pic>
      <p:grpSp>
        <p:nvGrpSpPr>
          <p:cNvPr id="109" name="Group 94">
            <a:extLst>
              <a:ext uri="{FF2B5EF4-FFF2-40B4-BE49-F238E27FC236}">
                <a16:creationId xmlns:a16="http://schemas.microsoft.com/office/drawing/2014/main" id="{AC96E397-7705-43C9-AC81-FA8EF1951D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6" name="Straight Connector 95">
              <a:extLst>
                <a:ext uri="{FF2B5EF4-FFF2-40B4-BE49-F238E27FC236}">
                  <a16:creationId xmlns:a16="http://schemas.microsoft.com/office/drawing/2014/main" id="{F3610BCA-0EBE-4357-AAC0-13841E7C5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B60E1E24-3D98-4A53-A3AD-CBD84D94FA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367E51D9-454B-4095-9718-C6B1CDED97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4A8E8BDB-294C-4025-A6C1-2FFDDA36F8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A0D27BDE-F887-4341-B91A-3145A6142E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DC9DFD9C-A4C4-4854-B592-76D4AB950861}"/>
              </a:ext>
            </a:extLst>
          </p:cNvPr>
          <p:cNvSpPr txBox="1"/>
          <p:nvPr/>
        </p:nvSpPr>
        <p:spPr>
          <a:xfrm>
            <a:off x="665640" y="1047786"/>
            <a:ext cx="9529355" cy="1077218"/>
          </a:xfrm>
          <a:prstGeom prst="rect">
            <a:avLst/>
          </a:prstGeom>
          <a:noFill/>
        </p:spPr>
        <p:txBody>
          <a:bodyPr wrap="square" rtlCol="0">
            <a:spAutoFit/>
          </a:bodyPr>
          <a:lstStyle/>
          <a:p>
            <a:pPr>
              <a:spcAft>
                <a:spcPts val="600"/>
              </a:spcAft>
            </a:pPr>
            <a:endParaRPr lang="en-US"/>
          </a:p>
          <a:p>
            <a:pPr marL="285750" indent="-285750">
              <a:spcAft>
                <a:spcPts val="600"/>
              </a:spcAft>
              <a:buFont typeface="Arial" panose="020B0604020202020204" pitchFamily="34" charset="0"/>
              <a:buChar char="•"/>
            </a:pPr>
            <a:endParaRPr lang="en-US"/>
          </a:p>
          <a:p>
            <a:pPr>
              <a:spcAft>
                <a:spcPts val="600"/>
              </a:spcAft>
            </a:pPr>
            <a:endParaRPr lang="en-US"/>
          </a:p>
        </p:txBody>
      </p:sp>
    </p:spTree>
    <p:extLst>
      <p:ext uri="{BB962C8B-B14F-4D97-AF65-F5344CB8AC3E}">
        <p14:creationId xmlns:p14="http://schemas.microsoft.com/office/powerpoint/2010/main" val="5261260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09E2-E417-4505-B592-26E6068A3032}"/>
              </a:ext>
            </a:extLst>
          </p:cNvPr>
          <p:cNvSpPr>
            <a:spLocks noGrp="1"/>
          </p:cNvSpPr>
          <p:nvPr>
            <p:ph type="title"/>
          </p:nvPr>
        </p:nvSpPr>
        <p:spPr/>
        <p:txBody>
          <a:bodyPr/>
          <a:lstStyle/>
          <a:p>
            <a:pPr marL="571500" indent="-571500">
              <a:buFont typeface="Arial" panose="020B0604020202020204" pitchFamily="34" charset="0"/>
              <a:buChar char="•"/>
            </a:pPr>
            <a:r>
              <a:rPr lang="en-US" dirty="0"/>
              <a:t>Trends in Daily Accidents</a:t>
            </a:r>
          </a:p>
        </p:txBody>
      </p:sp>
      <p:pic>
        <p:nvPicPr>
          <p:cNvPr id="4" name="Content Placeholder 3">
            <a:extLst>
              <a:ext uri="{FF2B5EF4-FFF2-40B4-BE49-F238E27FC236}">
                <a16:creationId xmlns:a16="http://schemas.microsoft.com/office/drawing/2014/main" id="{DC43132A-DCD0-43F1-ADB9-A22184DA5F6F}"/>
              </a:ext>
            </a:extLst>
          </p:cNvPr>
          <p:cNvPicPr>
            <a:picLocks noGrp="1"/>
          </p:cNvPicPr>
          <p:nvPr>
            <p:ph idx="1"/>
          </p:nvPr>
        </p:nvPicPr>
        <p:blipFill>
          <a:blip r:embed="rId2"/>
          <a:srcRect/>
          <a:stretch>
            <a:fillRect/>
          </a:stretch>
        </p:blipFill>
        <p:spPr bwMode="auto">
          <a:xfrm>
            <a:off x="1480527" y="685800"/>
            <a:ext cx="6941772" cy="3614738"/>
          </a:xfrm>
          <a:prstGeom prst="rect">
            <a:avLst/>
          </a:prstGeom>
          <a:noFill/>
        </p:spPr>
      </p:pic>
    </p:spTree>
    <p:extLst>
      <p:ext uri="{BB962C8B-B14F-4D97-AF65-F5344CB8AC3E}">
        <p14:creationId xmlns:p14="http://schemas.microsoft.com/office/powerpoint/2010/main" val="187826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760E-0B3A-4987-99AE-4B2E7E2B056E}"/>
              </a:ext>
            </a:extLst>
          </p:cNvPr>
          <p:cNvSpPr>
            <a:spLocks noGrp="1"/>
          </p:cNvSpPr>
          <p:nvPr>
            <p:ph type="title"/>
          </p:nvPr>
        </p:nvSpPr>
        <p:spPr>
          <a:xfrm>
            <a:off x="684212" y="235372"/>
            <a:ext cx="8534400" cy="1507067"/>
          </a:xfrm>
        </p:spPr>
        <p:txBody>
          <a:bodyPr/>
          <a:lstStyle/>
          <a:p>
            <a:r>
              <a:rPr lang="en-US" dirty="0"/>
              <a:t>Different Types of Model Classification</a:t>
            </a:r>
          </a:p>
        </p:txBody>
      </p:sp>
      <p:sp>
        <p:nvSpPr>
          <p:cNvPr id="3" name="Content Placeholder 2">
            <a:extLst>
              <a:ext uri="{FF2B5EF4-FFF2-40B4-BE49-F238E27FC236}">
                <a16:creationId xmlns:a16="http://schemas.microsoft.com/office/drawing/2014/main" id="{0D234E34-CA99-4094-926F-DD75A8093130}"/>
              </a:ext>
            </a:extLst>
          </p:cNvPr>
          <p:cNvSpPr>
            <a:spLocks noGrp="1"/>
          </p:cNvSpPr>
          <p:nvPr>
            <p:ph idx="1"/>
          </p:nvPr>
        </p:nvSpPr>
        <p:spPr>
          <a:xfrm>
            <a:off x="762589" y="2057400"/>
            <a:ext cx="8534400" cy="3615267"/>
          </a:xfrm>
        </p:spPr>
        <p:txBody>
          <a:bodyPr/>
          <a:lstStyle/>
          <a:p>
            <a:pPr marL="215900" marR="0">
              <a:spcBef>
                <a:spcPts val="0"/>
              </a:spcBef>
              <a:spcAft>
                <a:spcPts val="0"/>
              </a:spcAft>
            </a:pPr>
            <a:r>
              <a:rPr lang="en-US" sz="1800" dirty="0">
                <a:solidFill>
                  <a:srgbClr val="4F5D66"/>
                </a:solidFill>
                <a:effectLst/>
                <a:latin typeface="Arial" panose="020B0604020202020204" pitchFamily="34" charset="0"/>
                <a:ea typeface="Arial" panose="020B0604020202020204" pitchFamily="34" charset="0"/>
              </a:rPr>
              <a:t>Random Forest:</a:t>
            </a:r>
            <a:endParaRPr lang="en-US" sz="1800" dirty="0">
              <a:effectLst/>
              <a:latin typeface="Times New Roman" panose="02020603050405020304" pitchFamily="18" charset="0"/>
              <a:ea typeface="Times New Roman" panose="02020603050405020304" pitchFamily="18" charset="0"/>
            </a:endParaRPr>
          </a:p>
          <a:p>
            <a:pPr marL="0" marR="0" indent="0">
              <a:lnSpc>
                <a:spcPts val="755"/>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nSpc>
                <a:spcPts val="73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215900" marR="0">
              <a:spcBef>
                <a:spcPts val="0"/>
              </a:spcBef>
              <a:spcAft>
                <a:spcPts val="0"/>
              </a:spcAft>
            </a:pPr>
            <a:r>
              <a:rPr lang="en-US" sz="1800" dirty="0">
                <a:solidFill>
                  <a:srgbClr val="4F5D66"/>
                </a:solidFill>
                <a:effectLst/>
                <a:latin typeface="Arial" panose="020B0604020202020204" pitchFamily="34" charset="0"/>
                <a:ea typeface="Arial" panose="020B0604020202020204" pitchFamily="34" charset="0"/>
              </a:rPr>
              <a:t>Logistic Regression</a:t>
            </a:r>
            <a:endParaRPr lang="en-US" sz="1800" dirty="0">
              <a:effectLst/>
              <a:latin typeface="Times New Roman" panose="02020603050405020304" pitchFamily="18" charset="0"/>
              <a:ea typeface="Times New Roman" panose="02020603050405020304" pitchFamily="18" charset="0"/>
            </a:endParaRPr>
          </a:p>
          <a:p>
            <a:pPr marL="0" marR="0" indent="0">
              <a:lnSpc>
                <a:spcPts val="755"/>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lnSpc>
                <a:spcPts val="755"/>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215900" marR="0">
              <a:spcBef>
                <a:spcPts val="0"/>
              </a:spcBef>
              <a:spcAft>
                <a:spcPts val="0"/>
              </a:spcAft>
            </a:pPr>
            <a:r>
              <a:rPr lang="en-US" sz="1800" dirty="0">
                <a:solidFill>
                  <a:srgbClr val="4F5D66"/>
                </a:solidFill>
                <a:effectLst/>
                <a:latin typeface="Arial" panose="020B0604020202020204" pitchFamily="34" charset="0"/>
                <a:ea typeface="Arial" panose="020B0604020202020204" pitchFamily="34" charset="0"/>
              </a:rPr>
              <a:t>K-Nearest Neighbor</a:t>
            </a:r>
            <a:endParaRPr lang="en-US" sz="1800" dirty="0">
              <a:effectLst/>
              <a:latin typeface="Times New Roman" panose="02020603050405020304" pitchFamily="18" charset="0"/>
              <a:ea typeface="Times New Roman" panose="02020603050405020304" pitchFamily="18" charset="0"/>
            </a:endParaRPr>
          </a:p>
          <a:p>
            <a:pPr marL="0" marR="0" indent="0">
              <a:lnSpc>
                <a:spcPts val="76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3175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215900" marR="0">
              <a:spcBef>
                <a:spcPts val="0"/>
              </a:spcBef>
              <a:spcAft>
                <a:spcPts val="0"/>
              </a:spcAft>
            </a:pPr>
            <a:r>
              <a:rPr lang="en-US" sz="1800" dirty="0">
                <a:solidFill>
                  <a:srgbClr val="4F5D66"/>
                </a:solidFill>
                <a:effectLst/>
                <a:latin typeface="Arial" panose="020B0604020202020204" pitchFamily="34" charset="0"/>
                <a:ea typeface="Arial" panose="020B0604020202020204" pitchFamily="34" charset="0"/>
              </a:rPr>
              <a:t>Supervised Vector Machine</a:t>
            </a:r>
            <a:endParaRPr lang="en-US" sz="1800" dirty="0">
              <a:effectLst/>
              <a:latin typeface="Times New Roman" panose="02020603050405020304" pitchFamily="18" charset="0"/>
              <a:ea typeface="Times New Roman" panose="02020603050405020304" pitchFamily="18" charset="0"/>
            </a:endParaRPr>
          </a:p>
          <a:p>
            <a:pPr marL="0" marR="0" indent="0">
              <a:lnSpc>
                <a:spcPts val="73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1844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5B3E-2659-4FFD-877A-8FC5F6694711}"/>
              </a:ext>
            </a:extLst>
          </p:cNvPr>
          <p:cNvSpPr>
            <a:spLocks noGrp="1"/>
          </p:cNvSpPr>
          <p:nvPr>
            <p:ph type="title"/>
          </p:nvPr>
        </p:nvSpPr>
        <p:spPr>
          <a:xfrm>
            <a:off x="791239" y="366001"/>
            <a:ext cx="8534400" cy="1507067"/>
          </a:xfrm>
        </p:spPr>
        <p:txBody>
          <a:bodyPr vert="horz" lIns="91440" tIns="45720" rIns="91440" bIns="45720" rtlCol="0" anchor="ctr">
            <a:normAutofit/>
          </a:bodyPr>
          <a:lstStyle/>
          <a:p>
            <a:r>
              <a:rPr lang="en-US" dirty="0"/>
              <a:t>Results</a:t>
            </a:r>
          </a:p>
        </p:txBody>
      </p:sp>
      <p:sp>
        <p:nvSpPr>
          <p:cNvPr id="7" name="Rectangle 2">
            <a:extLst>
              <a:ext uri="{FF2B5EF4-FFF2-40B4-BE49-F238E27FC236}">
                <a16:creationId xmlns:a16="http://schemas.microsoft.com/office/drawing/2014/main" id="{890BB391-53F8-4061-9F95-671476D62EF4}"/>
              </a:ext>
            </a:extLst>
          </p:cNvPr>
          <p:cNvSpPr>
            <a:spLocks noChangeArrowheads="1"/>
          </p:cNvSpPr>
          <p:nvPr/>
        </p:nvSpPr>
        <p:spPr bwMode="auto">
          <a:xfrm>
            <a:off x="6499654" y="733647"/>
            <a:ext cx="4419171" cy="357588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20000"/>
              </a:spcBef>
              <a:spcAft>
                <a:spcPts val="600"/>
              </a:spcAft>
              <a:buClr>
                <a:schemeClr val="tx1"/>
              </a:buClr>
              <a:buSzPct val="80000"/>
              <a:buFont typeface="Wingdings 3" panose="05040102010807070707" pitchFamily="18" charset="2"/>
              <a:buChar char=""/>
              <a:tabLst/>
            </a:pPr>
            <a:r>
              <a:rPr kumimoji="0" lang="en-US" altLang="en-US" b="0" i="0" u="none" strike="noStrike" normalizeH="0" baseline="0">
                <a:ln>
                  <a:noFill/>
                </a:ln>
                <a:solidFill>
                  <a:schemeClr val="bg2">
                    <a:lumMod val="75000"/>
                  </a:schemeClr>
                </a:solidFill>
              </a:rPr>
              <a:t>The metrics used to compare the accuracy of the models are the Jaccard</a:t>
            </a:r>
          </a:p>
          <a:p>
            <a:pPr marL="0" marR="0" lvl="0" indent="0" fontAlgn="base">
              <a:spcBef>
                <a:spcPct val="20000"/>
              </a:spcBef>
              <a:spcAft>
                <a:spcPts val="600"/>
              </a:spcAft>
              <a:buClr>
                <a:schemeClr val="tx1"/>
              </a:buClr>
              <a:buSzPct val="80000"/>
              <a:buFont typeface="Wingdings 3" panose="05040102010807070707" pitchFamily="18" charset="2"/>
              <a:buChar char=""/>
              <a:tabLst/>
            </a:pPr>
            <a:r>
              <a:rPr kumimoji="0" lang="en-US" altLang="en-US" b="0" i="0" u="none" strike="noStrike" normalizeH="0" baseline="0">
                <a:ln>
                  <a:noFill/>
                </a:ln>
                <a:solidFill>
                  <a:schemeClr val="bg2">
                    <a:lumMod val="75000"/>
                  </a:schemeClr>
                </a:solidFill>
              </a:rPr>
              <a:t>Score, f1-score, Precision </a:t>
            </a:r>
            <a:r>
              <a:rPr kumimoji="0" lang="en-US" altLang="en-US" b="0" i="0" u="none" strike="noStrike" normalizeH="0" baseline="0">
                <a:ln>
                  <a:noFill/>
                </a:ln>
                <a:solidFill>
                  <a:schemeClr val="bg2">
                    <a:lumMod val="75000"/>
                  </a:schemeClr>
                </a:solidFill>
                <a:hlinkClick r:id="rId2"/>
              </a:rPr>
              <a:t> </a:t>
            </a:r>
            <a:r>
              <a:rPr kumimoji="0" lang="en-US" altLang="en-US" b="0" i="0" u="none" strike="noStrike" normalizeH="0" baseline="0">
                <a:ln>
                  <a:noFill/>
                </a:ln>
                <a:solidFill>
                  <a:schemeClr val="bg2">
                    <a:lumMod val="75000"/>
                  </a:schemeClr>
                </a:solidFill>
              </a:rPr>
              <a:t>and Recall</a:t>
            </a:r>
            <a:r>
              <a:rPr kumimoji="0" lang="en-US" altLang="en-US" b="0" i="0" u="none" strike="noStrike" normalizeH="0" baseline="0">
                <a:ln>
                  <a:noFill/>
                </a:ln>
                <a:solidFill>
                  <a:schemeClr val="bg2">
                    <a:lumMod val="75000"/>
                  </a:schemeClr>
                </a:solidFill>
                <a:hlinkClick r:id="rId2"/>
              </a:rPr>
              <a:t>. </a:t>
            </a:r>
            <a:r>
              <a:rPr kumimoji="0" lang="en-US" altLang="en-US" b="0" i="0" u="none" strike="noStrike" normalizeH="0" baseline="0">
                <a:ln>
                  <a:noFill/>
                </a:ln>
                <a:solidFill>
                  <a:schemeClr val="bg2">
                    <a:lumMod val="75000"/>
                  </a:schemeClr>
                </a:solidFill>
              </a:rPr>
              <a:t>This table reports the results of the evaluation of each model.</a:t>
            </a:r>
          </a:p>
          <a:p>
            <a:pPr marL="0" marR="0" lvl="0" indent="0" fontAlgn="base">
              <a:spcBef>
                <a:spcPct val="20000"/>
              </a:spcBef>
              <a:spcAft>
                <a:spcPts val="600"/>
              </a:spcAft>
              <a:buClr>
                <a:schemeClr val="tx1"/>
              </a:buClr>
              <a:buSzPct val="80000"/>
              <a:buFont typeface="Wingdings 3" panose="05040102010807070707" pitchFamily="18" charset="2"/>
              <a:buChar char=""/>
              <a:tabLst/>
            </a:pPr>
            <a:endParaRPr kumimoji="0" lang="en-US" altLang="en-US" b="0" i="0" u="none" strike="noStrike" normalizeH="0" baseline="0">
              <a:ln>
                <a:noFill/>
              </a:ln>
              <a:solidFill>
                <a:schemeClr val="bg2">
                  <a:lumMod val="75000"/>
                </a:schemeClr>
              </a:solidFill>
            </a:endParaRPr>
          </a:p>
        </p:txBody>
      </p:sp>
      <p:graphicFrame>
        <p:nvGraphicFramePr>
          <p:cNvPr id="6" name="Content Placeholder 5">
            <a:extLst>
              <a:ext uri="{FF2B5EF4-FFF2-40B4-BE49-F238E27FC236}">
                <a16:creationId xmlns:a16="http://schemas.microsoft.com/office/drawing/2014/main" id="{0AF0FE0E-40F2-4236-9505-DD846B8A2B04}"/>
              </a:ext>
            </a:extLst>
          </p:cNvPr>
          <p:cNvGraphicFramePr>
            <a:graphicFrameLocks noGrp="1"/>
          </p:cNvGraphicFramePr>
          <p:nvPr>
            <p:ph idx="1"/>
            <p:extLst>
              <p:ext uri="{D42A27DB-BD31-4B8C-83A1-F6EECF244321}">
                <p14:modId xmlns:p14="http://schemas.microsoft.com/office/powerpoint/2010/main" val="3740420984"/>
              </p:ext>
            </p:extLst>
          </p:nvPr>
        </p:nvGraphicFramePr>
        <p:xfrm>
          <a:off x="791239" y="1950464"/>
          <a:ext cx="5304762" cy="2065899"/>
        </p:xfrm>
        <a:graphic>
          <a:graphicData uri="http://schemas.openxmlformats.org/drawingml/2006/table">
            <a:tbl>
              <a:tblPr firstRow="1" firstCol="1" bandRow="1">
                <a:tableStyleId>{5C22544A-7EE6-4342-B048-85BDC9FD1C3A}</a:tableStyleId>
              </a:tblPr>
              <a:tblGrid>
                <a:gridCol w="1121374">
                  <a:extLst>
                    <a:ext uri="{9D8B030D-6E8A-4147-A177-3AD203B41FA5}">
                      <a16:colId xmlns:a16="http://schemas.microsoft.com/office/drawing/2014/main" val="1508442152"/>
                    </a:ext>
                  </a:extLst>
                </a:gridCol>
                <a:gridCol w="209747">
                  <a:extLst>
                    <a:ext uri="{9D8B030D-6E8A-4147-A177-3AD203B41FA5}">
                      <a16:colId xmlns:a16="http://schemas.microsoft.com/office/drawing/2014/main" val="2585957526"/>
                    </a:ext>
                  </a:extLst>
                </a:gridCol>
                <a:gridCol w="823112">
                  <a:extLst>
                    <a:ext uri="{9D8B030D-6E8A-4147-A177-3AD203B41FA5}">
                      <a16:colId xmlns:a16="http://schemas.microsoft.com/office/drawing/2014/main" val="3571052066"/>
                    </a:ext>
                  </a:extLst>
                </a:gridCol>
                <a:gridCol w="621061">
                  <a:extLst>
                    <a:ext uri="{9D8B030D-6E8A-4147-A177-3AD203B41FA5}">
                      <a16:colId xmlns:a16="http://schemas.microsoft.com/office/drawing/2014/main" val="3770120310"/>
                    </a:ext>
                  </a:extLst>
                </a:gridCol>
                <a:gridCol w="940974">
                  <a:extLst>
                    <a:ext uri="{9D8B030D-6E8A-4147-A177-3AD203B41FA5}">
                      <a16:colId xmlns:a16="http://schemas.microsoft.com/office/drawing/2014/main" val="3386860487"/>
                    </a:ext>
                  </a:extLst>
                </a:gridCol>
                <a:gridCol w="686006">
                  <a:extLst>
                    <a:ext uri="{9D8B030D-6E8A-4147-A177-3AD203B41FA5}">
                      <a16:colId xmlns:a16="http://schemas.microsoft.com/office/drawing/2014/main" val="2793560812"/>
                    </a:ext>
                  </a:extLst>
                </a:gridCol>
                <a:gridCol w="902488">
                  <a:extLst>
                    <a:ext uri="{9D8B030D-6E8A-4147-A177-3AD203B41FA5}">
                      <a16:colId xmlns:a16="http://schemas.microsoft.com/office/drawing/2014/main" val="1808759732"/>
                    </a:ext>
                  </a:extLst>
                </a:gridCol>
              </a:tblGrid>
              <a:tr h="0">
                <a:tc>
                  <a:txBody>
                    <a:bodyPr/>
                    <a:lstStyle/>
                    <a:p>
                      <a:pPr marL="0" marR="0" algn="r">
                        <a:spcBef>
                          <a:spcPts val="0"/>
                        </a:spcBef>
                        <a:spcAft>
                          <a:spcPts val="0"/>
                        </a:spcAft>
                      </a:pPr>
                      <a:r>
                        <a:rPr lang="en-US" sz="1500">
                          <a:effectLst/>
                        </a:rPr>
                        <a:t>Algorithm</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6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a:effectLst/>
                        </a:rPr>
                        <a:t>Jaccard</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a:effectLst/>
                        </a:rPr>
                        <a:t>f1-score</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a:effectLst/>
                        </a:rPr>
                        <a:t>Precision</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a:effectLst/>
                        </a:rPr>
                        <a:t>Recall</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63500" marR="0">
                        <a:spcBef>
                          <a:spcPts val="0"/>
                        </a:spcBef>
                        <a:spcAft>
                          <a:spcPts val="0"/>
                        </a:spcAft>
                      </a:pPr>
                      <a:r>
                        <a:rPr lang="en-US" sz="1500">
                          <a:effectLst/>
                        </a:rPr>
                        <a:t>Time(s)</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990365839"/>
                  </a:ext>
                </a:extLst>
              </a:tr>
              <a:tr h="78511">
                <a:tc>
                  <a:txBody>
                    <a:bodyPr/>
                    <a:lstStyle/>
                    <a:p>
                      <a:pPr marL="0" marR="0">
                        <a:spcBef>
                          <a:spcPts val="0"/>
                        </a:spcBef>
                        <a:spcAft>
                          <a:spcPts val="0"/>
                        </a:spcAft>
                      </a:pPr>
                      <a:r>
                        <a:rPr lang="en-US" sz="2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2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a:txBody>
                    <a:bodyPr/>
                    <a:lstStyle/>
                    <a:p>
                      <a:pPr marL="0" marR="0">
                        <a:spcBef>
                          <a:spcPts val="0"/>
                        </a:spcBef>
                        <a:spcAft>
                          <a:spcPts val="0"/>
                        </a:spcAft>
                      </a:pPr>
                      <a:r>
                        <a:rPr lang="en-US" sz="2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725452625"/>
                  </a:ext>
                </a:extLst>
              </a:tr>
              <a:tr h="478761">
                <a:tc>
                  <a:txBody>
                    <a:bodyPr/>
                    <a:lstStyle/>
                    <a:p>
                      <a:pPr marL="0" marR="0" algn="r">
                        <a:lnSpc>
                          <a:spcPts val="1100"/>
                        </a:lnSpc>
                        <a:spcBef>
                          <a:spcPts val="0"/>
                        </a:spcBef>
                        <a:spcAft>
                          <a:spcPts val="0"/>
                        </a:spcAft>
                      </a:pPr>
                      <a:r>
                        <a:rPr lang="en-US" sz="1500">
                          <a:effectLst/>
                        </a:rPr>
                        <a:t>Random Forest</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4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lnSpc>
                          <a:spcPts val="1100"/>
                        </a:lnSpc>
                        <a:spcBef>
                          <a:spcPts val="0"/>
                        </a:spcBef>
                        <a:spcAft>
                          <a:spcPts val="0"/>
                        </a:spcAft>
                      </a:pPr>
                      <a:r>
                        <a:rPr lang="en-US" sz="1500">
                          <a:effectLst/>
                        </a:rPr>
                        <a:t>0.722</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lnSpc>
                          <a:spcPts val="1100"/>
                        </a:lnSpc>
                        <a:spcBef>
                          <a:spcPts val="0"/>
                        </a:spcBef>
                        <a:spcAft>
                          <a:spcPts val="0"/>
                        </a:spcAft>
                      </a:pPr>
                      <a:r>
                        <a:rPr lang="en-US" sz="1500">
                          <a:effectLst/>
                        </a:rPr>
                        <a:t>0.72</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lnSpc>
                          <a:spcPts val="1100"/>
                        </a:lnSpc>
                        <a:spcBef>
                          <a:spcPts val="0"/>
                        </a:spcBef>
                        <a:spcAft>
                          <a:spcPts val="0"/>
                        </a:spcAft>
                      </a:pPr>
                      <a:r>
                        <a:rPr lang="en-US" sz="1500">
                          <a:effectLst/>
                        </a:rPr>
                        <a:t>0.724</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lnSpc>
                          <a:spcPts val="1100"/>
                        </a:lnSpc>
                        <a:spcBef>
                          <a:spcPts val="0"/>
                        </a:spcBef>
                        <a:spcAft>
                          <a:spcPts val="0"/>
                        </a:spcAft>
                      </a:pPr>
                      <a:r>
                        <a:rPr lang="en-US" sz="1500">
                          <a:effectLst/>
                        </a:rPr>
                        <a:t>0.591</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lnSpc>
                          <a:spcPts val="1100"/>
                        </a:lnSpc>
                        <a:spcBef>
                          <a:spcPts val="0"/>
                        </a:spcBef>
                        <a:spcAft>
                          <a:spcPts val="0"/>
                        </a:spcAft>
                      </a:pPr>
                      <a:r>
                        <a:rPr lang="en-US" sz="1500">
                          <a:effectLst/>
                        </a:rPr>
                        <a:t>6.588</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579034590"/>
                  </a:ext>
                </a:extLst>
              </a:tr>
              <a:tr h="478761">
                <a:tc>
                  <a:txBody>
                    <a:bodyPr/>
                    <a:lstStyle/>
                    <a:p>
                      <a:pPr marL="0" marR="0" algn="r">
                        <a:lnSpc>
                          <a:spcPts val="1115"/>
                        </a:lnSpc>
                        <a:spcBef>
                          <a:spcPts val="0"/>
                        </a:spcBef>
                        <a:spcAft>
                          <a:spcPts val="0"/>
                        </a:spcAft>
                      </a:pPr>
                      <a:r>
                        <a:rPr lang="en-US" sz="1500">
                          <a:effectLst/>
                        </a:rPr>
                        <a:t>Logistic Regression</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4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lnSpc>
                          <a:spcPts val="1115"/>
                        </a:lnSpc>
                        <a:spcBef>
                          <a:spcPts val="0"/>
                        </a:spcBef>
                        <a:spcAft>
                          <a:spcPts val="0"/>
                        </a:spcAft>
                      </a:pPr>
                      <a:r>
                        <a:rPr lang="en-US" sz="1500">
                          <a:effectLst/>
                        </a:rPr>
                        <a:t>0.661</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lnSpc>
                          <a:spcPts val="1115"/>
                        </a:lnSpc>
                        <a:spcBef>
                          <a:spcPts val="0"/>
                        </a:spcBef>
                        <a:spcAft>
                          <a:spcPts val="0"/>
                        </a:spcAft>
                      </a:pPr>
                      <a:r>
                        <a:rPr lang="en-US" sz="1500" dirty="0">
                          <a:effectLst/>
                        </a:rPr>
                        <a:t>0.65</a:t>
                      </a:r>
                      <a:endParaRPr lang="en-US" sz="17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lnSpc>
                          <a:spcPts val="1115"/>
                        </a:lnSpc>
                        <a:spcBef>
                          <a:spcPts val="0"/>
                        </a:spcBef>
                        <a:spcAft>
                          <a:spcPts val="0"/>
                        </a:spcAft>
                      </a:pPr>
                      <a:r>
                        <a:rPr lang="en-US" sz="1500">
                          <a:effectLst/>
                        </a:rPr>
                        <a:t>0.667</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lnSpc>
                          <a:spcPts val="1115"/>
                        </a:lnSpc>
                        <a:spcBef>
                          <a:spcPts val="0"/>
                        </a:spcBef>
                        <a:spcAft>
                          <a:spcPts val="0"/>
                        </a:spcAft>
                      </a:pPr>
                      <a:r>
                        <a:rPr lang="en-US" sz="1500">
                          <a:effectLst/>
                        </a:rPr>
                        <a:t>0.456</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lnSpc>
                          <a:spcPts val="1115"/>
                        </a:lnSpc>
                        <a:spcBef>
                          <a:spcPts val="0"/>
                        </a:spcBef>
                        <a:spcAft>
                          <a:spcPts val="0"/>
                        </a:spcAft>
                      </a:pPr>
                      <a:r>
                        <a:rPr lang="en-US" sz="1500">
                          <a:effectLst/>
                        </a:rPr>
                        <a:t>6.530</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171672710"/>
                  </a:ext>
                </a:extLst>
              </a:tr>
              <a:tr h="286333">
                <a:tc>
                  <a:txBody>
                    <a:bodyPr/>
                    <a:lstStyle/>
                    <a:p>
                      <a:pPr marL="0" marR="0" algn="r">
                        <a:spcBef>
                          <a:spcPts val="0"/>
                        </a:spcBef>
                        <a:spcAft>
                          <a:spcPts val="0"/>
                        </a:spcAft>
                      </a:pPr>
                      <a:r>
                        <a:rPr lang="en-US" sz="1500">
                          <a:effectLst/>
                        </a:rPr>
                        <a:t>KNN</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5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a:effectLst/>
                        </a:rPr>
                        <a:t>0.664</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a:effectLst/>
                        </a:rPr>
                        <a:t>0.66</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a:effectLst/>
                        </a:rPr>
                        <a:t>0.652</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a:effectLst/>
                        </a:rPr>
                        <a:t>0.506</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a:effectLst/>
                        </a:rPr>
                        <a:t>200.58</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066222261"/>
                  </a:ext>
                </a:extLst>
              </a:tr>
              <a:tr h="286333">
                <a:tc>
                  <a:txBody>
                    <a:bodyPr/>
                    <a:lstStyle/>
                    <a:p>
                      <a:pPr marL="0" marR="0" algn="r">
                        <a:spcBef>
                          <a:spcPts val="0"/>
                        </a:spcBef>
                        <a:spcAft>
                          <a:spcPts val="0"/>
                        </a:spcAft>
                      </a:pPr>
                      <a:r>
                        <a:rPr lang="en-US" sz="1500">
                          <a:effectLst/>
                        </a:rPr>
                        <a:t>SVM</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5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a:effectLst/>
                        </a:rPr>
                        <a:t>0.659</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a:effectLst/>
                        </a:rPr>
                        <a:t>0.65</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a:effectLst/>
                        </a:rPr>
                        <a:t>0.630</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a:effectLst/>
                        </a:rPr>
                        <a:t>0.528</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ctr">
                        <a:spcBef>
                          <a:spcPts val="0"/>
                        </a:spcBef>
                        <a:spcAft>
                          <a:spcPts val="0"/>
                        </a:spcAft>
                      </a:pPr>
                      <a:r>
                        <a:rPr lang="en-US" sz="1500" dirty="0">
                          <a:effectLst/>
                        </a:rPr>
                        <a:t>403.92</a:t>
                      </a:r>
                      <a:endParaRPr lang="en-US" sz="17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49042787"/>
                  </a:ext>
                </a:extLst>
              </a:tr>
            </a:tbl>
          </a:graphicData>
        </a:graphic>
      </p:graphicFrame>
    </p:spTree>
    <p:extLst>
      <p:ext uri="{BB962C8B-B14F-4D97-AF65-F5344CB8AC3E}">
        <p14:creationId xmlns:p14="http://schemas.microsoft.com/office/powerpoint/2010/main" val="3063207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F2C2875-5FF5-468C-AA7F-55932030D0CF}"/>
              </a:ext>
            </a:extLst>
          </p:cNvPr>
          <p:cNvPicPr>
            <a:picLocks noGrp="1"/>
          </p:cNvPicPr>
          <p:nvPr>
            <p:ph idx="1"/>
          </p:nvPr>
        </p:nvPicPr>
        <p:blipFill>
          <a:blip r:embed="rId2"/>
          <a:stretch>
            <a:fillRect/>
          </a:stretch>
        </p:blipFill>
        <p:spPr bwMode="auto">
          <a:xfrm>
            <a:off x="3586609" y="786117"/>
            <a:ext cx="5018782"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a:noFill/>
        </p:spPr>
      </p:pic>
    </p:spTree>
    <p:extLst>
      <p:ext uri="{BB962C8B-B14F-4D97-AF65-F5344CB8AC3E}">
        <p14:creationId xmlns:p14="http://schemas.microsoft.com/office/powerpoint/2010/main" val="42728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C61B-BECF-46DC-8637-10B39BC95FD7}"/>
              </a:ext>
            </a:extLst>
          </p:cNvPr>
          <p:cNvSpPr>
            <a:spLocks noGrp="1"/>
          </p:cNvSpPr>
          <p:nvPr>
            <p:ph type="title"/>
          </p:nvPr>
        </p:nvSpPr>
        <p:spPr>
          <a:xfrm>
            <a:off x="684212" y="183121"/>
            <a:ext cx="8534400" cy="1507067"/>
          </a:xfrm>
        </p:spPr>
        <p:txBody>
          <a:bodyPr/>
          <a:lstStyle/>
          <a:p>
            <a:r>
              <a:rPr lang="en-US" dirty="0"/>
              <a:t>Conclusion</a:t>
            </a:r>
          </a:p>
        </p:txBody>
      </p:sp>
      <p:sp>
        <p:nvSpPr>
          <p:cNvPr id="3" name="Content Placeholder 2">
            <a:extLst>
              <a:ext uri="{FF2B5EF4-FFF2-40B4-BE49-F238E27FC236}">
                <a16:creationId xmlns:a16="http://schemas.microsoft.com/office/drawing/2014/main" id="{BA9362C3-7A89-4950-8721-DAE2F158E39C}"/>
              </a:ext>
            </a:extLst>
          </p:cNvPr>
          <p:cNvSpPr>
            <a:spLocks noGrp="1"/>
          </p:cNvSpPr>
          <p:nvPr>
            <p:ph idx="1"/>
          </p:nvPr>
        </p:nvSpPr>
        <p:spPr>
          <a:xfrm>
            <a:off x="684212" y="2403566"/>
            <a:ext cx="8534400" cy="3615267"/>
          </a:xfrm>
        </p:spPr>
        <p:txBody>
          <a:bodyPr/>
          <a:lstStyle/>
          <a:p>
            <a:r>
              <a:rPr lang="en-US" sz="1800" dirty="0">
                <a:effectLst/>
                <a:latin typeface="Arial" panose="020B0604020202020204" pitchFamily="34" charset="0"/>
                <a:ea typeface="Arial" panose="020B0604020202020204" pitchFamily="34" charset="0"/>
              </a:rPr>
              <a:t>These models can have multiple application in real life. For instance, imagine that emergency services have a application with some default features such as date, time and department/municipality and then with the information given by the witness calling to inform on the accident they could predict the severity of the accident before getting there and so alert nearby hospitals and prepare with the necessary equipment </a:t>
            </a:r>
            <a:r>
              <a:rPr lang="en-US" sz="1800">
                <a:effectLst/>
                <a:latin typeface="Arial" panose="020B0604020202020204" pitchFamily="34" charset="0"/>
                <a:ea typeface="Arial" panose="020B0604020202020204" pitchFamily="34" charset="0"/>
              </a:rPr>
              <a:t>and sta</a:t>
            </a:r>
            <a:r>
              <a:rPr lang="en-US" sz="1800">
                <a:latin typeface="Arial" panose="020B0604020202020204" pitchFamily="34" charset="0"/>
                <a:ea typeface="Arial" panose="020B0604020202020204" pitchFamily="34" charset="0"/>
              </a:rPr>
              <a:t>ts</a:t>
            </a:r>
            <a:endParaRPr lang="en-US" dirty="0"/>
          </a:p>
        </p:txBody>
      </p:sp>
    </p:spTree>
    <p:extLst>
      <p:ext uri="{BB962C8B-B14F-4D97-AF65-F5344CB8AC3E}">
        <p14:creationId xmlns:p14="http://schemas.microsoft.com/office/powerpoint/2010/main" val="29178323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TotalTime>
  <Words>222</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Slice</vt:lpstr>
      <vt:lpstr>Traffic Accident Severity Prediction</vt:lpstr>
      <vt:lpstr>Data</vt:lpstr>
      <vt:lpstr>TARGET </vt:lpstr>
      <vt:lpstr>The Accidents are decreasing over the years from 2005 - 2013</vt:lpstr>
      <vt:lpstr>Trends in Daily Accidents</vt:lpstr>
      <vt:lpstr>Different Types of Model Classification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Accident Severity Prediction</dc:title>
  <dc:creator>Sushant Sakhalkar - C50629</dc:creator>
  <cp:lastModifiedBy>Sushant Sakhalkar - C50629</cp:lastModifiedBy>
  <cp:revision>1</cp:revision>
  <dcterms:created xsi:type="dcterms:W3CDTF">2020-09-28T03:39:49Z</dcterms:created>
  <dcterms:modified xsi:type="dcterms:W3CDTF">2020-09-28T03:41:16Z</dcterms:modified>
</cp:coreProperties>
</file>