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71" r:id="rId9"/>
    <p:sldId id="273" r:id="rId10"/>
    <p:sldId id="268" r:id="rId11"/>
    <p:sldId id="266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7D25-6B6B-4EC7-A892-9F06EDC68F13}" type="datetimeFigureOut">
              <a:rPr lang="en-IN" smtClean="0"/>
              <a:pPr/>
              <a:t>25-01-2017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AC8B-176F-43EE-BFAD-F2B5384F2B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DA961-8B39-474B-8520-23FC203A63F9}" type="slidenum">
              <a:rPr lang="en-US"/>
              <a:pPr/>
              <a:t>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957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D653E-4E5C-4096-B917-6BA7CA530AA0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4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DA961-8B39-474B-8520-23FC203A63F9}" type="slidenum">
              <a:rPr lang="en-US"/>
              <a:pPr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68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non – recursive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Class for IV </a:t>
            </a:r>
            <a:r>
              <a:rPr lang="en-US" dirty="0" err="1" smtClean="0"/>
              <a:t>Sem</a:t>
            </a:r>
            <a:r>
              <a:rPr lang="en-US" dirty="0" smtClean="0"/>
              <a:t> BE ( CSE) 2016-2017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4200" b="1" dirty="0" smtClean="0"/>
              <a:t>ALGORITHM </a:t>
            </a:r>
            <a:r>
              <a:rPr lang="pt-BR" sz="4200" b="1" i="1" dirty="0" smtClean="0"/>
              <a:t>Enigma(A[0..n − 1, 0..n − 1])</a:t>
            </a:r>
          </a:p>
          <a:p>
            <a:pPr>
              <a:buNone/>
            </a:pPr>
            <a:r>
              <a:rPr lang="en-IN" sz="4200" dirty="0" smtClean="0"/>
              <a:t>//Input: A matrix </a:t>
            </a:r>
            <a:r>
              <a:rPr lang="en-IN" sz="4200" i="1" dirty="0" smtClean="0"/>
              <a:t>A[0..n − 1, 0..n − 1] of real numbers</a:t>
            </a:r>
          </a:p>
          <a:p>
            <a:pPr>
              <a:buNone/>
            </a:pPr>
            <a:r>
              <a:rPr lang="en-IN" sz="4200" b="1" dirty="0" smtClean="0"/>
              <a:t>for 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 ←0 </a:t>
            </a:r>
            <a:r>
              <a:rPr lang="en-IN" sz="4200" b="1" i="1" dirty="0" smtClean="0"/>
              <a:t>to </a:t>
            </a:r>
            <a:r>
              <a:rPr lang="en-IN" sz="4200" i="1" dirty="0" smtClean="0"/>
              <a:t>n − 2 </a:t>
            </a:r>
            <a:r>
              <a:rPr lang="en-IN" sz="4200" b="1" i="1" dirty="0" smtClean="0"/>
              <a:t>do</a:t>
            </a:r>
          </a:p>
          <a:p>
            <a:pPr>
              <a:buNone/>
            </a:pPr>
            <a:r>
              <a:rPr lang="en-IN" sz="4200" b="1" dirty="0" smtClean="0"/>
              <a:t>      for </a:t>
            </a:r>
            <a:r>
              <a:rPr lang="en-IN" sz="4200" i="1" dirty="0" smtClean="0"/>
              <a:t>j ←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 + 1 </a:t>
            </a:r>
            <a:r>
              <a:rPr lang="en-IN" sz="4200" b="1" i="1" dirty="0" smtClean="0"/>
              <a:t>to </a:t>
            </a:r>
            <a:r>
              <a:rPr lang="en-IN" sz="4200" i="1" dirty="0" smtClean="0"/>
              <a:t>n − 1 </a:t>
            </a:r>
            <a:r>
              <a:rPr lang="en-IN" sz="4200" b="1" i="1" dirty="0" smtClean="0"/>
              <a:t>do</a:t>
            </a:r>
          </a:p>
          <a:p>
            <a:pPr>
              <a:buNone/>
            </a:pPr>
            <a:r>
              <a:rPr lang="en-IN" sz="4200" b="1" dirty="0" smtClean="0"/>
              <a:t>            if </a:t>
            </a:r>
            <a:r>
              <a:rPr lang="en-IN" sz="4200" i="1" dirty="0" smtClean="0"/>
              <a:t>A[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, j ] = A[j, 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]</a:t>
            </a:r>
          </a:p>
          <a:p>
            <a:pPr>
              <a:buNone/>
            </a:pPr>
            <a:r>
              <a:rPr lang="en-IN" sz="4200" b="1" dirty="0" smtClean="0"/>
              <a:t>                return false</a:t>
            </a:r>
          </a:p>
          <a:p>
            <a:pPr>
              <a:buNone/>
            </a:pPr>
            <a:r>
              <a:rPr lang="en-IN" sz="4200" b="1" dirty="0" smtClean="0"/>
              <a:t>return true</a:t>
            </a:r>
            <a:endParaRPr lang="en-US" sz="4200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a. What does this algorithm compute?</a:t>
            </a:r>
          </a:p>
          <a:p>
            <a:pPr>
              <a:buNone/>
            </a:pPr>
            <a:r>
              <a:rPr lang="en-IN" b="1" dirty="0" smtClean="0"/>
              <a:t>b. What is its basic operation?</a:t>
            </a:r>
          </a:p>
          <a:p>
            <a:pPr>
              <a:buNone/>
            </a:pPr>
            <a:r>
              <a:rPr lang="en-IN" b="1" dirty="0" smtClean="0"/>
              <a:t>c. How many times is the basic operation executed?</a:t>
            </a:r>
          </a:p>
          <a:p>
            <a:pPr>
              <a:buNone/>
            </a:pPr>
            <a:r>
              <a:rPr lang="en-IN" b="1" dirty="0" smtClean="0"/>
              <a:t>d. What is the efficiency class of this algorithm?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</a:t>
            </a:r>
          </a:p>
          <a:p>
            <a:pPr>
              <a:buNone/>
            </a:pPr>
            <a:r>
              <a:rPr lang="en-IN" b="1" dirty="0" smtClean="0"/>
              <a:t>efficiency class. If you cannot do it, try to prove that, in fact, it cannot be</a:t>
            </a:r>
          </a:p>
          <a:p>
            <a:pPr>
              <a:buNone/>
            </a:pPr>
            <a:r>
              <a:rPr lang="en-IN" b="1" dirty="0" smtClean="0"/>
              <a:t>done.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4572000"/>
            <a:ext cx="2743200" cy="155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Thank you</a:t>
            </a:r>
          </a:p>
          <a:p>
            <a:pPr>
              <a:buNone/>
            </a:pPr>
            <a:r>
              <a:rPr lang="en-US" sz="1500" dirty="0" smtClean="0"/>
              <a:t>Solutions to Exercises 3 &amp; 4 in</a:t>
            </a:r>
          </a:p>
          <a:p>
            <a:pPr>
              <a:buNone/>
            </a:pPr>
            <a:r>
              <a:rPr lang="en-US" sz="1500" dirty="0" smtClean="0"/>
              <a:t> the next slides</a:t>
            </a:r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500" b="1" dirty="0" smtClean="0"/>
              <a:t>ALGORITHM </a:t>
            </a:r>
            <a:r>
              <a:rPr lang="en-IN" sz="4500" b="1" i="1" dirty="0" smtClean="0"/>
              <a:t>Secret(A[0..n − 1])</a:t>
            </a:r>
          </a:p>
          <a:p>
            <a:pPr>
              <a:buNone/>
            </a:pPr>
            <a:r>
              <a:rPr lang="en-IN" sz="4500" dirty="0" smtClean="0"/>
              <a:t>//Input: An array </a:t>
            </a:r>
            <a:r>
              <a:rPr lang="en-IN" sz="4500" i="1" dirty="0" smtClean="0"/>
              <a:t>A[0..n − 1] of n real numbers</a:t>
            </a:r>
          </a:p>
          <a:p>
            <a:pPr>
              <a:buNone/>
            </a:pPr>
            <a:r>
              <a:rPr lang="en-IN" sz="4500" i="1" dirty="0" err="1" smtClean="0"/>
              <a:t>minval←A</a:t>
            </a:r>
            <a:r>
              <a:rPr lang="en-IN" sz="4500" i="1" dirty="0" smtClean="0"/>
              <a:t>[0]; </a:t>
            </a:r>
            <a:r>
              <a:rPr lang="en-IN" sz="4500" i="1" dirty="0" err="1" smtClean="0"/>
              <a:t>maxval←A</a:t>
            </a:r>
            <a:r>
              <a:rPr lang="en-IN" sz="4500" i="1" dirty="0" smtClean="0"/>
              <a:t>[0]</a:t>
            </a:r>
          </a:p>
          <a:p>
            <a:pPr>
              <a:buNone/>
            </a:pPr>
            <a:r>
              <a:rPr lang="en-IN" sz="4500" b="1" dirty="0" smtClean="0"/>
              <a:t>for 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 ←1 </a:t>
            </a:r>
            <a:r>
              <a:rPr lang="en-IN" sz="4500" b="1" i="1" dirty="0" smtClean="0"/>
              <a:t>to </a:t>
            </a:r>
            <a:r>
              <a:rPr lang="en-IN" sz="4500" i="1" dirty="0" smtClean="0"/>
              <a:t>n − 1 </a:t>
            </a:r>
            <a:r>
              <a:rPr lang="en-IN" sz="4500" b="1" i="1" dirty="0" smtClean="0"/>
              <a:t>do</a:t>
            </a:r>
          </a:p>
          <a:p>
            <a:pPr>
              <a:buNone/>
            </a:pPr>
            <a:r>
              <a:rPr lang="en-IN" sz="4500" b="1" dirty="0" smtClean="0"/>
              <a:t>      if 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]&lt; </a:t>
            </a:r>
            <a:r>
              <a:rPr lang="en-IN" sz="4500" i="1" dirty="0" err="1" smtClean="0"/>
              <a:t>minval</a:t>
            </a:r>
            <a:endParaRPr lang="en-IN" sz="4500" i="1" dirty="0" smtClean="0"/>
          </a:p>
          <a:p>
            <a:pPr>
              <a:buNone/>
            </a:pPr>
            <a:r>
              <a:rPr lang="en-IN" sz="4500" i="1" dirty="0" smtClean="0"/>
              <a:t>         </a:t>
            </a:r>
            <a:r>
              <a:rPr lang="en-IN" sz="4500" i="1" dirty="0" err="1" smtClean="0"/>
              <a:t>minval←A</a:t>
            </a:r>
            <a:r>
              <a:rPr lang="en-IN" sz="4500" i="1" dirty="0" smtClean="0"/>
              <a:t>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</a:t>
            </a:r>
          </a:p>
          <a:p>
            <a:pPr>
              <a:buNone/>
            </a:pPr>
            <a:r>
              <a:rPr lang="en-IN" sz="4500" b="1" dirty="0" smtClean="0"/>
              <a:t>      if 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]&gt; </a:t>
            </a:r>
            <a:r>
              <a:rPr lang="en-IN" sz="4500" i="1" dirty="0" err="1" smtClean="0"/>
              <a:t>maxval</a:t>
            </a:r>
            <a:endParaRPr lang="en-IN" sz="4500" i="1" dirty="0" smtClean="0"/>
          </a:p>
          <a:p>
            <a:pPr>
              <a:buNone/>
            </a:pPr>
            <a:r>
              <a:rPr lang="en-IN" sz="4500" i="1" dirty="0" smtClean="0"/>
              <a:t>         </a:t>
            </a:r>
            <a:r>
              <a:rPr lang="en-IN" sz="4500" i="1" dirty="0" err="1" smtClean="0"/>
              <a:t>maxval←A</a:t>
            </a:r>
            <a:r>
              <a:rPr lang="en-IN" sz="4500" i="1" dirty="0" smtClean="0"/>
              <a:t>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</a:t>
            </a:r>
          </a:p>
          <a:p>
            <a:pPr>
              <a:buNone/>
            </a:pPr>
            <a:r>
              <a:rPr lang="en-IN" sz="4500" b="1" dirty="0" smtClean="0"/>
              <a:t>return </a:t>
            </a:r>
            <a:r>
              <a:rPr lang="en-IN" sz="4500" i="1" dirty="0" err="1" smtClean="0"/>
              <a:t>maxval</a:t>
            </a:r>
            <a:r>
              <a:rPr lang="en-IN" sz="4500" i="1" dirty="0" smtClean="0"/>
              <a:t> − </a:t>
            </a:r>
            <a:r>
              <a:rPr lang="en-IN" sz="4500" i="1" dirty="0" err="1" smtClean="0"/>
              <a:t>minval</a:t>
            </a:r>
            <a:endParaRPr lang="en-US" sz="4500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a. What does this algorithm compute? </a:t>
            </a:r>
            <a:r>
              <a:rPr lang="en-IN" b="1" dirty="0" smtClean="0">
                <a:solidFill>
                  <a:srgbClr val="C00000"/>
                </a:solidFill>
              </a:rPr>
              <a:t>Largest and the smallest elements in the list.</a:t>
            </a:r>
          </a:p>
          <a:p>
            <a:pPr>
              <a:buNone/>
            </a:pPr>
            <a:r>
              <a:rPr lang="en-IN" b="1" dirty="0" smtClean="0"/>
              <a:t>b. What is its basic operation? </a:t>
            </a:r>
            <a:r>
              <a:rPr lang="en-IN" b="1" dirty="0" smtClean="0">
                <a:solidFill>
                  <a:srgbClr val="C00000"/>
                </a:solidFill>
              </a:rPr>
              <a:t>Comparison</a:t>
            </a:r>
          </a:p>
          <a:p>
            <a:pPr>
              <a:buNone/>
            </a:pPr>
            <a:r>
              <a:rPr lang="en-IN" b="1" dirty="0" smtClean="0"/>
              <a:t>c. How many times is the basic operation executed? 2n times</a:t>
            </a:r>
          </a:p>
          <a:p>
            <a:pPr>
              <a:buNone/>
            </a:pPr>
            <a:r>
              <a:rPr lang="en-IN" b="1" dirty="0" smtClean="0"/>
              <a:t>d. What is the efficiency class of this algorithm? </a:t>
            </a:r>
            <a:r>
              <a:rPr lang="en-IN" b="1" dirty="0" smtClean="0">
                <a:solidFill>
                  <a:srgbClr val="C00000"/>
                </a:solidFill>
              </a:rPr>
              <a:t>O ( n) 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 efficiency class. If you cannot do it, try to prove that, in fact, it cannot be done.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Use </a:t>
            </a:r>
            <a:r>
              <a:rPr lang="en-US" b="1" dirty="0" smtClean="0"/>
              <a:t>else if. </a:t>
            </a:r>
            <a:r>
              <a:rPr lang="en-US" b="1" dirty="0" smtClean="0">
                <a:solidFill>
                  <a:srgbClr val="C00000"/>
                </a:solidFill>
              </a:rPr>
              <a:t>However, the efficiency class remains same.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4200" b="1" dirty="0" smtClean="0"/>
              <a:t>ALGORITHM </a:t>
            </a:r>
            <a:r>
              <a:rPr lang="pt-BR" sz="4200" b="1" i="1" dirty="0" smtClean="0"/>
              <a:t>Enigma(A[0..n − 1, 0..n − 1])</a:t>
            </a:r>
          </a:p>
          <a:p>
            <a:pPr>
              <a:buNone/>
            </a:pPr>
            <a:r>
              <a:rPr lang="en-IN" sz="4200" dirty="0" smtClean="0"/>
              <a:t>//Input: A matrix </a:t>
            </a:r>
            <a:r>
              <a:rPr lang="en-IN" sz="4200" i="1" dirty="0" smtClean="0"/>
              <a:t>A[0..n − 1, 0..n − 1] of real numbers</a:t>
            </a:r>
          </a:p>
          <a:p>
            <a:pPr>
              <a:buNone/>
            </a:pPr>
            <a:r>
              <a:rPr lang="en-IN" sz="4200" b="1" dirty="0" smtClean="0"/>
              <a:t>for 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 ←0 </a:t>
            </a:r>
            <a:r>
              <a:rPr lang="en-IN" sz="4200" b="1" i="1" dirty="0" smtClean="0"/>
              <a:t>to </a:t>
            </a:r>
            <a:r>
              <a:rPr lang="en-IN" sz="4200" i="1" dirty="0" smtClean="0"/>
              <a:t>n − 2 </a:t>
            </a:r>
            <a:r>
              <a:rPr lang="en-IN" sz="4200" b="1" i="1" dirty="0" smtClean="0"/>
              <a:t>do</a:t>
            </a:r>
          </a:p>
          <a:p>
            <a:pPr>
              <a:buNone/>
            </a:pPr>
            <a:r>
              <a:rPr lang="en-IN" sz="4200" b="1" dirty="0" smtClean="0"/>
              <a:t>      for </a:t>
            </a:r>
            <a:r>
              <a:rPr lang="en-IN" sz="4200" i="1" dirty="0" smtClean="0"/>
              <a:t>j ←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 + 1 </a:t>
            </a:r>
            <a:r>
              <a:rPr lang="en-IN" sz="4200" b="1" i="1" dirty="0" smtClean="0"/>
              <a:t>to </a:t>
            </a:r>
            <a:r>
              <a:rPr lang="en-IN" sz="4200" i="1" dirty="0" smtClean="0"/>
              <a:t>n − 1 </a:t>
            </a:r>
            <a:r>
              <a:rPr lang="en-IN" sz="4200" b="1" i="1" dirty="0" smtClean="0"/>
              <a:t>do</a:t>
            </a:r>
          </a:p>
          <a:p>
            <a:pPr>
              <a:buNone/>
            </a:pPr>
            <a:r>
              <a:rPr lang="en-IN" sz="4200" b="1" dirty="0" smtClean="0"/>
              <a:t>            if </a:t>
            </a:r>
            <a:r>
              <a:rPr lang="en-IN" sz="4200" i="1" dirty="0" smtClean="0"/>
              <a:t>A[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, j ] = A[j, </a:t>
            </a:r>
            <a:r>
              <a:rPr lang="en-IN" sz="4200" i="1" dirty="0" err="1" smtClean="0"/>
              <a:t>i</a:t>
            </a:r>
            <a:r>
              <a:rPr lang="en-IN" sz="4200" i="1" dirty="0" smtClean="0"/>
              <a:t>]</a:t>
            </a:r>
          </a:p>
          <a:p>
            <a:pPr>
              <a:buNone/>
            </a:pPr>
            <a:r>
              <a:rPr lang="en-IN" sz="4200" b="1" dirty="0" smtClean="0"/>
              <a:t>                return false</a:t>
            </a:r>
          </a:p>
          <a:p>
            <a:pPr>
              <a:buNone/>
            </a:pPr>
            <a:r>
              <a:rPr lang="en-IN" sz="4200" b="1" dirty="0" smtClean="0"/>
              <a:t>return true</a:t>
            </a:r>
            <a:endParaRPr lang="en-US" sz="4200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a. What does this algorithm compute?</a:t>
            </a:r>
          </a:p>
          <a:p>
            <a:pPr>
              <a:buNone/>
            </a:pPr>
            <a:r>
              <a:rPr lang="en-IN" b="1" dirty="0" smtClean="0"/>
              <a:t>b. What is its basic operation?</a:t>
            </a:r>
          </a:p>
          <a:p>
            <a:pPr>
              <a:buNone/>
            </a:pPr>
            <a:r>
              <a:rPr lang="en-IN" b="1" dirty="0" smtClean="0"/>
              <a:t>c. How many times is the basic operation executed?</a:t>
            </a:r>
          </a:p>
          <a:p>
            <a:pPr>
              <a:buNone/>
            </a:pPr>
            <a:r>
              <a:rPr lang="en-IN" b="1" dirty="0" smtClean="0"/>
              <a:t>d. What is the efficiency class of this algorithm?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</a:t>
            </a:r>
          </a:p>
          <a:p>
            <a:pPr>
              <a:buNone/>
            </a:pPr>
            <a:r>
              <a:rPr lang="en-IN" b="1" dirty="0" smtClean="0"/>
              <a:t>efficiency class. If you cannot do it, try to prove that, in fact, it cannot be</a:t>
            </a:r>
          </a:p>
          <a:p>
            <a:pPr>
              <a:buNone/>
            </a:pPr>
            <a:r>
              <a:rPr lang="en-IN" b="1" dirty="0" smtClean="0"/>
              <a:t>done.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Time efficiency of </a:t>
            </a:r>
            <a:r>
              <a:rPr lang="en-US" sz="3600" dirty="0" err="1" smtClean="0">
                <a:solidFill>
                  <a:srgbClr val="C00000"/>
                </a:solidFill>
              </a:rPr>
              <a:t>nonrecursive</a:t>
            </a:r>
            <a:r>
              <a:rPr lang="en-US" sz="3600" dirty="0" smtClean="0">
                <a:solidFill>
                  <a:srgbClr val="C00000"/>
                </a:solidFill>
              </a:rPr>
              <a:t> algorithms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286375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General Plan for Analysis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i="1" u="sng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Decide on parameter </a:t>
            </a:r>
            <a:r>
              <a:rPr lang="en-US" i="1" dirty="0" smtClean="0"/>
              <a:t>n</a:t>
            </a:r>
            <a:r>
              <a:rPr lang="en-US" dirty="0" smtClean="0"/>
              <a:t> indicating </a:t>
            </a:r>
            <a:r>
              <a:rPr lang="en-US" i="1" u="sng" dirty="0" smtClean="0">
                <a:solidFill>
                  <a:srgbClr val="C00000"/>
                </a:solidFill>
              </a:rPr>
              <a:t>input size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endParaRPr lang="en-US" i="1" u="sng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Identify algorithm’s </a:t>
            </a:r>
            <a:r>
              <a:rPr lang="en-US" i="1" u="sng" dirty="0" smtClean="0">
                <a:solidFill>
                  <a:srgbClr val="C00000"/>
                </a:solidFill>
              </a:rPr>
              <a:t>basic operation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endParaRPr lang="en-US" i="1" u="sng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Check whether the performance of algorithm depends on size of input and nature of input. Then, determine </a:t>
            </a:r>
            <a:r>
              <a:rPr lang="en-US" i="1" u="sng" dirty="0" smtClean="0">
                <a:solidFill>
                  <a:srgbClr val="C00000"/>
                </a:solidFill>
              </a:rPr>
              <a:t>worst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i="1" u="sng" dirty="0" smtClean="0">
                <a:solidFill>
                  <a:srgbClr val="C00000"/>
                </a:solidFill>
              </a:rPr>
              <a:t>average</a:t>
            </a:r>
            <a:r>
              <a:rPr lang="en-US" dirty="0" smtClean="0">
                <a:solidFill>
                  <a:srgbClr val="C00000"/>
                </a:solidFill>
              </a:rPr>
              <a:t>, and </a:t>
            </a:r>
            <a:r>
              <a:rPr lang="en-US" i="1" u="sng" dirty="0" smtClean="0">
                <a:solidFill>
                  <a:srgbClr val="C00000"/>
                </a:solidFill>
              </a:rPr>
              <a:t>best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cases for input of size </a:t>
            </a:r>
            <a:r>
              <a:rPr lang="en-US" i="1" dirty="0" smtClean="0"/>
              <a:t>n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i="1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4.    Set up a sum for the number of times the basic operation is executed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i="1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5.    Simplify the sum using standard formulas and rules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dirty="0" smtClean="0"/>
              <a:t>                     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Useful summation formulas and rules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57150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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u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1 </a:t>
            </a:r>
            <a:r>
              <a:rPr lang="en-US" dirty="0" smtClean="0">
                <a:sym typeface="Symbol" pitchFamily="84" charset="2"/>
              </a:rPr>
              <a:t>= 1+1+…+1 = </a:t>
            </a:r>
            <a:r>
              <a:rPr lang="en-US" i="1" dirty="0" smtClean="0">
                <a:sym typeface="Symbol" pitchFamily="84" charset="2"/>
              </a:rPr>
              <a:t>u </a:t>
            </a:r>
            <a:r>
              <a:rPr lang="en-US" dirty="0" smtClean="0"/>
              <a:t>-</a:t>
            </a:r>
            <a:r>
              <a:rPr lang="en-US" dirty="0" smtClean="0">
                <a:sym typeface="Symbol" pitchFamily="84" charset="2"/>
              </a:rPr>
              <a:t> </a:t>
            </a:r>
            <a:r>
              <a:rPr lang="en-US" i="1" dirty="0" smtClean="0">
                <a:sym typeface="Symbol" pitchFamily="84" charset="2"/>
              </a:rPr>
              <a:t>l </a:t>
            </a:r>
            <a:r>
              <a:rPr lang="en-US" dirty="0" smtClean="0">
                <a:sym typeface="Symbol" pitchFamily="84" charset="2"/>
              </a:rPr>
              <a:t>+ 1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ym typeface="Symbol" pitchFamily="84" charset="2"/>
              </a:rPr>
              <a:t>	    In particular, </a:t>
            </a:r>
            <a:r>
              <a:rPr lang="en-US" baseline="-25000" dirty="0" smtClean="0">
                <a:sym typeface="Symbol" pitchFamily="84" charset="2"/>
              </a:rPr>
              <a:t>l</a:t>
            </a:r>
            <a:r>
              <a:rPr lang="en-US" i="1" baseline="-25000" dirty="0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</a:t>
            </a:r>
            <a:r>
              <a:rPr lang="en-US" i="1" baseline="-25000" dirty="0" smtClean="0">
                <a:sym typeface="Symbol" pitchFamily="84" charset="2"/>
              </a:rPr>
              <a:t>u</a:t>
            </a:r>
            <a:r>
              <a:rPr lang="en-US" dirty="0" smtClean="0">
                <a:sym typeface="Symbol" pitchFamily="84" charset="2"/>
              </a:rPr>
              <a:t>1 = </a:t>
            </a:r>
            <a:r>
              <a:rPr lang="en-US" i="1" dirty="0" smtClean="0">
                <a:sym typeface="Symbol" pitchFamily="84" charset="2"/>
              </a:rPr>
              <a:t>n </a:t>
            </a:r>
            <a:r>
              <a:rPr lang="en-US" dirty="0" smtClean="0"/>
              <a:t>-</a:t>
            </a:r>
            <a:r>
              <a:rPr lang="en-US" dirty="0" smtClean="0">
                <a:sym typeface="Symbol" pitchFamily="84" charset="2"/>
              </a:rPr>
              <a:t> 1 + 1 = 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 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 (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>
              <a:sym typeface="Symbol" pitchFamily="84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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1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= 1+2+…+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 = 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(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+1)/2   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/2  (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>
              <a:sym typeface="Symbol" pitchFamily="84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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1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= 1</a:t>
            </a:r>
            <a:r>
              <a:rPr lang="en-US" baseline="30000" dirty="0" smtClean="0">
                <a:sym typeface="Symbol" pitchFamily="84" charset="2"/>
              </a:rPr>
              <a:t>2</a:t>
            </a:r>
            <a:r>
              <a:rPr lang="en-US" dirty="0" smtClean="0">
                <a:sym typeface="Symbol" pitchFamily="84" charset="2"/>
              </a:rPr>
              <a:t>+2</a:t>
            </a:r>
            <a:r>
              <a:rPr lang="en-US" baseline="30000" dirty="0" smtClean="0">
                <a:sym typeface="Symbol" pitchFamily="84" charset="2"/>
              </a:rPr>
              <a:t>2</a:t>
            </a:r>
            <a:r>
              <a:rPr lang="en-US" dirty="0" smtClean="0">
                <a:sym typeface="Symbol" pitchFamily="84" charset="2"/>
              </a:rPr>
              <a:t>+…+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baseline="30000" dirty="0" smtClean="0">
                <a:sym typeface="Symbol" pitchFamily="84" charset="2"/>
              </a:rPr>
              <a:t>2</a:t>
            </a:r>
            <a:r>
              <a:rPr lang="en-US" dirty="0" smtClean="0">
                <a:sym typeface="Symbol" pitchFamily="84" charset="2"/>
              </a:rPr>
              <a:t> = 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(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+1)(2</a:t>
            </a:r>
            <a:r>
              <a:rPr lang="en-US" i="1" dirty="0" smtClean="0">
                <a:sym typeface="Symbol" pitchFamily="84" charset="2"/>
              </a:rPr>
              <a:t>n</a:t>
            </a:r>
            <a:r>
              <a:rPr lang="en-US" dirty="0" smtClean="0">
                <a:sym typeface="Symbol" pitchFamily="84" charset="2"/>
              </a:rPr>
              <a:t>+1)/6  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3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/3  (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3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)</a:t>
            </a:r>
            <a:r>
              <a:rPr lang="en-US" b="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endParaRPr lang="en-US" dirty="0" smtClean="0">
              <a:solidFill>
                <a:srgbClr val="FF0000"/>
              </a:solidFill>
              <a:sym typeface="Symbol" pitchFamily="84" charset="2"/>
            </a:endParaRPr>
          </a:p>
          <a:p>
            <a:pPr>
              <a:buFont typeface="Monotype Sorts" pitchFamily="2" charset="2"/>
              <a:buNone/>
              <a:defRPr/>
            </a:pPr>
            <a:endParaRPr lang="en-US" dirty="0" smtClean="0">
              <a:sym typeface="Symbol" pitchFamily="84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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0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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Symbol" pitchFamily="84" charset="2"/>
              </a:rPr>
              <a:t>a</a:t>
            </a:r>
            <a:r>
              <a:rPr lang="en-US" i="1" baseline="30000" dirty="0" err="1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= 1</a:t>
            </a:r>
            <a:r>
              <a:rPr lang="en-US" baseline="30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+ </a:t>
            </a:r>
            <a:r>
              <a:rPr lang="en-US" i="1" dirty="0" smtClean="0">
                <a:sym typeface="Symbol" pitchFamily="84" charset="2"/>
              </a:rPr>
              <a:t>a </a:t>
            </a:r>
            <a:r>
              <a:rPr lang="en-US" baseline="30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+…+ </a:t>
            </a:r>
            <a:r>
              <a:rPr lang="en-US" i="1" dirty="0" smtClean="0">
                <a:sym typeface="Symbol" pitchFamily="84" charset="2"/>
              </a:rPr>
              <a:t>a</a:t>
            </a:r>
            <a:r>
              <a:rPr lang="en-US" i="1" baseline="30000" dirty="0" smtClean="0">
                <a:sym typeface="Symbol" pitchFamily="84" charset="2"/>
              </a:rPr>
              <a:t>n</a:t>
            </a:r>
            <a:r>
              <a:rPr lang="en-US" baseline="30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 = (</a:t>
            </a:r>
            <a:r>
              <a:rPr lang="en-US" i="1" dirty="0" smtClean="0">
                <a:sym typeface="Symbol" pitchFamily="84" charset="2"/>
              </a:rPr>
              <a:t>a</a:t>
            </a:r>
            <a:r>
              <a:rPr lang="en-US" i="1" baseline="30000" dirty="0" smtClean="0">
                <a:sym typeface="Symbol" pitchFamily="84" charset="2"/>
              </a:rPr>
              <a:t>n</a:t>
            </a:r>
            <a:r>
              <a:rPr lang="en-US" baseline="30000" dirty="0" smtClean="0">
                <a:sym typeface="Symbol" pitchFamily="84" charset="2"/>
              </a:rPr>
              <a:t>+1 </a:t>
            </a:r>
            <a:r>
              <a:rPr lang="en-US" dirty="0" smtClean="0"/>
              <a:t>-</a:t>
            </a:r>
            <a:r>
              <a:rPr lang="en-US" dirty="0" smtClean="0">
                <a:sym typeface="Symbol" pitchFamily="84" charset="2"/>
              </a:rPr>
              <a:t> 1)/(</a:t>
            </a:r>
            <a:r>
              <a:rPr lang="en-US" i="1" dirty="0" smtClean="0">
                <a:sym typeface="Symbol" pitchFamily="84" charset="2"/>
              </a:rPr>
              <a:t>a </a:t>
            </a:r>
            <a:r>
              <a:rPr lang="en-US" dirty="0" smtClean="0"/>
              <a:t>-</a:t>
            </a:r>
            <a:r>
              <a:rPr lang="en-US" dirty="0" smtClean="0">
                <a:sym typeface="Symbol" pitchFamily="84" charset="2"/>
              </a:rPr>
              <a:t> 1)  for any </a:t>
            </a:r>
            <a:r>
              <a:rPr lang="en-US" i="1" dirty="0" smtClean="0">
                <a:sym typeface="Symbol" pitchFamily="84" charset="2"/>
              </a:rPr>
              <a:t>a </a:t>
            </a:r>
            <a:r>
              <a:rPr lang="en-US" dirty="0" smtClean="0">
                <a:sym typeface="Symbol" pitchFamily="84" charset="2"/>
              </a:rPr>
              <a:t>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ym typeface="Symbol" pitchFamily="84" charset="2"/>
              </a:rPr>
              <a:t>         In particular, </a:t>
            </a:r>
            <a:r>
              <a:rPr lang="en-US" baseline="-25000" dirty="0" smtClean="0">
                <a:sym typeface="Symbol" pitchFamily="84" charset="2"/>
              </a:rPr>
              <a:t>0</a:t>
            </a:r>
            <a:r>
              <a:rPr lang="en-US" i="1" baseline="-25000" dirty="0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</a:t>
            </a:r>
            <a:r>
              <a:rPr lang="en-US" i="1" baseline="-25000" dirty="0" smtClean="0">
                <a:sym typeface="Symbol" pitchFamily="84" charset="2"/>
              </a:rPr>
              <a:t>n</a:t>
            </a:r>
            <a:r>
              <a:rPr lang="en-US" baseline="-25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2</a:t>
            </a:r>
            <a:r>
              <a:rPr lang="en-US" i="1" baseline="30000" dirty="0" smtClean="0">
                <a:sym typeface="Symbol" pitchFamily="84" charset="2"/>
              </a:rPr>
              <a:t>i</a:t>
            </a:r>
            <a:r>
              <a:rPr lang="en-US" baseline="30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 = 2</a:t>
            </a:r>
            <a:r>
              <a:rPr lang="en-US" baseline="30000" dirty="0" smtClean="0">
                <a:sym typeface="Symbol" pitchFamily="84" charset="2"/>
              </a:rPr>
              <a:t>0 </a:t>
            </a:r>
            <a:r>
              <a:rPr lang="en-US" dirty="0" smtClean="0">
                <a:sym typeface="Symbol" pitchFamily="84" charset="2"/>
              </a:rPr>
              <a:t>+ 2</a:t>
            </a:r>
            <a:r>
              <a:rPr lang="en-US" baseline="30000" dirty="0" smtClean="0">
                <a:sym typeface="Symbol" pitchFamily="84" charset="2"/>
              </a:rPr>
              <a:t>1 </a:t>
            </a:r>
            <a:r>
              <a:rPr lang="en-US" dirty="0" smtClean="0">
                <a:sym typeface="Symbol" pitchFamily="84" charset="2"/>
              </a:rPr>
              <a:t>+…+ 2</a:t>
            </a:r>
            <a:r>
              <a:rPr lang="en-US" i="1" baseline="30000" dirty="0" smtClean="0">
                <a:sym typeface="Symbol" pitchFamily="84" charset="2"/>
              </a:rPr>
              <a:t>n</a:t>
            </a:r>
            <a:r>
              <a:rPr lang="en-US" baseline="30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2</a:t>
            </a:r>
            <a:r>
              <a:rPr lang="en-US" i="1" baseline="30000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+1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1  (2</a:t>
            </a:r>
            <a:r>
              <a:rPr lang="en-US" i="1" baseline="30000" dirty="0" smtClean="0">
                <a:solidFill>
                  <a:srgbClr val="FF0000"/>
                </a:solidFill>
                <a:sym typeface="Symbol" pitchFamily="84" charset="2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)</a:t>
            </a:r>
            <a:r>
              <a:rPr lang="en-US" b="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/>
            </a:r>
            <a:br>
              <a:rPr lang="en-US" dirty="0" smtClean="0">
                <a:sym typeface="Symbol" pitchFamily="84" charset="2"/>
              </a:rPr>
            </a:br>
            <a:endParaRPr lang="en-US" dirty="0" smtClean="0">
              <a:sym typeface="Symbol" pitchFamily="84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(</a:t>
            </a:r>
            <a:r>
              <a:rPr lang="en-US" i="1" dirty="0" err="1" smtClean="0">
                <a:solidFill>
                  <a:srgbClr val="FF0000"/>
                </a:solidFill>
                <a:sym typeface="Symbol" pitchFamily="84" charset="2"/>
              </a:rPr>
              <a:t>a</a:t>
            </a:r>
            <a:r>
              <a:rPr lang="en-US" i="1" baseline="-25000" dirty="0" err="1" smtClean="0">
                <a:solidFill>
                  <a:srgbClr val="FF0000"/>
                </a:solidFill>
                <a:sym typeface="Symbol" pitchFamily="84" charset="2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  <a:sym typeface="Symbol" pitchFamily="84" charset="2"/>
              </a:rPr>
              <a:t>±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 </a:t>
            </a:r>
            <a:r>
              <a:rPr lang="en-US" i="1" dirty="0" smtClean="0">
                <a:solidFill>
                  <a:srgbClr val="FF0000"/>
                </a:solidFill>
                <a:sym typeface="Symbol" pitchFamily="84" charset="2"/>
              </a:rPr>
              <a:t>b</a:t>
            </a:r>
            <a:r>
              <a:rPr lang="en-US" i="1" baseline="-25000" dirty="0" smtClean="0">
                <a:solidFill>
                  <a:srgbClr val="FF0000"/>
                </a:solidFill>
                <a:sym typeface="Symbol" pitchFamily="84" charset="2"/>
              </a:rPr>
              <a:t>i </a:t>
            </a:r>
            <a:r>
              <a:rPr lang="en-US" dirty="0" smtClean="0">
                <a:solidFill>
                  <a:srgbClr val="FF0000"/>
                </a:solidFill>
                <a:sym typeface="Symbol" pitchFamily="84" charset="2"/>
              </a:rPr>
              <a:t>) </a:t>
            </a:r>
            <a:r>
              <a:rPr lang="en-US" dirty="0" smtClean="0">
                <a:sym typeface="Symbol" pitchFamily="84" charset="2"/>
              </a:rPr>
              <a:t>= </a:t>
            </a:r>
            <a:r>
              <a:rPr lang="en-US" i="1" dirty="0" err="1" smtClean="0">
                <a:sym typeface="Symbol" pitchFamily="84" charset="2"/>
              </a:rPr>
              <a:t>a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84" charset="2"/>
              </a:rPr>
              <a:t>±</a:t>
            </a:r>
            <a:r>
              <a:rPr lang="en-US" dirty="0" smtClean="0">
                <a:sym typeface="Symbol" pitchFamily="84" charset="2"/>
              </a:rPr>
              <a:t> </a:t>
            </a:r>
            <a:r>
              <a:rPr lang="en-US" i="1" dirty="0" smtClean="0">
                <a:sym typeface="Symbol" pitchFamily="84" charset="2"/>
              </a:rPr>
              <a:t>b</a:t>
            </a:r>
            <a:r>
              <a:rPr lang="en-US" i="1" baseline="-25000" dirty="0" smtClean="0">
                <a:sym typeface="Symbol" pitchFamily="84" charset="2"/>
              </a:rPr>
              <a:t>i         </a:t>
            </a:r>
            <a:r>
              <a:rPr lang="en-US" dirty="0" smtClean="0">
                <a:sym typeface="Symbol" pitchFamily="84" charset="2"/>
              </a:rPr>
              <a:t></a:t>
            </a:r>
            <a:r>
              <a:rPr lang="en-US" i="1" dirty="0" err="1" smtClean="0">
                <a:sym typeface="Symbol" pitchFamily="84" charset="2"/>
              </a:rPr>
              <a:t>ca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 = </a:t>
            </a:r>
            <a:r>
              <a:rPr lang="en-US" i="1" dirty="0" err="1" smtClean="0">
                <a:sym typeface="Symbol" pitchFamily="84" charset="2"/>
              </a:rPr>
              <a:t>c</a:t>
            </a:r>
            <a:r>
              <a:rPr lang="en-US" dirty="0" err="1" smtClean="0">
                <a:sym typeface="Symbol" pitchFamily="84" charset="2"/>
              </a:rPr>
              <a:t></a:t>
            </a:r>
            <a:r>
              <a:rPr lang="en-US" i="1" dirty="0" err="1" smtClean="0">
                <a:sym typeface="Symbol" pitchFamily="84" charset="2"/>
              </a:rPr>
              <a:t>a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      </a:t>
            </a:r>
            <a:r>
              <a:rPr lang="en-US" dirty="0" smtClean="0">
                <a:sym typeface="Symbol" pitchFamily="84" charset="2"/>
              </a:rPr>
              <a:t></a:t>
            </a:r>
            <a:r>
              <a:rPr lang="en-US" i="1" baseline="-25000" dirty="0" err="1" smtClean="0">
                <a:sym typeface="Symbol" pitchFamily="84" charset="2"/>
              </a:rPr>
              <a:t>l</a:t>
            </a:r>
            <a:r>
              <a:rPr lang="en-US" baseline="-25000" dirty="0" err="1" smtClean="0">
                <a:sym typeface="Symbol" pitchFamily="84" charset="2"/>
              </a:rPr>
              <a:t>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err="1" smtClean="0">
                <a:sym typeface="Symbol" pitchFamily="84" charset="2"/>
              </a:rPr>
              <a:t></a:t>
            </a:r>
            <a:r>
              <a:rPr lang="en-US" i="1" baseline="-25000" dirty="0" err="1" smtClean="0">
                <a:sym typeface="Symbol" pitchFamily="84" charset="2"/>
              </a:rPr>
              <a:t>u</a:t>
            </a:r>
            <a:r>
              <a:rPr lang="en-US" i="1" dirty="0" err="1" smtClean="0">
                <a:sym typeface="Symbol" pitchFamily="84" charset="2"/>
              </a:rPr>
              <a:t>a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 = </a:t>
            </a:r>
            <a:r>
              <a:rPr lang="en-US" i="1" baseline="-25000" dirty="0" err="1" smtClean="0">
                <a:sym typeface="Symbol" pitchFamily="84" charset="2"/>
              </a:rPr>
              <a:t>l</a:t>
            </a:r>
            <a:r>
              <a:rPr lang="en-US" baseline="-25000" dirty="0" err="1" smtClean="0">
                <a:sym typeface="Symbol" pitchFamily="84" charset="2"/>
              </a:rPr>
              <a:t>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err="1" smtClean="0">
                <a:sym typeface="Symbol" pitchFamily="84" charset="2"/>
              </a:rPr>
              <a:t></a:t>
            </a:r>
            <a:r>
              <a:rPr lang="en-US" i="1" baseline="-25000" dirty="0" err="1" smtClean="0">
                <a:sym typeface="Symbol" pitchFamily="84" charset="2"/>
              </a:rPr>
              <a:t>m</a:t>
            </a:r>
            <a:r>
              <a:rPr lang="en-US" i="1" dirty="0" err="1" smtClean="0">
                <a:sym typeface="Symbol" pitchFamily="84" charset="2"/>
              </a:rPr>
              <a:t>a</a:t>
            </a:r>
            <a:r>
              <a:rPr lang="en-US" i="1" baseline="-25000" dirty="0" err="1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</a:t>
            </a:r>
            <a:r>
              <a:rPr lang="en-US" dirty="0" smtClean="0">
                <a:sym typeface="Symbol" pitchFamily="84" charset="2"/>
              </a:rPr>
              <a:t>+ </a:t>
            </a:r>
            <a:r>
              <a:rPr lang="en-US" i="1" baseline="-25000" dirty="0" smtClean="0">
                <a:sym typeface="Symbol" pitchFamily="84" charset="2"/>
              </a:rPr>
              <a:t>m</a:t>
            </a:r>
            <a:r>
              <a:rPr lang="en-US" baseline="-25000" dirty="0" smtClean="0">
                <a:sym typeface="Symbol" pitchFamily="84" charset="2"/>
              </a:rPr>
              <a:t>+1</a:t>
            </a:r>
            <a:r>
              <a:rPr lang="en-US" i="1" baseline="-25000" dirty="0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</a:t>
            </a:r>
            <a:r>
              <a:rPr lang="en-US" i="1" baseline="-25000" dirty="0" smtClean="0">
                <a:sym typeface="Symbol" pitchFamily="84" charset="2"/>
              </a:rPr>
              <a:t>u</a:t>
            </a:r>
            <a:r>
              <a:rPr lang="en-US" i="1" dirty="0" smtClean="0">
                <a:sym typeface="Symbol" pitchFamily="84" charset="2"/>
              </a:rPr>
              <a:t>a</a:t>
            </a:r>
            <a:r>
              <a:rPr lang="en-US" i="1" baseline="-25000" dirty="0" smtClean="0">
                <a:sym typeface="Symbol" pitchFamily="84" charset="2"/>
              </a:rPr>
              <a:t>i</a:t>
            </a:r>
            <a:r>
              <a:rPr lang="en-US" baseline="-25000" dirty="0" smtClean="0">
                <a:sym typeface="Symbol" pitchFamily="84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Exercise 1: </a:t>
            </a:r>
            <a:r>
              <a:rPr lang="en-US" sz="4000" b="1" dirty="0" smtClean="0">
                <a:solidFill>
                  <a:srgbClr val="C00000"/>
                </a:solidFill>
              </a:rPr>
              <a:t>What does this algorithm do?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ALGORITHM </a:t>
            </a:r>
            <a:r>
              <a:rPr lang="en-IN" b="1" i="1" dirty="0" smtClean="0"/>
              <a:t>Mystery(A[0..n − 1])</a:t>
            </a:r>
          </a:p>
          <a:p>
            <a:pPr>
              <a:buNone/>
            </a:pPr>
            <a:r>
              <a:rPr lang="en-IN" dirty="0" smtClean="0"/>
              <a:t>//</a:t>
            </a:r>
          </a:p>
          <a:p>
            <a:pPr>
              <a:buNone/>
            </a:pPr>
            <a:r>
              <a:rPr lang="en-IN" dirty="0" smtClean="0"/>
              <a:t>//Input: An array </a:t>
            </a:r>
            <a:r>
              <a:rPr lang="en-IN" i="1" dirty="0" smtClean="0"/>
              <a:t>A[0..n − 1]</a:t>
            </a:r>
          </a:p>
          <a:p>
            <a:pPr>
              <a:buNone/>
            </a:pPr>
            <a:r>
              <a:rPr lang="en-IN" dirty="0" smtClean="0"/>
              <a:t>//Output:</a:t>
            </a:r>
            <a:endParaRPr lang="en-IN" i="1" dirty="0" smtClean="0"/>
          </a:p>
          <a:p>
            <a:pPr>
              <a:buNone/>
            </a:pPr>
            <a:r>
              <a:rPr lang="en-IN" dirty="0" smtClean="0"/>
              <a:t>//</a:t>
            </a:r>
          </a:p>
          <a:p>
            <a:pPr>
              <a:buNone/>
            </a:pPr>
            <a:r>
              <a:rPr lang="en-IN" b="1" dirty="0" smtClean="0"/>
              <a:t>for </a:t>
            </a:r>
            <a:r>
              <a:rPr lang="en-IN" i="1" dirty="0" err="1" smtClean="0"/>
              <a:t>i</a:t>
            </a:r>
            <a:r>
              <a:rPr lang="en-IN" i="1" dirty="0" smtClean="0"/>
              <a:t> ←0 </a:t>
            </a:r>
            <a:r>
              <a:rPr lang="en-IN" b="1" i="1" dirty="0" smtClean="0"/>
              <a:t>to </a:t>
            </a:r>
            <a:r>
              <a:rPr lang="en-IN" i="1" dirty="0" smtClean="0"/>
              <a:t>n − 2 </a:t>
            </a:r>
            <a:r>
              <a:rPr lang="en-IN" b="1" i="1" dirty="0" smtClean="0"/>
              <a:t>do</a:t>
            </a:r>
          </a:p>
          <a:p>
            <a:pPr>
              <a:buNone/>
            </a:pPr>
            <a:r>
              <a:rPr lang="en-IN" b="1" dirty="0" smtClean="0"/>
              <a:t>      for </a:t>
            </a:r>
            <a:r>
              <a:rPr lang="en-IN" i="1" dirty="0" smtClean="0"/>
              <a:t>j ←</a:t>
            </a:r>
            <a:r>
              <a:rPr lang="en-IN" i="1" dirty="0" err="1" smtClean="0"/>
              <a:t>i</a:t>
            </a:r>
            <a:r>
              <a:rPr lang="en-IN" i="1" dirty="0" smtClean="0"/>
              <a:t> + 1 </a:t>
            </a:r>
            <a:r>
              <a:rPr lang="en-IN" b="1" i="1" dirty="0" smtClean="0"/>
              <a:t>to </a:t>
            </a:r>
            <a:r>
              <a:rPr lang="en-IN" i="1" dirty="0" smtClean="0"/>
              <a:t>n − 1 </a:t>
            </a:r>
            <a:r>
              <a:rPr lang="en-IN" b="1" i="1" dirty="0" smtClean="0"/>
              <a:t>do</a:t>
            </a:r>
          </a:p>
          <a:p>
            <a:pPr>
              <a:buNone/>
            </a:pPr>
            <a:r>
              <a:rPr lang="en-IN" b="1" dirty="0" smtClean="0"/>
              <a:t>            if </a:t>
            </a:r>
            <a:r>
              <a:rPr lang="en-IN" i="1" dirty="0" smtClean="0"/>
              <a:t>A[</a:t>
            </a:r>
            <a:r>
              <a:rPr lang="en-IN" i="1" dirty="0" err="1" smtClean="0"/>
              <a:t>i</a:t>
            </a:r>
            <a:r>
              <a:rPr lang="en-IN" i="1" dirty="0" smtClean="0"/>
              <a:t>]= A[j ] </a:t>
            </a:r>
            <a:r>
              <a:rPr lang="en-IN" b="1" i="1" dirty="0" smtClean="0"/>
              <a:t>return false</a:t>
            </a:r>
          </a:p>
          <a:p>
            <a:pPr>
              <a:buNone/>
            </a:pPr>
            <a:r>
              <a:rPr lang="en-IN" b="1" dirty="0" smtClean="0"/>
              <a:t>return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1: </a:t>
            </a:r>
            <a:r>
              <a:rPr lang="en-US" sz="3600" dirty="0" smtClean="0">
                <a:solidFill>
                  <a:srgbClr val="C00000"/>
                </a:solidFill>
              </a:rPr>
              <a:t>What does this algorithm do?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ALGORITHM </a:t>
            </a:r>
            <a:r>
              <a:rPr lang="en-IN" b="1" i="1" dirty="0" err="1" smtClean="0">
                <a:solidFill>
                  <a:srgbClr val="C00000"/>
                </a:solidFill>
              </a:rPr>
              <a:t>UniqueElements</a:t>
            </a:r>
            <a:r>
              <a:rPr lang="en-IN" b="1" i="1" dirty="0" smtClean="0"/>
              <a:t>(A[0..n − 1])</a:t>
            </a:r>
          </a:p>
          <a:p>
            <a:pPr>
              <a:buNone/>
            </a:pPr>
            <a:r>
              <a:rPr lang="en-IN" dirty="0" smtClean="0"/>
              <a:t>//</a:t>
            </a:r>
            <a:r>
              <a:rPr lang="en-IN" dirty="0" smtClean="0">
                <a:solidFill>
                  <a:srgbClr val="C00000"/>
                </a:solidFill>
              </a:rPr>
              <a:t>Determines whether all the elements in a given array are distinct</a:t>
            </a:r>
          </a:p>
          <a:p>
            <a:pPr>
              <a:buNone/>
            </a:pPr>
            <a:r>
              <a:rPr lang="en-IN" dirty="0" smtClean="0"/>
              <a:t>//Input: An array </a:t>
            </a:r>
            <a:r>
              <a:rPr lang="en-IN" i="1" dirty="0" smtClean="0"/>
              <a:t>A[0..n − 1]</a:t>
            </a:r>
          </a:p>
          <a:p>
            <a:pPr>
              <a:buNone/>
            </a:pPr>
            <a:r>
              <a:rPr lang="en-IN" dirty="0" smtClean="0"/>
              <a:t>//Output: </a:t>
            </a:r>
            <a:r>
              <a:rPr lang="en-IN" dirty="0" smtClean="0">
                <a:solidFill>
                  <a:srgbClr val="C00000"/>
                </a:solidFill>
              </a:rPr>
              <a:t>Returns “true” if all the elements in </a:t>
            </a:r>
            <a:r>
              <a:rPr lang="en-IN" i="1" dirty="0" smtClean="0">
                <a:solidFill>
                  <a:srgbClr val="C00000"/>
                </a:solidFill>
              </a:rPr>
              <a:t>A are distinct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 smtClean="0">
                <a:solidFill>
                  <a:srgbClr val="C00000"/>
                </a:solidFill>
              </a:rPr>
              <a:t>and “false” otherwise</a:t>
            </a:r>
          </a:p>
          <a:p>
            <a:pPr>
              <a:buNone/>
            </a:pPr>
            <a:r>
              <a:rPr lang="en-IN" b="1" dirty="0" smtClean="0"/>
              <a:t>for </a:t>
            </a:r>
            <a:r>
              <a:rPr lang="en-IN" i="1" dirty="0" err="1" smtClean="0"/>
              <a:t>i</a:t>
            </a:r>
            <a:r>
              <a:rPr lang="en-IN" i="1" dirty="0" smtClean="0"/>
              <a:t> ←0 </a:t>
            </a:r>
            <a:r>
              <a:rPr lang="en-IN" b="1" i="1" dirty="0" smtClean="0"/>
              <a:t>to </a:t>
            </a:r>
            <a:r>
              <a:rPr lang="en-IN" i="1" dirty="0" smtClean="0"/>
              <a:t>n − 2 </a:t>
            </a:r>
            <a:r>
              <a:rPr lang="en-IN" b="1" i="1" dirty="0" smtClean="0"/>
              <a:t>do</a:t>
            </a:r>
          </a:p>
          <a:p>
            <a:pPr>
              <a:buNone/>
            </a:pPr>
            <a:r>
              <a:rPr lang="en-IN" b="1" dirty="0" smtClean="0"/>
              <a:t>      for </a:t>
            </a:r>
            <a:r>
              <a:rPr lang="en-IN" i="1" dirty="0" smtClean="0"/>
              <a:t>j ←</a:t>
            </a:r>
            <a:r>
              <a:rPr lang="en-IN" i="1" dirty="0" err="1" smtClean="0"/>
              <a:t>i</a:t>
            </a:r>
            <a:r>
              <a:rPr lang="en-IN" i="1" dirty="0" smtClean="0"/>
              <a:t> + 1 </a:t>
            </a:r>
            <a:r>
              <a:rPr lang="en-IN" b="1" i="1" dirty="0" smtClean="0"/>
              <a:t>to </a:t>
            </a:r>
            <a:r>
              <a:rPr lang="en-IN" i="1" dirty="0" smtClean="0"/>
              <a:t>n − 1 </a:t>
            </a:r>
            <a:r>
              <a:rPr lang="en-IN" b="1" i="1" dirty="0" smtClean="0"/>
              <a:t>do</a:t>
            </a:r>
          </a:p>
          <a:p>
            <a:pPr>
              <a:buNone/>
            </a:pPr>
            <a:r>
              <a:rPr lang="en-IN" b="1" dirty="0" smtClean="0"/>
              <a:t>            if </a:t>
            </a:r>
            <a:r>
              <a:rPr lang="en-IN" i="1" dirty="0" smtClean="0"/>
              <a:t>A[</a:t>
            </a:r>
            <a:r>
              <a:rPr lang="en-IN" i="1" dirty="0" err="1" smtClean="0"/>
              <a:t>i</a:t>
            </a:r>
            <a:r>
              <a:rPr lang="en-IN" i="1" dirty="0" smtClean="0"/>
              <a:t>]= A[j ] </a:t>
            </a:r>
            <a:r>
              <a:rPr lang="en-IN" b="1" i="1" dirty="0" smtClean="0"/>
              <a:t>return false</a:t>
            </a:r>
          </a:p>
          <a:p>
            <a:pPr>
              <a:buNone/>
            </a:pPr>
            <a:r>
              <a:rPr lang="en-IN" b="1" dirty="0" smtClean="0"/>
              <a:t>return true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Exercise 1: Analysis of </a:t>
            </a:r>
            <a:r>
              <a:rPr lang="en-US" sz="3600" dirty="0" err="1" smtClean="0">
                <a:solidFill>
                  <a:srgbClr val="C00000"/>
                </a:solidFill>
              </a:rPr>
              <a:t>UniqueElements</a:t>
            </a:r>
            <a:r>
              <a:rPr lang="en-US" sz="3600" dirty="0" smtClean="0">
                <a:solidFill>
                  <a:srgbClr val="C00000"/>
                </a:solidFill>
              </a:rPr>
              <a:t> Algorithm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286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i="1" u="sng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Decide on parameter </a:t>
            </a:r>
            <a:r>
              <a:rPr lang="en-US" i="1" dirty="0" smtClean="0"/>
              <a:t>n</a:t>
            </a:r>
            <a:r>
              <a:rPr lang="en-US" dirty="0" smtClean="0"/>
              <a:t> indicating </a:t>
            </a:r>
            <a:r>
              <a:rPr lang="en-US" i="1" dirty="0" smtClean="0">
                <a:solidFill>
                  <a:srgbClr val="C00000"/>
                </a:solidFill>
              </a:rPr>
              <a:t>input size 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        n : the number of elements in the list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2.     Identify algorithm’s </a:t>
            </a:r>
            <a:r>
              <a:rPr lang="en-US" i="1" dirty="0" smtClean="0">
                <a:solidFill>
                  <a:srgbClr val="C00000"/>
                </a:solidFill>
              </a:rPr>
              <a:t>basic operation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        Comparison ( if A[</a:t>
            </a:r>
            <a:r>
              <a:rPr lang="en-US" dirty="0" err="1" smtClean="0"/>
              <a:t>i</a:t>
            </a:r>
            <a:r>
              <a:rPr lang="en-US" dirty="0" smtClean="0"/>
              <a:t>] = A[j] ) is the basic operation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3.    Check whether the performance of algorithm depends on size of input and nature of input. 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i="1" dirty="0" smtClean="0">
                <a:solidFill>
                  <a:srgbClr val="C00000"/>
                </a:solidFill>
              </a:rPr>
              <a:t>        Best:   </a:t>
            </a:r>
            <a:r>
              <a:rPr lang="en-US" dirty="0" smtClean="0"/>
              <a:t>First and second elements are same  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i="1" dirty="0" smtClean="0">
                <a:solidFill>
                  <a:srgbClr val="C00000"/>
                </a:solidFill>
              </a:rPr>
              <a:t>        Worst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err="1" smtClean="0"/>
              <a:t>i</a:t>
            </a:r>
            <a:r>
              <a:rPr lang="en-US" dirty="0" smtClean="0"/>
              <a:t>) No elements are equal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                   ii) Only last two elements are equal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i="1" dirty="0" smtClean="0">
                <a:solidFill>
                  <a:srgbClr val="C00000"/>
                </a:solidFill>
              </a:rPr>
              <a:t>        Average</a:t>
            </a:r>
            <a:r>
              <a:rPr lang="en-US" dirty="0" smtClean="0">
                <a:solidFill>
                  <a:srgbClr val="C00000"/>
                </a:solidFill>
              </a:rPr>
              <a:t>: ???</a:t>
            </a:r>
            <a:endParaRPr lang="en-US" i="1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i="1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4.     Set up a sum for the number of times the basic operation is executed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endParaRPr lang="en-US" i="1" dirty="0" smtClean="0"/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dirty="0" smtClean="0"/>
              <a:t>5.     Simplify the sum using standard formulas and rules</a:t>
            </a:r>
            <a:endParaRPr lang="en-US" i="1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dirty="0" smtClean="0"/>
              <a:t>                     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ALGORITHM </a:t>
            </a:r>
            <a:r>
              <a:rPr lang="en-IN" b="1" i="1" dirty="0" smtClean="0"/>
              <a:t>Mystery(n)</a:t>
            </a:r>
          </a:p>
          <a:p>
            <a:pPr>
              <a:buNone/>
            </a:pPr>
            <a:r>
              <a:rPr lang="en-IN" dirty="0" smtClean="0"/>
              <a:t>//Input: A nonnegative integer </a:t>
            </a:r>
            <a:r>
              <a:rPr lang="en-IN" i="1" dirty="0" smtClean="0"/>
              <a:t>n</a:t>
            </a:r>
          </a:p>
          <a:p>
            <a:pPr>
              <a:buNone/>
            </a:pPr>
            <a:r>
              <a:rPr lang="en-IN" i="1" dirty="0" smtClean="0"/>
              <a:t>S ←0</a:t>
            </a:r>
          </a:p>
          <a:p>
            <a:pPr>
              <a:buNone/>
            </a:pPr>
            <a:r>
              <a:rPr lang="pt-BR" b="1" dirty="0" smtClean="0"/>
              <a:t>for </a:t>
            </a:r>
            <a:r>
              <a:rPr lang="pt-BR" i="1" dirty="0" smtClean="0"/>
              <a:t>i ←1</a:t>
            </a:r>
            <a:r>
              <a:rPr lang="pt-BR" b="1" i="1" dirty="0" smtClean="0"/>
              <a:t> to </a:t>
            </a:r>
            <a:r>
              <a:rPr lang="pt-BR" i="1" dirty="0" smtClean="0"/>
              <a:t>n</a:t>
            </a:r>
            <a:r>
              <a:rPr lang="pt-BR" b="1" i="1" dirty="0" smtClean="0"/>
              <a:t> do</a:t>
            </a:r>
          </a:p>
          <a:p>
            <a:pPr>
              <a:buNone/>
            </a:pPr>
            <a:r>
              <a:rPr lang="en-IN" i="1" dirty="0" smtClean="0"/>
              <a:t>      S ←S + </a:t>
            </a:r>
            <a:r>
              <a:rPr lang="en-IN" i="1" dirty="0" err="1" smtClean="0"/>
              <a:t>i</a:t>
            </a:r>
            <a:r>
              <a:rPr lang="en-IN" i="1" dirty="0" smtClean="0"/>
              <a:t> ∗ </a:t>
            </a:r>
            <a:r>
              <a:rPr lang="en-IN" i="1" dirty="0" err="1" smtClean="0"/>
              <a:t>i</a:t>
            </a:r>
            <a:endParaRPr lang="en-IN" i="1" dirty="0" smtClean="0"/>
          </a:p>
          <a:p>
            <a:pPr>
              <a:buNone/>
            </a:pPr>
            <a:r>
              <a:rPr lang="en-IN" b="1" dirty="0" smtClean="0"/>
              <a:t>return </a:t>
            </a:r>
            <a:r>
              <a:rPr lang="en-IN" b="1" i="1" dirty="0" smtClean="0"/>
              <a:t>S</a:t>
            </a: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a. What does this algorithm compute?</a:t>
            </a:r>
          </a:p>
          <a:p>
            <a:pPr>
              <a:buNone/>
            </a:pPr>
            <a:r>
              <a:rPr lang="en-IN" b="1" dirty="0" smtClean="0"/>
              <a:t>b. What is its basic operation?</a:t>
            </a:r>
          </a:p>
          <a:p>
            <a:pPr>
              <a:buNone/>
            </a:pPr>
            <a:r>
              <a:rPr lang="en-IN" b="1" dirty="0" smtClean="0"/>
              <a:t>c. How many times is the basic operation executed?</a:t>
            </a:r>
          </a:p>
          <a:p>
            <a:pPr>
              <a:buNone/>
            </a:pPr>
            <a:r>
              <a:rPr lang="en-IN" b="1" dirty="0" smtClean="0"/>
              <a:t>d. What is the efficiency class of this algorithm?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</a:t>
            </a:r>
          </a:p>
          <a:p>
            <a:pPr>
              <a:buNone/>
            </a:pPr>
            <a:r>
              <a:rPr lang="en-IN" b="1" dirty="0" smtClean="0"/>
              <a:t>efficiency class. If you cannot do it, try to prove that, in fact, it cannot be</a:t>
            </a:r>
          </a:p>
          <a:p>
            <a:pPr>
              <a:buNone/>
            </a:pPr>
            <a:r>
              <a:rPr lang="en-IN" b="1" dirty="0" smtClean="0"/>
              <a:t>done.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ALGORITHM </a:t>
            </a:r>
            <a:r>
              <a:rPr lang="en-IN" b="1" i="1" dirty="0" smtClean="0"/>
              <a:t>Mystery(n)</a:t>
            </a:r>
          </a:p>
          <a:p>
            <a:pPr>
              <a:buNone/>
            </a:pPr>
            <a:r>
              <a:rPr lang="en-IN" dirty="0" smtClean="0"/>
              <a:t>//Input: A nonnegative integer </a:t>
            </a:r>
            <a:r>
              <a:rPr lang="en-IN" i="1" dirty="0" smtClean="0"/>
              <a:t>n</a:t>
            </a:r>
          </a:p>
          <a:p>
            <a:pPr>
              <a:buNone/>
            </a:pPr>
            <a:r>
              <a:rPr lang="en-IN" i="1" dirty="0" smtClean="0"/>
              <a:t>S ←0</a:t>
            </a:r>
          </a:p>
          <a:p>
            <a:pPr>
              <a:buNone/>
            </a:pPr>
            <a:r>
              <a:rPr lang="pt-BR" b="1" dirty="0" smtClean="0"/>
              <a:t>for </a:t>
            </a:r>
            <a:r>
              <a:rPr lang="pt-BR" i="1" dirty="0" smtClean="0"/>
              <a:t>i ←1</a:t>
            </a:r>
            <a:r>
              <a:rPr lang="pt-BR" b="1" i="1" dirty="0" smtClean="0"/>
              <a:t> to </a:t>
            </a:r>
            <a:r>
              <a:rPr lang="pt-BR" i="1" dirty="0" smtClean="0"/>
              <a:t>n</a:t>
            </a:r>
            <a:r>
              <a:rPr lang="pt-BR" b="1" i="1" dirty="0" smtClean="0"/>
              <a:t> do</a:t>
            </a:r>
          </a:p>
          <a:p>
            <a:pPr>
              <a:buNone/>
            </a:pPr>
            <a:r>
              <a:rPr lang="en-IN" i="1" dirty="0" smtClean="0"/>
              <a:t>      S ←S + </a:t>
            </a:r>
            <a:r>
              <a:rPr lang="en-IN" i="1" dirty="0" err="1" smtClean="0"/>
              <a:t>i</a:t>
            </a:r>
            <a:r>
              <a:rPr lang="en-IN" i="1" dirty="0" smtClean="0"/>
              <a:t> ∗ </a:t>
            </a:r>
            <a:r>
              <a:rPr lang="en-IN" i="1" dirty="0" err="1" smtClean="0"/>
              <a:t>i</a:t>
            </a:r>
            <a:endParaRPr lang="en-IN" i="1" dirty="0" smtClean="0"/>
          </a:p>
          <a:p>
            <a:pPr>
              <a:buNone/>
            </a:pPr>
            <a:r>
              <a:rPr lang="en-IN" b="1" dirty="0" smtClean="0"/>
              <a:t>return </a:t>
            </a:r>
            <a:r>
              <a:rPr lang="en-IN" b="1" i="1" dirty="0" smtClean="0"/>
              <a:t>S</a:t>
            </a: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r>
              <a:rPr lang="en-IN" b="1" dirty="0" smtClean="0"/>
              <a:t>a. What does this algorithm compute? </a:t>
            </a:r>
            <a:r>
              <a:rPr lang="en-IN" b="1" dirty="0" smtClean="0">
                <a:solidFill>
                  <a:srgbClr val="C00000"/>
                </a:solidFill>
              </a:rPr>
              <a:t>Computes the series </a:t>
            </a:r>
            <a:r>
              <a:rPr lang="en-IN" smtClean="0"/>
              <a:t> </a:t>
            </a:r>
            <a:r>
              <a:rPr lang="en-IN" b="1" smtClean="0"/>
              <a:t>1</a:t>
            </a:r>
            <a:r>
              <a:rPr lang="en-IN" b="1" baseline="30000" smtClean="0"/>
              <a:t>2</a:t>
            </a:r>
            <a:r>
              <a:rPr lang="en-IN" b="1" smtClean="0"/>
              <a:t> </a:t>
            </a:r>
            <a:r>
              <a:rPr lang="en-IN" b="1" dirty="0" smtClean="0"/>
              <a:t>+ 2</a:t>
            </a:r>
            <a:r>
              <a:rPr lang="en-IN" b="1" baseline="30000" dirty="0" smtClean="0"/>
              <a:t>2 </a:t>
            </a:r>
            <a:r>
              <a:rPr lang="en-IN" b="1" dirty="0" smtClean="0"/>
              <a:t>+ ....  + n</a:t>
            </a:r>
            <a:r>
              <a:rPr lang="en-IN" b="1" baseline="30000" dirty="0" smtClean="0"/>
              <a:t>2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b. What is its basic operation?  </a:t>
            </a:r>
            <a:r>
              <a:rPr lang="en-IN" b="1" dirty="0" smtClean="0">
                <a:solidFill>
                  <a:srgbClr val="C00000"/>
                </a:solidFill>
              </a:rPr>
              <a:t>Multiplication (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 *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r>
              <a:rPr lang="en-IN" b="1" dirty="0" smtClean="0"/>
              <a:t>c. How many times is the basic operation executed?  </a:t>
            </a:r>
            <a:r>
              <a:rPr lang="en-IN" b="1" dirty="0" smtClean="0">
                <a:solidFill>
                  <a:srgbClr val="C00000"/>
                </a:solidFill>
              </a:rPr>
              <a:t>n times</a:t>
            </a:r>
          </a:p>
          <a:p>
            <a:pPr>
              <a:buNone/>
            </a:pPr>
            <a:r>
              <a:rPr lang="en-IN" b="1" dirty="0" smtClean="0"/>
              <a:t>d. What is the efficiency class of this algorithm? </a:t>
            </a:r>
            <a:r>
              <a:rPr lang="en-IN" b="1" dirty="0" smtClean="0">
                <a:solidFill>
                  <a:srgbClr val="C00000"/>
                </a:solidFill>
              </a:rPr>
              <a:t>O ( n) 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</a:t>
            </a:r>
          </a:p>
          <a:p>
            <a:pPr>
              <a:buNone/>
            </a:pPr>
            <a:r>
              <a:rPr lang="en-IN" b="1" dirty="0" smtClean="0"/>
              <a:t>efficiency class. If you cannot do it, try to prove that, in fact, it cannot be</a:t>
            </a:r>
          </a:p>
          <a:p>
            <a:pPr>
              <a:buNone/>
            </a:pPr>
            <a:r>
              <a:rPr lang="en-IN" b="1" dirty="0" smtClean="0"/>
              <a:t>done.  </a:t>
            </a:r>
            <a:r>
              <a:rPr lang="en-IN" b="1" dirty="0" smtClean="0">
                <a:solidFill>
                  <a:srgbClr val="C00000"/>
                </a:solidFill>
              </a:rPr>
              <a:t>S = n ( n + 1) (2n + 1) / 6,  multiplication is done only three times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3: </a:t>
            </a:r>
            <a:r>
              <a:rPr lang="en-US" dirty="0" smtClean="0">
                <a:solidFill>
                  <a:srgbClr val="C00000"/>
                </a:solidFill>
              </a:rPr>
              <a:t>Study the given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500" b="1" dirty="0" smtClean="0"/>
              <a:t>ALGORITHM </a:t>
            </a:r>
            <a:r>
              <a:rPr lang="en-IN" sz="4500" b="1" i="1" dirty="0" smtClean="0"/>
              <a:t>Secret(A[0..n − 1])</a:t>
            </a:r>
          </a:p>
          <a:p>
            <a:pPr>
              <a:buNone/>
            </a:pPr>
            <a:r>
              <a:rPr lang="en-IN" sz="4500" dirty="0" smtClean="0"/>
              <a:t>//Input: An array </a:t>
            </a:r>
            <a:r>
              <a:rPr lang="en-IN" sz="4500" i="1" dirty="0" smtClean="0"/>
              <a:t>A[0..n − 1] of n real numbers</a:t>
            </a:r>
          </a:p>
          <a:p>
            <a:pPr>
              <a:buNone/>
            </a:pPr>
            <a:r>
              <a:rPr lang="en-IN" sz="4500" i="1" dirty="0" smtClean="0"/>
              <a:t>val1←</a:t>
            </a:r>
            <a:r>
              <a:rPr lang="en-IN" sz="4500" i="1" dirty="0" smtClean="0"/>
              <a:t>A[0]; </a:t>
            </a:r>
            <a:r>
              <a:rPr lang="en-IN" sz="4500" i="1" dirty="0" smtClean="0"/>
              <a:t>val2←</a:t>
            </a:r>
            <a:r>
              <a:rPr lang="en-IN" sz="4500" i="1" dirty="0" smtClean="0"/>
              <a:t>A[0]</a:t>
            </a:r>
          </a:p>
          <a:p>
            <a:pPr>
              <a:buNone/>
            </a:pPr>
            <a:r>
              <a:rPr lang="en-IN" sz="4500" b="1" dirty="0" smtClean="0"/>
              <a:t>for 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 ←1 </a:t>
            </a:r>
            <a:r>
              <a:rPr lang="en-IN" sz="4500" b="1" i="1" dirty="0" smtClean="0"/>
              <a:t>to </a:t>
            </a:r>
            <a:r>
              <a:rPr lang="en-IN" sz="4500" i="1" dirty="0" smtClean="0"/>
              <a:t>n − 1 </a:t>
            </a:r>
            <a:r>
              <a:rPr lang="en-IN" sz="4500" b="1" i="1" dirty="0" smtClean="0"/>
              <a:t>do</a:t>
            </a:r>
          </a:p>
          <a:p>
            <a:pPr>
              <a:buNone/>
            </a:pPr>
            <a:r>
              <a:rPr lang="en-IN" sz="4500" b="1" dirty="0" smtClean="0"/>
              <a:t>      if 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]&lt; </a:t>
            </a:r>
            <a:r>
              <a:rPr lang="en-IN" sz="4500" i="1" dirty="0" smtClean="0"/>
              <a:t>val1</a:t>
            </a:r>
            <a:endParaRPr lang="en-IN" sz="4500" i="1" dirty="0" smtClean="0"/>
          </a:p>
          <a:p>
            <a:pPr>
              <a:buNone/>
            </a:pPr>
            <a:r>
              <a:rPr lang="en-IN" sz="4500" i="1" dirty="0" smtClean="0"/>
              <a:t>          </a:t>
            </a:r>
            <a:r>
              <a:rPr lang="en-IN" sz="4500" i="1" dirty="0" smtClean="0"/>
              <a:t>val1←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</a:t>
            </a:r>
          </a:p>
          <a:p>
            <a:pPr>
              <a:buNone/>
            </a:pPr>
            <a:r>
              <a:rPr lang="en-IN" sz="4500" b="1" dirty="0" smtClean="0"/>
              <a:t>      if 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]&gt; </a:t>
            </a:r>
            <a:r>
              <a:rPr lang="en-IN" sz="4500" i="1" dirty="0" smtClean="0"/>
              <a:t>val2</a:t>
            </a:r>
            <a:endParaRPr lang="en-IN" sz="4500" i="1" dirty="0" smtClean="0"/>
          </a:p>
          <a:p>
            <a:pPr>
              <a:buNone/>
            </a:pPr>
            <a:r>
              <a:rPr lang="en-IN" sz="4500" i="1" dirty="0" smtClean="0"/>
              <a:t>          </a:t>
            </a:r>
            <a:r>
              <a:rPr lang="en-IN" sz="4500" i="1" dirty="0" smtClean="0"/>
              <a:t>val2←</a:t>
            </a:r>
            <a:r>
              <a:rPr lang="en-IN" sz="4500" i="1" dirty="0" smtClean="0"/>
              <a:t>A[</a:t>
            </a:r>
            <a:r>
              <a:rPr lang="en-IN" sz="4500" i="1" dirty="0" err="1" smtClean="0"/>
              <a:t>i</a:t>
            </a:r>
            <a:r>
              <a:rPr lang="en-IN" sz="4500" i="1" dirty="0" smtClean="0"/>
              <a:t>]</a:t>
            </a:r>
          </a:p>
          <a:p>
            <a:pPr>
              <a:buNone/>
            </a:pPr>
            <a:r>
              <a:rPr lang="en-IN" sz="4500" b="1" dirty="0" smtClean="0"/>
              <a:t>return </a:t>
            </a:r>
            <a:r>
              <a:rPr lang="en-IN" sz="4500" i="1" dirty="0" smtClean="0"/>
              <a:t>val2 </a:t>
            </a:r>
            <a:r>
              <a:rPr lang="en-IN" sz="4500" i="1" dirty="0" smtClean="0"/>
              <a:t>− </a:t>
            </a:r>
            <a:r>
              <a:rPr lang="en-IN" sz="4500" i="1" dirty="0" err="1" smtClean="0"/>
              <a:t>val</a:t>
            </a:r>
            <a:r>
              <a:rPr lang="en-US" sz="4500" i="1" dirty="0" smtClean="0"/>
              <a:t>1</a:t>
            </a: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Answer the following questions</a:t>
            </a:r>
          </a:p>
          <a:p>
            <a:pPr>
              <a:buNone/>
            </a:pPr>
            <a:endParaRPr lang="en-IN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a. What does this algorithm compute? </a:t>
            </a:r>
          </a:p>
          <a:p>
            <a:pPr>
              <a:buNone/>
            </a:pPr>
            <a:r>
              <a:rPr lang="en-IN" b="1" dirty="0" smtClean="0"/>
              <a:t>b. What is its basic operation?</a:t>
            </a:r>
          </a:p>
          <a:p>
            <a:pPr>
              <a:buNone/>
            </a:pPr>
            <a:r>
              <a:rPr lang="en-IN" b="1" dirty="0" smtClean="0"/>
              <a:t>c. How many times is the basic operation executed?</a:t>
            </a:r>
          </a:p>
          <a:p>
            <a:pPr>
              <a:buNone/>
            </a:pPr>
            <a:r>
              <a:rPr lang="en-IN" b="1" dirty="0" smtClean="0"/>
              <a:t>d. What is the efficiency class of this algorithm?</a:t>
            </a:r>
          </a:p>
          <a:p>
            <a:pPr>
              <a:buNone/>
            </a:pPr>
            <a:r>
              <a:rPr lang="en-IN" b="1" dirty="0" smtClean="0"/>
              <a:t>e. Suggest an improvement, or a better algorithm altogether, and indicate its</a:t>
            </a:r>
          </a:p>
          <a:p>
            <a:pPr>
              <a:buNone/>
            </a:pPr>
            <a:r>
              <a:rPr lang="en-IN" b="1" dirty="0" smtClean="0"/>
              <a:t>efficiency class. If you cannot do it, try to prove that, in fact, it cannot be</a:t>
            </a:r>
          </a:p>
          <a:p>
            <a:pPr>
              <a:buNone/>
            </a:pPr>
            <a:r>
              <a:rPr lang="en-IN" b="1" dirty="0" smtClean="0"/>
              <a:t>done.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1215</Words>
  <Application>Microsoft Office PowerPoint</Application>
  <PresentationFormat>On-screen Show (4:3)</PresentationFormat>
  <Paragraphs>179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Monotype Sorts</vt:lpstr>
      <vt:lpstr>Symbol</vt:lpstr>
      <vt:lpstr>Times New Roman</vt:lpstr>
      <vt:lpstr>Office Theme</vt:lpstr>
      <vt:lpstr>Analysis of non – recursive algorithms</vt:lpstr>
      <vt:lpstr>Time efficiency of nonrecursive algorithms</vt:lpstr>
      <vt:lpstr>Useful summation formulas and rules</vt:lpstr>
      <vt:lpstr>Exercise 1: What does this algorithm do?</vt:lpstr>
      <vt:lpstr>Exercise 1: What does this algorithm do?</vt:lpstr>
      <vt:lpstr>Exercise 1: Analysis of UniqueElements Algorithm</vt:lpstr>
      <vt:lpstr>Exercise 2: Study the given algorithm</vt:lpstr>
      <vt:lpstr>Exercise 2: Study the given algorithm</vt:lpstr>
      <vt:lpstr>Exercise 3: Study the given algorithm</vt:lpstr>
      <vt:lpstr>Exercise 4: Study the given algorithm</vt:lpstr>
      <vt:lpstr>PowerPoint Presentation</vt:lpstr>
      <vt:lpstr>Exercise 3: Study the given algorithm</vt:lpstr>
      <vt:lpstr>Exercise 4: Study the given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non – recursive algorithms</dc:title>
  <dc:creator>Gopalkrishna</dc:creator>
  <cp:lastModifiedBy>admin</cp:lastModifiedBy>
  <cp:revision>16</cp:revision>
  <dcterms:created xsi:type="dcterms:W3CDTF">2006-08-16T00:00:00Z</dcterms:created>
  <dcterms:modified xsi:type="dcterms:W3CDTF">2017-01-25T06:46:29Z</dcterms:modified>
</cp:coreProperties>
</file>