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75" r:id="rId4"/>
    <p:sldId id="276" r:id="rId5"/>
    <p:sldId id="277" r:id="rId6"/>
    <p:sldId id="278" r:id="rId7"/>
    <p:sldId id="258" r:id="rId8"/>
    <p:sldId id="259" r:id="rId9"/>
    <p:sldId id="260" r:id="rId10"/>
    <p:sldId id="261" r:id="rId11"/>
    <p:sldId id="262" r:id="rId12"/>
    <p:sldId id="263" r:id="rId13"/>
    <p:sldId id="264" r:id="rId14"/>
    <p:sldId id="265" r:id="rId15"/>
    <p:sldId id="266" r:id="rId16"/>
    <p:sldId id="267"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372B32-7AF8-46DF-9808-9C1F573DFA22}" type="datetimeFigureOut">
              <a:rPr lang="en-US" smtClean="0"/>
              <a:pPr/>
              <a:t>2/25/2016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3CA6E5-EC2D-48B2-B4F8-1CCE6CA648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3CA6E5-EC2D-48B2-B4F8-1CCE6CA6488C}"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can use the function </a:t>
            </a:r>
            <a:r>
              <a:rPr lang="en-US" dirty="0" err="1" smtClean="0"/>
              <a:t>glm</a:t>
            </a:r>
            <a:r>
              <a:rPr lang="en-US" dirty="0" smtClean="0"/>
              <a:t>() to work with generalized linear models in R. It’s usage is similar to that of the function lm() which we previously used for multiple linear regression. The main difference is that we need to include an additional argument family to describe the error distribution and link function to be used in the model. </a:t>
            </a:r>
            <a:endParaRPr lang="en-US" dirty="0"/>
          </a:p>
        </p:txBody>
      </p:sp>
      <p:sp>
        <p:nvSpPr>
          <p:cNvPr id="4" name="Slide Number Placeholder 3"/>
          <p:cNvSpPr>
            <a:spLocks noGrp="1"/>
          </p:cNvSpPr>
          <p:nvPr>
            <p:ph type="sldNum" sz="quarter" idx="10"/>
          </p:nvPr>
        </p:nvSpPr>
        <p:spPr/>
        <p:txBody>
          <a:bodyPr/>
          <a:lstStyle/>
          <a:p>
            <a:fld id="{823CA6E5-EC2D-48B2-B4F8-1CCE6CA6488C}"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09DE957-FF1D-4756-9200-DA0C74AC404C}" type="datetimeFigureOut">
              <a:rPr lang="en-US" smtClean="0"/>
              <a:pPr/>
              <a:t>2/25/2016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5D33590-69D6-4C15-9B4E-E24BE81CEE7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9DE957-FF1D-4756-9200-DA0C74AC404C}"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33590-69D6-4C15-9B4E-E24BE81CEE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9DE957-FF1D-4756-9200-DA0C74AC404C}"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33590-69D6-4C15-9B4E-E24BE81CEE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09DE957-FF1D-4756-9200-DA0C74AC404C}" type="datetimeFigureOut">
              <a:rPr lang="en-US" smtClean="0"/>
              <a:pPr/>
              <a:t>2/25/2016</a:t>
            </a:fld>
            <a:endParaRPr lang="en-US"/>
          </a:p>
        </p:txBody>
      </p:sp>
      <p:sp>
        <p:nvSpPr>
          <p:cNvPr id="9" name="Slide Number Placeholder 8"/>
          <p:cNvSpPr>
            <a:spLocks noGrp="1"/>
          </p:cNvSpPr>
          <p:nvPr>
            <p:ph type="sldNum" sz="quarter" idx="15"/>
          </p:nvPr>
        </p:nvSpPr>
        <p:spPr/>
        <p:txBody>
          <a:bodyPr rtlCol="0"/>
          <a:lstStyle/>
          <a:p>
            <a:fld id="{F5D33590-69D6-4C15-9B4E-E24BE81CEE7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09DE957-FF1D-4756-9200-DA0C74AC404C}" type="datetimeFigureOut">
              <a:rPr lang="en-US" smtClean="0"/>
              <a:pPr/>
              <a:t>2/25/2016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5D33590-69D6-4C15-9B4E-E24BE81CEE7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09DE957-FF1D-4756-9200-DA0C74AC404C}" type="datetimeFigureOut">
              <a:rPr lang="en-US" smtClean="0"/>
              <a:pPr/>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33590-69D6-4C15-9B4E-E24BE81CEE7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09DE957-FF1D-4756-9200-DA0C74AC404C}" type="datetimeFigureOut">
              <a:rPr lang="en-US" smtClean="0"/>
              <a:pPr/>
              <a:t>2/25/2016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33590-69D6-4C15-9B4E-E24BE81CEE7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09DE957-FF1D-4756-9200-DA0C74AC404C}" type="datetimeFigureOut">
              <a:rPr lang="en-US" smtClean="0"/>
              <a:pPr/>
              <a:t>2/25/2016</a:t>
            </a:fld>
            <a:endParaRPr lang="en-US"/>
          </a:p>
        </p:txBody>
      </p:sp>
      <p:sp>
        <p:nvSpPr>
          <p:cNvPr id="7" name="Slide Number Placeholder 6"/>
          <p:cNvSpPr>
            <a:spLocks noGrp="1"/>
          </p:cNvSpPr>
          <p:nvPr>
            <p:ph type="sldNum" sz="quarter" idx="11"/>
          </p:nvPr>
        </p:nvSpPr>
        <p:spPr/>
        <p:txBody>
          <a:bodyPr rtlCol="0"/>
          <a:lstStyle/>
          <a:p>
            <a:fld id="{F5D33590-69D6-4C15-9B4E-E24BE81CEE7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DE957-FF1D-4756-9200-DA0C74AC404C}" type="datetimeFigureOut">
              <a:rPr lang="en-US" smtClean="0"/>
              <a:pPr/>
              <a:t>2/25/2016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33590-69D6-4C15-9B4E-E24BE81CEE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09DE957-FF1D-4756-9200-DA0C74AC404C}" type="datetimeFigureOut">
              <a:rPr lang="en-US" smtClean="0"/>
              <a:pPr/>
              <a:t>2/25/2016</a:t>
            </a:fld>
            <a:endParaRPr lang="en-US"/>
          </a:p>
        </p:txBody>
      </p:sp>
      <p:sp>
        <p:nvSpPr>
          <p:cNvPr id="22" name="Slide Number Placeholder 21"/>
          <p:cNvSpPr>
            <a:spLocks noGrp="1"/>
          </p:cNvSpPr>
          <p:nvPr>
            <p:ph type="sldNum" sz="quarter" idx="15"/>
          </p:nvPr>
        </p:nvSpPr>
        <p:spPr/>
        <p:txBody>
          <a:bodyPr rtlCol="0"/>
          <a:lstStyle/>
          <a:p>
            <a:fld id="{F5D33590-69D6-4C15-9B4E-E24BE81CEE7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09DE957-FF1D-4756-9200-DA0C74AC404C}" type="datetimeFigureOut">
              <a:rPr lang="en-US" smtClean="0"/>
              <a:pPr/>
              <a:t>2/25/2016</a:t>
            </a:fld>
            <a:endParaRPr lang="en-US"/>
          </a:p>
        </p:txBody>
      </p:sp>
      <p:sp>
        <p:nvSpPr>
          <p:cNvPr id="18" name="Slide Number Placeholder 17"/>
          <p:cNvSpPr>
            <a:spLocks noGrp="1"/>
          </p:cNvSpPr>
          <p:nvPr>
            <p:ph type="sldNum" sz="quarter" idx="11"/>
          </p:nvPr>
        </p:nvSpPr>
        <p:spPr/>
        <p:txBody>
          <a:bodyPr rtlCol="0"/>
          <a:lstStyle/>
          <a:p>
            <a:fld id="{F5D33590-69D6-4C15-9B4E-E24BE81CEE7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09DE957-FF1D-4756-9200-DA0C74AC404C}" type="datetimeFigureOut">
              <a:rPr lang="en-US" smtClean="0"/>
              <a:pPr/>
              <a:t>2/25/2016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5D33590-69D6-4C15-9B4E-E24BE81CEE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Logistic regression</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normAutofit/>
          </a:bodyPr>
          <a:lstStyle/>
          <a:p>
            <a:r>
              <a:rPr lang="en-US" b="1" dirty="0" smtClean="0"/>
              <a:t>Dataset: Motor Trend Car Road Tests</a:t>
            </a:r>
            <a:endParaRPr lang="en-US" b="1" dirty="0"/>
          </a:p>
        </p:txBody>
      </p:sp>
      <p:sp>
        <p:nvSpPr>
          <p:cNvPr id="3" name="Content Placeholder 2"/>
          <p:cNvSpPr>
            <a:spLocks noGrp="1"/>
          </p:cNvSpPr>
          <p:nvPr>
            <p:ph sz="quarter" idx="1"/>
          </p:nvPr>
        </p:nvSpPr>
        <p:spPr/>
        <p:txBody>
          <a:bodyPr/>
          <a:lstStyle/>
          <a:p>
            <a:pPr>
              <a:buFont typeface="Wingdings" pitchFamily="2" charset="2"/>
              <a:buChar char="q"/>
            </a:pPr>
            <a:r>
              <a:rPr lang="en-US" dirty="0" smtClean="0"/>
              <a:t>The data was extracted from the 1974 </a:t>
            </a:r>
            <a:r>
              <a:rPr lang="en-US" i="1" dirty="0" smtClean="0"/>
              <a:t>Motor Trend</a:t>
            </a:r>
            <a:r>
              <a:rPr lang="en-US" dirty="0" smtClean="0"/>
              <a:t> US magazine, and comprises fuel consumption and 10 aspects of automobile design and performance for 32 automobiles (1973–74 models).</a:t>
            </a:r>
          </a:p>
          <a:p>
            <a:pPr>
              <a:buFont typeface="Wingdings" pitchFamily="2" charset="2"/>
              <a:buChar char="q"/>
            </a:pPr>
            <a:endParaRPr lang="en-US" dirty="0" smtClean="0"/>
          </a:p>
          <a:p>
            <a:pPr>
              <a:buFont typeface="Wingdings" pitchFamily="2" charset="2"/>
              <a:buChar char="q"/>
            </a:pPr>
            <a:r>
              <a:rPr lang="en-US" dirty="0" smtClean="0"/>
              <a:t>A data frame with 32 observations on 11 variables.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Variables</a:t>
            </a:r>
            <a:endParaRPr lang="en-US" b="1" dirty="0"/>
          </a:p>
        </p:txBody>
      </p:sp>
      <p:sp>
        <p:nvSpPr>
          <p:cNvPr id="3" name="Content Placeholder 2"/>
          <p:cNvSpPr>
            <a:spLocks noGrp="1"/>
          </p:cNvSpPr>
          <p:nvPr>
            <p:ph sz="quarter" idx="1"/>
          </p:nvPr>
        </p:nvSpPr>
        <p:spPr>
          <a:xfrm>
            <a:off x="457200" y="1600200"/>
            <a:ext cx="8153400" cy="4873752"/>
          </a:xfrm>
        </p:spPr>
        <p:txBody>
          <a:bodyPr>
            <a:normAutofit lnSpcReduction="10000"/>
          </a:bodyPr>
          <a:lstStyle/>
          <a:p>
            <a:pPr>
              <a:buNone/>
            </a:pPr>
            <a:r>
              <a:rPr lang="en-US" dirty="0" smtClean="0"/>
              <a:t>[, 1] mpg	Miles/(US) gallon</a:t>
            </a:r>
          </a:p>
          <a:p>
            <a:pPr>
              <a:buNone/>
            </a:pPr>
            <a:r>
              <a:rPr lang="en-US" dirty="0" smtClean="0"/>
              <a:t>[, 2] </a:t>
            </a:r>
            <a:r>
              <a:rPr lang="en-US" dirty="0" err="1" smtClean="0"/>
              <a:t>cyl</a:t>
            </a:r>
            <a:r>
              <a:rPr lang="en-US" dirty="0" smtClean="0"/>
              <a:t>	Number of cylinders</a:t>
            </a:r>
          </a:p>
          <a:p>
            <a:pPr>
              <a:buNone/>
            </a:pPr>
            <a:r>
              <a:rPr lang="en-US" dirty="0" smtClean="0"/>
              <a:t>[, 3] </a:t>
            </a:r>
            <a:r>
              <a:rPr lang="en-US" dirty="0" err="1" smtClean="0"/>
              <a:t>disp</a:t>
            </a:r>
            <a:r>
              <a:rPr lang="en-US" dirty="0" smtClean="0"/>
              <a:t>	Displacement (</a:t>
            </a:r>
            <a:r>
              <a:rPr lang="en-US" dirty="0" err="1" smtClean="0"/>
              <a:t>cu.in</a:t>
            </a:r>
            <a:r>
              <a:rPr lang="en-US" dirty="0" smtClean="0"/>
              <a:t>.)</a:t>
            </a:r>
          </a:p>
          <a:p>
            <a:pPr>
              <a:buNone/>
            </a:pPr>
            <a:r>
              <a:rPr lang="en-US" dirty="0" smtClean="0"/>
              <a:t>[, 4] hp	Gross horsepower</a:t>
            </a:r>
          </a:p>
          <a:p>
            <a:pPr>
              <a:buNone/>
            </a:pPr>
            <a:r>
              <a:rPr lang="en-US" dirty="0" smtClean="0"/>
              <a:t>[, 5] drat	Rear axle ratio</a:t>
            </a:r>
          </a:p>
          <a:p>
            <a:pPr>
              <a:buNone/>
            </a:pPr>
            <a:r>
              <a:rPr lang="en-US" dirty="0" smtClean="0"/>
              <a:t>[, 6] wt	Weight (1000 lbs)</a:t>
            </a:r>
          </a:p>
          <a:p>
            <a:pPr>
              <a:buNone/>
            </a:pPr>
            <a:r>
              <a:rPr lang="en-US" dirty="0" smtClean="0"/>
              <a:t>[, 7] </a:t>
            </a:r>
            <a:r>
              <a:rPr lang="en-US" dirty="0" err="1" smtClean="0"/>
              <a:t>qsec</a:t>
            </a:r>
            <a:r>
              <a:rPr lang="en-US" dirty="0" smtClean="0"/>
              <a:t>	1/4 mile time</a:t>
            </a:r>
          </a:p>
          <a:p>
            <a:pPr>
              <a:buNone/>
            </a:pPr>
            <a:r>
              <a:rPr lang="en-US" dirty="0" smtClean="0"/>
              <a:t>[, 8] </a:t>
            </a:r>
            <a:r>
              <a:rPr lang="en-US" dirty="0" err="1" smtClean="0"/>
              <a:t>vs</a:t>
            </a:r>
            <a:r>
              <a:rPr lang="en-US" dirty="0" smtClean="0"/>
              <a:t>	V/S</a:t>
            </a:r>
          </a:p>
          <a:p>
            <a:pPr>
              <a:buNone/>
            </a:pPr>
            <a:r>
              <a:rPr lang="en-US" dirty="0" smtClean="0"/>
              <a:t>[, 9] am	Transmission (0 = automatic, 1 = manual)</a:t>
            </a:r>
          </a:p>
          <a:p>
            <a:pPr>
              <a:buNone/>
            </a:pPr>
            <a:r>
              <a:rPr lang="en-US" dirty="0" smtClean="0"/>
              <a:t>[,10] gear	Number of forward gears</a:t>
            </a:r>
          </a:p>
          <a:p>
            <a:pPr>
              <a:buNone/>
            </a:pPr>
            <a:r>
              <a:rPr lang="en-US" dirty="0" smtClean="0"/>
              <a:t>[,11] </a:t>
            </a:r>
            <a:r>
              <a:rPr lang="en-US" dirty="0" err="1" smtClean="0"/>
              <a:t>carb</a:t>
            </a:r>
            <a:r>
              <a:rPr lang="en-US" dirty="0" smtClean="0"/>
              <a:t>	Number of carburetors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Let’s Start with CARS Example</a:t>
            </a:r>
            <a:endParaRPr lang="en-US" b="1" dirty="0"/>
          </a:p>
        </p:txBody>
      </p:sp>
      <p:sp>
        <p:nvSpPr>
          <p:cNvPr id="3" name="Content Placeholder 2"/>
          <p:cNvSpPr>
            <a:spLocks noGrp="1"/>
          </p:cNvSpPr>
          <p:nvPr>
            <p:ph sz="quarter" idx="1"/>
          </p:nvPr>
        </p:nvSpPr>
        <p:spPr/>
        <p:txBody>
          <a:bodyPr/>
          <a:lstStyle/>
          <a:p>
            <a:pPr>
              <a:buFont typeface="Wingdings" pitchFamily="2" charset="2"/>
              <a:buChar char="q"/>
            </a:pPr>
            <a:r>
              <a:rPr lang="en-US" sz="2600" dirty="0" smtClean="0"/>
              <a:t>Let us work with the part of car datasets, considering</a:t>
            </a:r>
          </a:p>
          <a:p>
            <a:pPr lvl="1">
              <a:buFont typeface="Wingdings" pitchFamily="2" charset="2"/>
              <a:buChar char="q"/>
            </a:pPr>
            <a:r>
              <a:rPr lang="en-US" sz="2400" dirty="0" err="1" smtClean="0"/>
              <a:t>vs</a:t>
            </a:r>
            <a:r>
              <a:rPr lang="en-US" sz="2400" dirty="0" smtClean="0"/>
              <a:t> as the outcome variable, </a:t>
            </a:r>
          </a:p>
          <a:p>
            <a:pPr lvl="1">
              <a:buFont typeface="Wingdings" pitchFamily="2" charset="2"/>
              <a:buChar char="q"/>
            </a:pPr>
            <a:r>
              <a:rPr lang="en-US" sz="2400" dirty="0" smtClean="0"/>
              <a:t>mpg as a continuous predictor, and </a:t>
            </a:r>
          </a:p>
          <a:p>
            <a:pPr lvl="1">
              <a:buFont typeface="Wingdings" pitchFamily="2" charset="2"/>
              <a:buChar char="q"/>
            </a:pPr>
            <a:r>
              <a:rPr lang="en-US" sz="2400" dirty="0" smtClean="0"/>
              <a:t>am as a categorical (dichotomous) predictor.</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153400" cy="4873752"/>
          </a:xfrm>
        </p:spPr>
        <p:txBody>
          <a:bodyPr/>
          <a:lstStyle/>
          <a:p>
            <a:pPr>
              <a:buFont typeface="Wingdings" pitchFamily="2" charset="2"/>
              <a:buChar char="q"/>
            </a:pPr>
            <a:r>
              <a:rPr lang="en-US" dirty="0" smtClean="0"/>
              <a:t>Import file</a:t>
            </a:r>
          </a:p>
          <a:p>
            <a:pPr>
              <a:buFont typeface="Wingdings" pitchFamily="2" charset="2"/>
              <a:buChar char="q"/>
            </a:pPr>
            <a:r>
              <a:rPr lang="en-US" dirty="0" smtClean="0"/>
              <a:t>Create a subset of cars dataset</a:t>
            </a:r>
          </a:p>
          <a:p>
            <a:pPr>
              <a:buNone/>
            </a:pPr>
            <a:r>
              <a:rPr lang="en-US" dirty="0" smtClean="0"/>
              <a:t>	 </a:t>
            </a:r>
            <a:r>
              <a:rPr lang="en-US" dirty="0" err="1" smtClean="0">
                <a:solidFill>
                  <a:schemeClr val="accent2">
                    <a:lumMod val="75000"/>
                  </a:schemeClr>
                </a:solidFill>
              </a:rPr>
              <a:t>dat</a:t>
            </a:r>
            <a:r>
              <a:rPr lang="en-US" dirty="0" smtClean="0">
                <a:solidFill>
                  <a:schemeClr val="accent2">
                    <a:lumMod val="75000"/>
                  </a:schemeClr>
                </a:solidFill>
              </a:rPr>
              <a:t> &lt;- subset(</a:t>
            </a:r>
            <a:r>
              <a:rPr lang="en-US" dirty="0" err="1" smtClean="0">
                <a:solidFill>
                  <a:schemeClr val="accent2">
                    <a:lumMod val="75000"/>
                  </a:schemeClr>
                </a:solidFill>
              </a:rPr>
              <a:t>motor_cars</a:t>
            </a:r>
            <a:r>
              <a:rPr lang="en-US" dirty="0" smtClean="0">
                <a:solidFill>
                  <a:schemeClr val="accent2">
                    <a:lumMod val="75000"/>
                  </a:schemeClr>
                </a:solidFill>
              </a:rPr>
              <a:t>, select=c(</a:t>
            </a:r>
            <a:r>
              <a:rPr lang="en-US" dirty="0" err="1" smtClean="0">
                <a:solidFill>
                  <a:schemeClr val="accent2">
                    <a:lumMod val="75000"/>
                  </a:schemeClr>
                </a:solidFill>
              </a:rPr>
              <a:t>X,mpg</a:t>
            </a:r>
            <a:r>
              <a:rPr lang="en-US" dirty="0" smtClean="0">
                <a:solidFill>
                  <a:schemeClr val="accent2">
                    <a:lumMod val="75000"/>
                  </a:schemeClr>
                </a:solidFill>
              </a:rPr>
              <a:t>, am, </a:t>
            </a:r>
            <a:r>
              <a:rPr lang="en-US" dirty="0" err="1" smtClean="0">
                <a:solidFill>
                  <a:schemeClr val="accent2">
                    <a:lumMod val="75000"/>
                  </a:schemeClr>
                </a:solidFill>
              </a:rPr>
              <a:t>vs</a:t>
            </a:r>
            <a:r>
              <a:rPr lang="en-US" dirty="0" smtClean="0">
                <a:solidFill>
                  <a:schemeClr val="accent2">
                    <a:lumMod val="75000"/>
                  </a:schemeClr>
                </a:solidFill>
              </a:rPr>
              <a:t>))</a:t>
            </a:r>
          </a:p>
          <a:p>
            <a:pPr>
              <a:buFont typeface="Wingdings" pitchFamily="2" charset="2"/>
              <a:buChar char="q"/>
            </a:pPr>
            <a:endParaRPr lang="en-US" dirty="0">
              <a:solidFill>
                <a:schemeClr val="accent2">
                  <a:lumMod val="75000"/>
                </a:schemeClr>
              </a:solidFill>
            </a:endParaRPr>
          </a:p>
        </p:txBody>
      </p:sp>
      <p:sp>
        <p:nvSpPr>
          <p:cNvPr id="4" name="Title 1"/>
          <p:cNvSpPr>
            <a:spLocks noGrp="1"/>
          </p:cNvSpPr>
          <p:nvPr>
            <p:ph type="title"/>
          </p:nvPr>
        </p:nvSpPr>
        <p:spPr/>
        <p:txBody>
          <a:bodyPr/>
          <a:lstStyle/>
          <a:p>
            <a:r>
              <a:rPr lang="en-US" b="1" dirty="0" smtClean="0"/>
              <a:t>Let’s Start with CARS Example</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p:spPr>
        <p:txBody>
          <a:bodyPr>
            <a:normAutofit/>
          </a:bodyPr>
          <a:lstStyle/>
          <a:p>
            <a:r>
              <a:rPr lang="en-US" b="1" dirty="0" smtClean="0"/>
              <a:t>Continuous predictor, binary outcome</a:t>
            </a:r>
            <a:endParaRPr lang="en-US" b="1" dirty="0"/>
          </a:p>
        </p:txBody>
      </p:sp>
      <p:sp>
        <p:nvSpPr>
          <p:cNvPr id="3" name="Content Placeholder 2"/>
          <p:cNvSpPr>
            <a:spLocks noGrp="1"/>
          </p:cNvSpPr>
          <p:nvPr>
            <p:ph sz="quarter" idx="1"/>
          </p:nvPr>
        </p:nvSpPr>
        <p:spPr>
          <a:xfrm>
            <a:off x="457200" y="1600200"/>
            <a:ext cx="8305800" cy="4873752"/>
          </a:xfrm>
        </p:spPr>
        <p:txBody>
          <a:bodyPr/>
          <a:lstStyle/>
          <a:p>
            <a:pPr>
              <a:buFont typeface="Wingdings" pitchFamily="2" charset="2"/>
              <a:buChar char="q"/>
            </a:pPr>
            <a:r>
              <a:rPr lang="en-US" dirty="0" smtClean="0"/>
              <a:t>In this example, mpg is the continuous predictor variable, and </a:t>
            </a:r>
            <a:r>
              <a:rPr lang="en-US" dirty="0" err="1" smtClean="0"/>
              <a:t>vs</a:t>
            </a:r>
            <a:r>
              <a:rPr lang="en-US" dirty="0" smtClean="0"/>
              <a:t> is the binary outcome variable.</a:t>
            </a:r>
          </a:p>
          <a:p>
            <a:pPr>
              <a:buNone/>
            </a:pPr>
            <a:endParaRPr lang="en-US" dirty="0" smtClean="0"/>
          </a:p>
          <a:p>
            <a:pPr>
              <a:buNone/>
            </a:pPr>
            <a:r>
              <a:rPr lang="en-US" dirty="0" err="1" smtClean="0">
                <a:solidFill>
                  <a:schemeClr val="accent2">
                    <a:lumMod val="75000"/>
                  </a:schemeClr>
                </a:solidFill>
              </a:rPr>
              <a:t>logr_vm</a:t>
            </a:r>
            <a:r>
              <a:rPr lang="en-US" dirty="0" smtClean="0">
                <a:solidFill>
                  <a:schemeClr val="accent2">
                    <a:lumMod val="75000"/>
                  </a:schemeClr>
                </a:solidFill>
              </a:rPr>
              <a:t> &lt;- </a:t>
            </a:r>
            <a:r>
              <a:rPr lang="en-US" dirty="0" err="1" smtClean="0">
                <a:solidFill>
                  <a:schemeClr val="accent2">
                    <a:lumMod val="75000"/>
                  </a:schemeClr>
                </a:solidFill>
              </a:rPr>
              <a:t>glm</a:t>
            </a:r>
            <a:r>
              <a:rPr lang="en-US" dirty="0" smtClean="0">
                <a:solidFill>
                  <a:schemeClr val="accent2">
                    <a:lumMod val="75000"/>
                  </a:schemeClr>
                </a:solidFill>
              </a:rPr>
              <a:t>(</a:t>
            </a:r>
            <a:r>
              <a:rPr lang="en-US" dirty="0" err="1" smtClean="0">
                <a:solidFill>
                  <a:schemeClr val="accent2">
                    <a:lumMod val="75000"/>
                  </a:schemeClr>
                </a:solidFill>
              </a:rPr>
              <a:t>vs</a:t>
            </a:r>
            <a:r>
              <a:rPr lang="en-US" dirty="0" smtClean="0">
                <a:solidFill>
                  <a:schemeClr val="accent2">
                    <a:lumMod val="75000"/>
                  </a:schemeClr>
                </a:solidFill>
              </a:rPr>
              <a:t> ~ mpg, data=</a:t>
            </a:r>
            <a:r>
              <a:rPr lang="en-US" dirty="0" err="1" smtClean="0">
                <a:solidFill>
                  <a:schemeClr val="accent2">
                    <a:lumMod val="75000"/>
                  </a:schemeClr>
                </a:solidFill>
              </a:rPr>
              <a:t>dat</a:t>
            </a:r>
            <a:r>
              <a:rPr lang="en-US" dirty="0" smtClean="0">
                <a:solidFill>
                  <a:schemeClr val="accent2">
                    <a:lumMod val="75000"/>
                  </a:schemeClr>
                </a:solidFill>
              </a:rPr>
              <a:t>, family=binomial) </a:t>
            </a:r>
          </a:p>
          <a:p>
            <a:pPr>
              <a:buNone/>
            </a:pPr>
            <a:r>
              <a:rPr lang="en-US" dirty="0" smtClean="0"/>
              <a:t>OR</a:t>
            </a:r>
          </a:p>
          <a:p>
            <a:pPr>
              <a:buNone/>
            </a:pPr>
            <a:r>
              <a:rPr lang="en-US" dirty="0" err="1" smtClean="0">
                <a:solidFill>
                  <a:schemeClr val="accent2">
                    <a:lumMod val="75000"/>
                  </a:schemeClr>
                </a:solidFill>
              </a:rPr>
              <a:t>logr_vm</a:t>
            </a:r>
            <a:r>
              <a:rPr lang="en-US" dirty="0" smtClean="0">
                <a:solidFill>
                  <a:schemeClr val="accent2">
                    <a:lumMod val="75000"/>
                  </a:schemeClr>
                </a:solidFill>
              </a:rPr>
              <a:t> &lt;- </a:t>
            </a:r>
            <a:r>
              <a:rPr lang="en-US" dirty="0" err="1" smtClean="0">
                <a:solidFill>
                  <a:schemeClr val="accent2">
                    <a:lumMod val="75000"/>
                  </a:schemeClr>
                </a:solidFill>
              </a:rPr>
              <a:t>glm</a:t>
            </a:r>
            <a:r>
              <a:rPr lang="en-US" dirty="0" smtClean="0">
                <a:solidFill>
                  <a:schemeClr val="accent2">
                    <a:lumMod val="75000"/>
                  </a:schemeClr>
                </a:solidFill>
              </a:rPr>
              <a:t>(</a:t>
            </a:r>
            <a:r>
              <a:rPr lang="en-US" dirty="0" err="1" smtClean="0">
                <a:solidFill>
                  <a:schemeClr val="accent2">
                    <a:lumMod val="75000"/>
                  </a:schemeClr>
                </a:solidFill>
              </a:rPr>
              <a:t>vs</a:t>
            </a:r>
            <a:r>
              <a:rPr lang="en-US" dirty="0" smtClean="0">
                <a:solidFill>
                  <a:schemeClr val="accent2">
                    <a:lumMod val="75000"/>
                  </a:schemeClr>
                </a:solidFill>
              </a:rPr>
              <a:t> ~ mpg, data=</a:t>
            </a:r>
            <a:r>
              <a:rPr lang="en-US" dirty="0" err="1" smtClean="0">
                <a:solidFill>
                  <a:schemeClr val="accent2">
                    <a:lumMod val="75000"/>
                  </a:schemeClr>
                </a:solidFill>
              </a:rPr>
              <a:t>dat</a:t>
            </a:r>
            <a:r>
              <a:rPr lang="en-US" dirty="0" smtClean="0">
                <a:solidFill>
                  <a:schemeClr val="accent2">
                    <a:lumMod val="75000"/>
                  </a:schemeClr>
                </a:solidFill>
              </a:rPr>
              <a:t>, 			family=binomial(link="</a:t>
            </a:r>
            <a:r>
              <a:rPr lang="en-US" dirty="0" err="1" smtClean="0">
                <a:solidFill>
                  <a:schemeClr val="accent2">
                    <a:lumMod val="75000"/>
                  </a:schemeClr>
                </a:solidFill>
              </a:rPr>
              <a:t>logit</a:t>
            </a:r>
            <a:r>
              <a:rPr lang="en-US" dirty="0" smtClean="0">
                <a:solidFill>
                  <a:schemeClr val="accent2">
                    <a:lumMod val="75000"/>
                  </a:schemeClr>
                </a:solidFill>
              </a:rPr>
              <a:t>"))</a:t>
            </a:r>
            <a:endParaRPr lang="en-US" dirty="0">
              <a:solidFill>
                <a:schemeClr val="accent2">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buFont typeface="Wingdings" pitchFamily="2" charset="2"/>
              <a:buChar char="q"/>
            </a:pPr>
            <a:r>
              <a:rPr lang="en-US" dirty="0" smtClean="0"/>
              <a:t>To Print information about the model</a:t>
            </a:r>
          </a:p>
          <a:p>
            <a:pPr algn="ctr">
              <a:buNone/>
            </a:pPr>
            <a:r>
              <a:rPr lang="en-US" dirty="0" err="1" smtClean="0">
                <a:solidFill>
                  <a:schemeClr val="accent2">
                    <a:lumMod val="75000"/>
                  </a:schemeClr>
                </a:solidFill>
              </a:rPr>
              <a:t>logr_vm</a:t>
            </a:r>
            <a:endParaRPr lang="en-US" dirty="0" smtClean="0">
              <a:solidFill>
                <a:schemeClr val="accent2">
                  <a:lumMod val="75000"/>
                </a:schemeClr>
              </a:solidFill>
            </a:endParaRPr>
          </a:p>
          <a:p>
            <a:pPr algn="ctr">
              <a:buNone/>
            </a:pPr>
            <a:endParaRPr lang="en-US" dirty="0" smtClean="0">
              <a:solidFill>
                <a:schemeClr val="accent2">
                  <a:lumMod val="75000"/>
                </a:schemeClr>
              </a:solidFill>
            </a:endParaRPr>
          </a:p>
          <a:p>
            <a:pPr>
              <a:buFont typeface="Wingdings" pitchFamily="2" charset="2"/>
              <a:buChar char="q"/>
            </a:pPr>
            <a:r>
              <a:rPr lang="en-US" dirty="0" smtClean="0"/>
              <a:t>To Print more information about the model</a:t>
            </a:r>
          </a:p>
          <a:p>
            <a:pPr algn="ctr">
              <a:buNone/>
            </a:pPr>
            <a:r>
              <a:rPr lang="en-US" dirty="0" smtClean="0">
                <a:solidFill>
                  <a:schemeClr val="accent2">
                    <a:lumMod val="75000"/>
                  </a:schemeClr>
                </a:solidFill>
              </a:rPr>
              <a:t>summary(</a:t>
            </a:r>
            <a:r>
              <a:rPr lang="en-US" dirty="0" err="1" smtClean="0">
                <a:solidFill>
                  <a:schemeClr val="accent2">
                    <a:lumMod val="75000"/>
                  </a:schemeClr>
                </a:solidFill>
              </a:rPr>
              <a:t>logr_vm</a:t>
            </a:r>
            <a:r>
              <a:rPr lang="en-US" dirty="0" smtClean="0">
                <a:solidFill>
                  <a:schemeClr val="accent2">
                    <a:lumMod val="75000"/>
                  </a:schemeClr>
                </a:solidFill>
              </a:rPr>
              <a:t>)</a:t>
            </a:r>
          </a:p>
          <a:p>
            <a:pPr algn="ctr">
              <a:buNone/>
            </a:pPr>
            <a:endParaRPr lang="en-US" dirty="0" smtClean="0">
              <a:solidFill>
                <a:schemeClr val="accent2">
                  <a:lumMod val="75000"/>
                </a:schemeClr>
              </a:solidFill>
            </a:endParaRPr>
          </a:p>
          <a:p>
            <a:pPr>
              <a:buFont typeface="Wingdings" pitchFamily="2" charset="2"/>
              <a:buChar char="q"/>
            </a:pPr>
            <a:r>
              <a:rPr lang="en-US" dirty="0" smtClean="0"/>
              <a:t>To Print </a:t>
            </a:r>
            <a:r>
              <a:rPr lang="en-US" dirty="0" smtClean="0"/>
              <a:t>coefficient of the </a:t>
            </a:r>
            <a:r>
              <a:rPr lang="en-US" dirty="0" smtClean="0"/>
              <a:t>model</a:t>
            </a:r>
          </a:p>
          <a:p>
            <a:pPr algn="ctr">
              <a:buNone/>
            </a:pPr>
            <a:r>
              <a:rPr lang="en-US" dirty="0" smtClean="0">
                <a:solidFill>
                  <a:schemeClr val="accent2">
                    <a:lumMod val="75000"/>
                  </a:schemeClr>
                </a:solidFill>
              </a:rPr>
              <a:t>e</a:t>
            </a:r>
            <a:r>
              <a:rPr lang="en-US" dirty="0" smtClean="0">
                <a:solidFill>
                  <a:schemeClr val="accent2">
                    <a:lumMod val="75000"/>
                  </a:schemeClr>
                </a:solidFill>
              </a:rPr>
              <a:t>xp(</a:t>
            </a:r>
            <a:r>
              <a:rPr lang="en-US" dirty="0" err="1" smtClean="0">
                <a:solidFill>
                  <a:schemeClr val="accent2">
                    <a:lumMod val="75000"/>
                  </a:schemeClr>
                </a:solidFill>
              </a:rPr>
              <a:t>coef</a:t>
            </a:r>
            <a:r>
              <a:rPr lang="en-US" dirty="0" smtClean="0">
                <a:solidFill>
                  <a:schemeClr val="accent2">
                    <a:lumMod val="75000"/>
                  </a:schemeClr>
                </a:solidFill>
              </a:rPr>
              <a:t>(</a:t>
            </a:r>
            <a:r>
              <a:rPr lang="en-US" dirty="0" err="1" smtClean="0">
                <a:solidFill>
                  <a:schemeClr val="accent2">
                    <a:lumMod val="75000"/>
                  </a:schemeClr>
                </a:solidFill>
              </a:rPr>
              <a:t>logr_vm</a:t>
            </a:r>
            <a:r>
              <a:rPr lang="en-US" dirty="0" smtClean="0">
                <a:solidFill>
                  <a:schemeClr val="accent2">
                    <a:lumMod val="75000"/>
                  </a:schemeClr>
                </a:solidFill>
              </a:rPr>
              <a:t>))</a:t>
            </a:r>
          </a:p>
          <a:p>
            <a:pPr algn="ctr">
              <a:buNone/>
            </a:pPr>
            <a:endParaRPr lang="en-US" dirty="0" smtClean="0">
              <a:solidFill>
                <a:schemeClr val="accent2">
                  <a:lumMod val="75000"/>
                </a:schemeClr>
              </a:solidFill>
            </a:endParaRPr>
          </a:p>
          <a:p>
            <a:pPr>
              <a:buFont typeface="Wingdings" pitchFamily="2" charset="2"/>
              <a:buChar char="q"/>
            </a:pPr>
            <a:r>
              <a:rPr lang="en-US" dirty="0" smtClean="0"/>
              <a:t>To Print </a:t>
            </a:r>
            <a:r>
              <a:rPr lang="en-US" dirty="0" smtClean="0"/>
              <a:t>confidence interval of </a:t>
            </a:r>
            <a:r>
              <a:rPr lang="en-US" dirty="0" smtClean="0"/>
              <a:t>the model</a:t>
            </a:r>
          </a:p>
          <a:p>
            <a:pPr algn="ctr">
              <a:buNone/>
            </a:pPr>
            <a:r>
              <a:rPr lang="en-US" dirty="0" smtClean="0">
                <a:solidFill>
                  <a:schemeClr val="accent2">
                    <a:lumMod val="75000"/>
                  </a:schemeClr>
                </a:solidFill>
              </a:rPr>
              <a:t>exp(</a:t>
            </a:r>
            <a:r>
              <a:rPr lang="en-US" dirty="0" err="1" smtClean="0">
                <a:solidFill>
                  <a:schemeClr val="accent2">
                    <a:lumMod val="75000"/>
                  </a:schemeClr>
                </a:solidFill>
              </a:rPr>
              <a:t>confint</a:t>
            </a:r>
            <a:r>
              <a:rPr lang="en-US" dirty="0" smtClean="0">
                <a:solidFill>
                  <a:schemeClr val="accent2">
                    <a:lumMod val="75000"/>
                  </a:schemeClr>
                </a:solidFill>
              </a:rPr>
              <a:t>(</a:t>
            </a:r>
            <a:r>
              <a:rPr lang="en-US" dirty="0" err="1" smtClean="0">
                <a:solidFill>
                  <a:schemeClr val="accent2">
                    <a:lumMod val="75000"/>
                  </a:schemeClr>
                </a:solidFill>
              </a:rPr>
              <a:t>logr_vm</a:t>
            </a:r>
            <a:r>
              <a:rPr lang="en-US" dirty="0" smtClean="0">
                <a:solidFill>
                  <a:schemeClr val="accent2">
                    <a:lumMod val="75000"/>
                  </a:schemeClr>
                </a:solidFill>
              </a:rPr>
              <a:t>))</a:t>
            </a:r>
            <a:endParaRPr lang="en-US" dirty="0" smtClean="0">
              <a:solidFill>
                <a:schemeClr val="accent2">
                  <a:lumMod val="75000"/>
                </a:schemeClr>
              </a:solidFill>
            </a:endParaRPr>
          </a:p>
          <a:p>
            <a:pPr algn="ctr">
              <a:buNone/>
            </a:pPr>
            <a:endParaRPr lang="en-US" dirty="0" smtClean="0">
              <a:solidFill>
                <a:schemeClr val="accent2">
                  <a:lumMod val="75000"/>
                </a:schemeClr>
              </a:solidFill>
            </a:endParaRPr>
          </a:p>
          <a:p>
            <a:pPr algn="ctr">
              <a:buNone/>
            </a:pPr>
            <a:endParaRPr lang="en-US" dirty="0" smtClean="0">
              <a:solidFill>
                <a:schemeClr val="accent2">
                  <a:lumMod val="75000"/>
                </a:schemeClr>
              </a:solidFill>
            </a:endParaRPr>
          </a:p>
          <a:p>
            <a:pPr algn="ctr">
              <a:buNone/>
            </a:pPr>
            <a:endParaRPr lang="en-US" dirty="0" smtClean="0">
              <a:solidFill>
                <a:schemeClr val="accent2">
                  <a:lumMod val="75000"/>
                </a:schemeClr>
              </a:solidFill>
            </a:endParaRPr>
          </a:p>
        </p:txBody>
      </p:sp>
      <p:sp>
        <p:nvSpPr>
          <p:cNvPr id="4" name="Title 1"/>
          <p:cNvSpPr>
            <a:spLocks noGrp="1"/>
          </p:cNvSpPr>
          <p:nvPr>
            <p:ph type="title"/>
          </p:nvPr>
        </p:nvSpPr>
        <p:spPr>
          <a:xfrm>
            <a:off x="457200" y="274638"/>
            <a:ext cx="8382000" cy="1143000"/>
          </a:xfrm>
        </p:spPr>
        <p:txBody>
          <a:bodyPr>
            <a:normAutofit/>
          </a:bodyPr>
          <a:lstStyle/>
          <a:p>
            <a:r>
              <a:rPr lang="en-US" b="1" dirty="0" smtClean="0"/>
              <a:t>Continuous predictor, Binary outcome</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600200"/>
            <a:ext cx="8382000" cy="4873752"/>
          </a:xfrm>
        </p:spPr>
        <p:txBody>
          <a:bodyPr/>
          <a:lstStyle/>
          <a:p>
            <a:pPr>
              <a:buFont typeface="Wingdings" pitchFamily="2" charset="2"/>
              <a:buChar char="q"/>
            </a:pPr>
            <a:r>
              <a:rPr lang="en-US" dirty="0" smtClean="0"/>
              <a:t>Plotting Graph</a:t>
            </a:r>
          </a:p>
          <a:p>
            <a:pPr>
              <a:buNone/>
            </a:pPr>
            <a:endParaRPr lang="en-US" dirty="0" smtClean="0"/>
          </a:p>
          <a:p>
            <a:pPr>
              <a:buNone/>
            </a:pPr>
            <a:r>
              <a:rPr lang="en-US" dirty="0" smtClean="0">
                <a:solidFill>
                  <a:schemeClr val="accent2">
                    <a:lumMod val="75000"/>
                  </a:schemeClr>
                </a:solidFill>
              </a:rPr>
              <a:t>library(ggplot2) </a:t>
            </a:r>
          </a:p>
          <a:p>
            <a:pPr>
              <a:buNone/>
            </a:pPr>
            <a:r>
              <a:rPr lang="en-US" dirty="0" err="1" smtClean="0">
                <a:solidFill>
                  <a:schemeClr val="accent2">
                    <a:lumMod val="75000"/>
                  </a:schemeClr>
                </a:solidFill>
              </a:rPr>
              <a:t>ggplot</a:t>
            </a:r>
            <a:r>
              <a:rPr lang="en-US" dirty="0" smtClean="0">
                <a:solidFill>
                  <a:schemeClr val="accent2">
                    <a:lumMod val="75000"/>
                  </a:schemeClr>
                </a:solidFill>
              </a:rPr>
              <a:t>(</a:t>
            </a:r>
            <a:r>
              <a:rPr lang="en-US" dirty="0" err="1" smtClean="0">
                <a:solidFill>
                  <a:schemeClr val="accent2">
                    <a:lumMod val="75000"/>
                  </a:schemeClr>
                </a:solidFill>
              </a:rPr>
              <a:t>dat</a:t>
            </a:r>
            <a:r>
              <a:rPr lang="en-US" dirty="0" smtClean="0">
                <a:solidFill>
                  <a:schemeClr val="accent2">
                    <a:lumMod val="75000"/>
                  </a:schemeClr>
                </a:solidFill>
              </a:rPr>
              <a:t>, </a:t>
            </a:r>
            <a:r>
              <a:rPr lang="en-US" dirty="0" err="1" smtClean="0">
                <a:solidFill>
                  <a:schemeClr val="accent2">
                    <a:lumMod val="75000"/>
                  </a:schemeClr>
                </a:solidFill>
              </a:rPr>
              <a:t>aes</a:t>
            </a:r>
            <a:r>
              <a:rPr lang="en-US" dirty="0" smtClean="0">
                <a:solidFill>
                  <a:schemeClr val="accent2">
                    <a:lumMod val="75000"/>
                  </a:schemeClr>
                </a:solidFill>
              </a:rPr>
              <a:t>(x=mpg, y=</a:t>
            </a:r>
            <a:r>
              <a:rPr lang="en-US" dirty="0" err="1" smtClean="0">
                <a:solidFill>
                  <a:schemeClr val="accent2">
                    <a:lumMod val="75000"/>
                  </a:schemeClr>
                </a:solidFill>
              </a:rPr>
              <a:t>vs</a:t>
            </a:r>
            <a:r>
              <a:rPr lang="en-US" dirty="0" smtClean="0">
                <a:solidFill>
                  <a:schemeClr val="accent2">
                    <a:lumMod val="75000"/>
                  </a:schemeClr>
                </a:solidFill>
              </a:rPr>
              <a:t>)) + </a:t>
            </a:r>
            <a:r>
              <a:rPr lang="en-US" dirty="0" err="1" smtClean="0">
                <a:solidFill>
                  <a:schemeClr val="accent2">
                    <a:lumMod val="75000"/>
                  </a:schemeClr>
                </a:solidFill>
              </a:rPr>
              <a:t>geom_point</a:t>
            </a:r>
            <a:r>
              <a:rPr lang="en-US" dirty="0" smtClean="0">
                <a:solidFill>
                  <a:schemeClr val="accent2">
                    <a:lumMod val="75000"/>
                  </a:schemeClr>
                </a:solidFill>
              </a:rPr>
              <a:t>() + </a:t>
            </a:r>
            <a:r>
              <a:rPr lang="en-US" dirty="0" err="1" smtClean="0">
                <a:solidFill>
                  <a:schemeClr val="accent2">
                    <a:lumMod val="75000"/>
                  </a:schemeClr>
                </a:solidFill>
              </a:rPr>
              <a:t>stat_smooth</a:t>
            </a:r>
            <a:r>
              <a:rPr lang="en-US" dirty="0" smtClean="0">
                <a:solidFill>
                  <a:schemeClr val="accent2">
                    <a:lumMod val="75000"/>
                  </a:schemeClr>
                </a:solidFill>
              </a:rPr>
              <a:t>(method="</a:t>
            </a:r>
            <a:r>
              <a:rPr lang="en-US" dirty="0" err="1" smtClean="0">
                <a:solidFill>
                  <a:schemeClr val="accent2">
                    <a:lumMod val="75000"/>
                  </a:schemeClr>
                </a:solidFill>
              </a:rPr>
              <a:t>glm</a:t>
            </a:r>
            <a:r>
              <a:rPr lang="en-US" dirty="0" smtClean="0">
                <a:solidFill>
                  <a:schemeClr val="accent2">
                    <a:lumMod val="75000"/>
                  </a:schemeClr>
                </a:solidFill>
              </a:rPr>
              <a:t>", </a:t>
            </a:r>
            <a:r>
              <a:rPr lang="en-US" dirty="0" err="1" smtClean="0">
                <a:solidFill>
                  <a:schemeClr val="accent2">
                    <a:lumMod val="75000"/>
                  </a:schemeClr>
                </a:solidFill>
              </a:rPr>
              <a:t>method.args</a:t>
            </a:r>
            <a:r>
              <a:rPr lang="en-US" dirty="0" smtClean="0">
                <a:solidFill>
                  <a:schemeClr val="accent2">
                    <a:lumMod val="75000"/>
                  </a:schemeClr>
                </a:solidFill>
              </a:rPr>
              <a:t> = list(family = "binomial"), se=FALSE) </a:t>
            </a:r>
          </a:p>
          <a:p>
            <a:pPr>
              <a:buNone/>
            </a:pPr>
            <a:endParaRPr lang="en-US" dirty="0" smtClean="0">
              <a:solidFill>
                <a:schemeClr val="accent2">
                  <a:lumMod val="75000"/>
                </a:schemeClr>
              </a:solidFill>
            </a:endParaRPr>
          </a:p>
          <a:p>
            <a:pPr>
              <a:buNone/>
            </a:pPr>
            <a:r>
              <a:rPr lang="en-US" dirty="0" smtClean="0">
                <a:solidFill>
                  <a:schemeClr val="accent2">
                    <a:lumMod val="75000"/>
                  </a:schemeClr>
                </a:solidFill>
              </a:rPr>
              <a:t>plot(</a:t>
            </a:r>
            <a:r>
              <a:rPr lang="en-US" dirty="0" err="1" smtClean="0">
                <a:solidFill>
                  <a:schemeClr val="accent2">
                    <a:lumMod val="75000"/>
                  </a:schemeClr>
                </a:solidFill>
              </a:rPr>
              <a:t>dat$mpg</a:t>
            </a:r>
            <a:r>
              <a:rPr lang="en-US" dirty="0" smtClean="0">
                <a:solidFill>
                  <a:schemeClr val="accent2">
                    <a:lumMod val="75000"/>
                  </a:schemeClr>
                </a:solidFill>
              </a:rPr>
              <a:t>, </a:t>
            </a:r>
            <a:r>
              <a:rPr lang="en-US" dirty="0" err="1" smtClean="0">
                <a:solidFill>
                  <a:schemeClr val="accent2">
                    <a:lumMod val="75000"/>
                  </a:schemeClr>
                </a:solidFill>
              </a:rPr>
              <a:t>dat$vs</a:t>
            </a:r>
            <a:r>
              <a:rPr lang="en-US" dirty="0" smtClean="0">
                <a:solidFill>
                  <a:schemeClr val="accent2">
                    <a:lumMod val="75000"/>
                  </a:schemeClr>
                </a:solidFill>
              </a:rPr>
              <a:t>) </a:t>
            </a:r>
          </a:p>
          <a:p>
            <a:pPr>
              <a:buNone/>
            </a:pPr>
            <a:r>
              <a:rPr lang="en-US" dirty="0" smtClean="0">
                <a:solidFill>
                  <a:schemeClr val="accent2">
                    <a:lumMod val="75000"/>
                  </a:schemeClr>
                </a:solidFill>
              </a:rPr>
              <a:t>curve(predict(</a:t>
            </a:r>
            <a:r>
              <a:rPr lang="en-US" dirty="0" err="1" smtClean="0">
                <a:solidFill>
                  <a:schemeClr val="accent2">
                    <a:lumMod val="75000"/>
                  </a:schemeClr>
                </a:solidFill>
              </a:rPr>
              <a:t>logr_vm</a:t>
            </a:r>
            <a:r>
              <a:rPr lang="en-US" dirty="0" smtClean="0">
                <a:solidFill>
                  <a:schemeClr val="accent2">
                    <a:lumMod val="75000"/>
                  </a:schemeClr>
                </a:solidFill>
              </a:rPr>
              <a:t>, </a:t>
            </a:r>
            <a:r>
              <a:rPr lang="en-US" dirty="0" err="1" smtClean="0">
                <a:solidFill>
                  <a:schemeClr val="accent2">
                    <a:lumMod val="75000"/>
                  </a:schemeClr>
                </a:solidFill>
              </a:rPr>
              <a:t>data.frame</a:t>
            </a:r>
            <a:r>
              <a:rPr lang="en-US" dirty="0" smtClean="0">
                <a:solidFill>
                  <a:schemeClr val="accent2">
                    <a:lumMod val="75000"/>
                  </a:schemeClr>
                </a:solidFill>
              </a:rPr>
              <a:t>(mpg=x), type="response"), add=TRUE) </a:t>
            </a:r>
            <a:endParaRPr lang="en-US" dirty="0">
              <a:solidFill>
                <a:schemeClr val="accent2">
                  <a:lumMod val="75000"/>
                </a:schemeClr>
              </a:solidFill>
            </a:endParaRPr>
          </a:p>
        </p:txBody>
      </p:sp>
      <p:sp>
        <p:nvSpPr>
          <p:cNvPr id="4" name="Title 1"/>
          <p:cNvSpPr>
            <a:spLocks noGrp="1"/>
          </p:cNvSpPr>
          <p:nvPr>
            <p:ph type="title"/>
          </p:nvPr>
        </p:nvSpPr>
        <p:spPr>
          <a:xfrm>
            <a:off x="457200" y="274638"/>
            <a:ext cx="8229600" cy="1143000"/>
          </a:xfrm>
        </p:spPr>
        <p:txBody>
          <a:bodyPr>
            <a:normAutofit/>
          </a:bodyPr>
          <a:lstStyle/>
          <a:p>
            <a:r>
              <a:rPr lang="en-US" b="1" dirty="0" smtClean="0"/>
              <a:t>Continuous predictor, Binary outcome</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ot of chunk unnamed-chunk-4"/>
          <p:cNvPicPr>
            <a:picLocks noGrp="1" noChangeAspect="1" noChangeArrowheads="1"/>
          </p:cNvPicPr>
          <p:nvPr>
            <p:ph sz="quarter" idx="1"/>
          </p:nvPr>
        </p:nvPicPr>
        <p:blipFill>
          <a:blip r:embed="rId2"/>
          <a:srcRect/>
          <a:stretch>
            <a:fillRect/>
          </a:stretch>
        </p:blipFill>
        <p:spPr bwMode="auto">
          <a:xfrm>
            <a:off x="228600" y="1295400"/>
            <a:ext cx="4191000" cy="5334000"/>
          </a:xfrm>
          <a:prstGeom prst="rect">
            <a:avLst/>
          </a:prstGeom>
          <a:noFill/>
        </p:spPr>
      </p:pic>
      <p:pic>
        <p:nvPicPr>
          <p:cNvPr id="1028" name="Picture 4" descr="plot of chunk unnamed-chunk-4"/>
          <p:cNvPicPr>
            <a:picLocks noGrp="1" noChangeAspect="1" noChangeArrowheads="1"/>
          </p:cNvPicPr>
          <p:nvPr>
            <p:ph sz="quarter" idx="2"/>
          </p:nvPr>
        </p:nvPicPr>
        <p:blipFill>
          <a:blip r:embed="rId3"/>
          <a:srcRect/>
          <a:stretch>
            <a:fillRect/>
          </a:stretch>
        </p:blipFill>
        <p:spPr bwMode="auto">
          <a:xfrm>
            <a:off x="4419600" y="838200"/>
            <a:ext cx="4267200" cy="5562600"/>
          </a:xfrm>
          <a:prstGeom prst="rect">
            <a:avLst/>
          </a:prstGeom>
          <a:noFill/>
        </p:spPr>
      </p:pic>
      <p:sp>
        <p:nvSpPr>
          <p:cNvPr id="9" name="Title 1"/>
          <p:cNvSpPr>
            <a:spLocks noGrp="1"/>
          </p:cNvSpPr>
          <p:nvPr>
            <p:ph type="title"/>
          </p:nvPr>
        </p:nvSpPr>
        <p:spPr>
          <a:xfrm>
            <a:off x="457200" y="274638"/>
            <a:ext cx="8305800" cy="1143000"/>
          </a:xfrm>
        </p:spPr>
        <p:txBody>
          <a:bodyPr>
            <a:normAutofit/>
          </a:bodyPr>
          <a:lstStyle/>
          <a:p>
            <a:r>
              <a:rPr lang="en-US" b="1" dirty="0" smtClean="0"/>
              <a:t>Continuous predictor, Binary outcome</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Logistic regression</a:t>
            </a:r>
            <a:endParaRPr lang="en-US" b="1" dirty="0"/>
          </a:p>
        </p:txBody>
      </p:sp>
      <p:sp>
        <p:nvSpPr>
          <p:cNvPr id="3" name="Content Placeholder 2"/>
          <p:cNvSpPr>
            <a:spLocks noGrp="1"/>
          </p:cNvSpPr>
          <p:nvPr>
            <p:ph sz="quarter" idx="1"/>
          </p:nvPr>
        </p:nvSpPr>
        <p:spPr>
          <a:xfrm>
            <a:off x="457200" y="1600200"/>
            <a:ext cx="8229600" cy="4873752"/>
          </a:xfrm>
        </p:spPr>
        <p:txBody>
          <a:bodyPr/>
          <a:lstStyle/>
          <a:p>
            <a:pPr>
              <a:buFont typeface="Wingdings" pitchFamily="2" charset="2"/>
              <a:buChar char="q"/>
            </a:pPr>
            <a:r>
              <a:rPr lang="en-US" dirty="0" smtClean="0"/>
              <a:t>Logistic regression is useful when you are predicting a binary outcome from a set of continuous predictor variables.</a:t>
            </a:r>
          </a:p>
          <a:p>
            <a:pPr>
              <a:buNone/>
            </a:pPr>
            <a:endParaRPr lang="en-US" dirty="0" smtClean="0"/>
          </a:p>
          <a:p>
            <a:pPr>
              <a:buFont typeface="Wingdings" pitchFamily="2" charset="2"/>
              <a:buChar char="q"/>
            </a:pPr>
            <a:r>
              <a:rPr lang="en-US" dirty="0" smtClean="0"/>
              <a:t>The basic format of regression is</a:t>
            </a:r>
          </a:p>
          <a:p>
            <a:pPr>
              <a:buNone/>
            </a:pPr>
            <a:r>
              <a:rPr lang="en-US" dirty="0" smtClean="0"/>
              <a:t>		response variable ~ explanatory variables</a:t>
            </a:r>
          </a:p>
          <a:p>
            <a:pPr>
              <a:buNone/>
            </a:pPr>
            <a:endParaRPr lang="en-US" dirty="0" smtClean="0"/>
          </a:p>
          <a:p>
            <a:pPr>
              <a:buFont typeface="Wingdings" pitchFamily="2" charset="2"/>
              <a:buChar char="q"/>
            </a:pPr>
            <a:r>
              <a:rPr lang="en-US" dirty="0" smtClean="0"/>
              <a:t>The tilde should be read "is modeled by" or "is modeled as a function of."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305800" cy="4873752"/>
          </a:xfrm>
        </p:spPr>
        <p:txBody>
          <a:bodyPr>
            <a:normAutofit/>
          </a:bodyPr>
          <a:lstStyle/>
          <a:p>
            <a:pPr>
              <a:buFont typeface="Wingdings" pitchFamily="2" charset="2"/>
              <a:buChar char="q"/>
            </a:pPr>
            <a:r>
              <a:rPr lang="en-US" b="1" dirty="0" smtClean="0"/>
              <a:t>Logistic regression</a:t>
            </a:r>
            <a:r>
              <a:rPr lang="en-US" dirty="0" smtClean="0"/>
              <a:t> is a statistical method for analyzing a dataset in which there are one or more independent variables that determine an outcome. </a:t>
            </a:r>
            <a:endParaRPr lang="en-US" dirty="0" smtClean="0"/>
          </a:p>
          <a:p>
            <a:pPr>
              <a:buFont typeface="Wingdings" pitchFamily="2" charset="2"/>
              <a:buChar char="q"/>
            </a:pPr>
            <a:endParaRPr lang="en-US" dirty="0" smtClean="0"/>
          </a:p>
          <a:p>
            <a:pPr>
              <a:buFont typeface="Wingdings" pitchFamily="2" charset="2"/>
              <a:buChar char="q"/>
            </a:pPr>
            <a:r>
              <a:rPr lang="en-US" dirty="0" smtClean="0"/>
              <a:t>The </a:t>
            </a:r>
            <a:r>
              <a:rPr lang="en-US" dirty="0" smtClean="0"/>
              <a:t>outcome is measured with a dichotomous variable (in which there are only two possible outcomes</a:t>
            </a:r>
            <a:r>
              <a:rPr lang="en-US" dirty="0" smtClean="0"/>
              <a:t>).</a:t>
            </a:r>
          </a:p>
          <a:p>
            <a:pPr>
              <a:buFont typeface="Wingdings" pitchFamily="2" charset="2"/>
              <a:buChar char="q"/>
            </a:pPr>
            <a:endParaRPr lang="en-US" dirty="0" smtClean="0"/>
          </a:p>
          <a:p>
            <a:pPr>
              <a:buFont typeface="Wingdings" pitchFamily="2" charset="2"/>
              <a:buChar char="q"/>
            </a:pPr>
            <a:r>
              <a:rPr lang="en-US" b="1" dirty="0" smtClean="0"/>
              <a:t>In logistic regression, the dependent variable is binary or dichotomous, i.e. it only contains data coded as 1 (TRUE, success, </a:t>
            </a:r>
            <a:r>
              <a:rPr lang="en-US" b="1" dirty="0" smtClean="0"/>
              <a:t> </a:t>
            </a:r>
            <a:r>
              <a:rPr lang="en-US" b="1" dirty="0" smtClean="0"/>
              <a:t>etc. ) or 0 (FALSE, failure, </a:t>
            </a:r>
            <a:r>
              <a:rPr lang="en-US" b="1" dirty="0" smtClean="0"/>
              <a:t> </a:t>
            </a:r>
            <a:r>
              <a:rPr lang="en-US" b="1" dirty="0" smtClean="0"/>
              <a:t>etc.).</a:t>
            </a:r>
            <a:endParaRPr lang="en-US" dirty="0"/>
          </a:p>
        </p:txBody>
      </p:sp>
      <p:sp>
        <p:nvSpPr>
          <p:cNvPr id="4" name="Title 1"/>
          <p:cNvSpPr>
            <a:spLocks noGrp="1"/>
          </p:cNvSpPr>
          <p:nvPr>
            <p:ph type="title"/>
          </p:nvPr>
        </p:nvSpPr>
        <p:spPr/>
        <p:txBody>
          <a:bodyPr/>
          <a:lstStyle/>
          <a:p>
            <a:r>
              <a:rPr lang="en-US" b="1" dirty="0" smtClean="0"/>
              <a:t>Logistic regression</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153400" cy="4873752"/>
          </a:xfrm>
        </p:spPr>
        <p:txBody>
          <a:bodyPr>
            <a:normAutofit/>
          </a:bodyPr>
          <a:lstStyle/>
          <a:p>
            <a:pPr>
              <a:buFont typeface="Wingdings" pitchFamily="2" charset="2"/>
              <a:buChar char="q"/>
            </a:pPr>
            <a:r>
              <a:rPr lang="en-US" sz="2200" dirty="0" smtClean="0"/>
              <a:t>The goal of logistic regression is to find the best fitting </a:t>
            </a:r>
            <a:r>
              <a:rPr lang="en-US" sz="2200" dirty="0" smtClean="0"/>
              <a:t>model </a:t>
            </a:r>
            <a:r>
              <a:rPr lang="en-US" sz="2200" dirty="0" smtClean="0"/>
              <a:t>to describe the relationship between the </a:t>
            </a:r>
            <a:r>
              <a:rPr lang="en-US" sz="2200" dirty="0" smtClean="0"/>
              <a:t>dependent </a:t>
            </a:r>
            <a:r>
              <a:rPr lang="en-US" sz="2200" dirty="0" smtClean="0"/>
              <a:t>variable </a:t>
            </a:r>
            <a:r>
              <a:rPr lang="en-US" sz="2200" dirty="0" smtClean="0"/>
              <a:t>and </a:t>
            </a:r>
            <a:r>
              <a:rPr lang="en-US" sz="2200" dirty="0" smtClean="0"/>
              <a:t>a set of independent </a:t>
            </a:r>
            <a:r>
              <a:rPr lang="en-US" sz="2200" dirty="0" smtClean="0"/>
              <a:t>variables</a:t>
            </a:r>
            <a:r>
              <a:rPr lang="en-US" sz="2200" dirty="0" smtClean="0"/>
              <a:t>. </a:t>
            </a:r>
            <a:endParaRPr lang="en-US" sz="2200" dirty="0" smtClean="0"/>
          </a:p>
          <a:p>
            <a:pPr>
              <a:buFont typeface="Wingdings" pitchFamily="2" charset="2"/>
              <a:buChar char="q"/>
            </a:pPr>
            <a:endParaRPr lang="en-US" sz="2200" dirty="0" smtClean="0"/>
          </a:p>
          <a:p>
            <a:pPr>
              <a:buFont typeface="Wingdings" pitchFamily="2" charset="2"/>
              <a:buChar char="q"/>
            </a:pPr>
            <a:r>
              <a:rPr lang="en-US" sz="2200" dirty="0" smtClean="0"/>
              <a:t>Logistic </a:t>
            </a:r>
            <a:r>
              <a:rPr lang="en-US" sz="2200" dirty="0" smtClean="0"/>
              <a:t>regression generates the coefficients (and its standard errors and significance levels) of a formula to predict a </a:t>
            </a:r>
            <a:r>
              <a:rPr lang="en-US" sz="2200" i="1" dirty="0" err="1" smtClean="0"/>
              <a:t>logit</a:t>
            </a:r>
            <a:r>
              <a:rPr lang="en-US" sz="2200" i="1" dirty="0" smtClean="0"/>
              <a:t> transformation</a:t>
            </a:r>
            <a:r>
              <a:rPr lang="en-US" sz="2200" dirty="0" smtClean="0"/>
              <a:t> of the probability of presence of the characteristic of interest</a:t>
            </a:r>
            <a:r>
              <a:rPr lang="en-US" sz="2200" dirty="0" smtClean="0"/>
              <a:t>:</a:t>
            </a:r>
            <a:br>
              <a:rPr lang="en-US" sz="2200" dirty="0" smtClean="0"/>
            </a:br>
            <a:endParaRPr lang="en-US" sz="2200" dirty="0" smtClean="0"/>
          </a:p>
          <a:p>
            <a:pPr>
              <a:buNone/>
            </a:pPr>
            <a:r>
              <a:rPr lang="en-US" sz="2200" dirty="0" smtClean="0"/>
              <a:t>	</a:t>
            </a:r>
          </a:p>
          <a:p>
            <a:pPr>
              <a:buNone/>
            </a:pPr>
            <a:r>
              <a:rPr lang="en-US" sz="2200" dirty="0" smtClean="0"/>
              <a:t>	</a:t>
            </a:r>
            <a:r>
              <a:rPr lang="en-US" sz="2200" dirty="0" smtClean="0"/>
              <a:t>where </a:t>
            </a:r>
            <a:r>
              <a:rPr lang="en-US" sz="2200" dirty="0" smtClean="0"/>
              <a:t>p is the probability of presence of the </a:t>
            </a:r>
            <a:r>
              <a:rPr lang="en-US" sz="2200" dirty="0" smtClean="0"/>
              <a:t>characteristic </a:t>
            </a:r>
            <a:r>
              <a:rPr lang="en-US" sz="2200" dirty="0" smtClean="0"/>
              <a:t>of interest.</a:t>
            </a:r>
            <a:endParaRPr lang="en-US" sz="2200" dirty="0">
              <a:solidFill>
                <a:schemeClr val="accent2">
                  <a:lumMod val="75000"/>
                </a:schemeClr>
              </a:solidFill>
            </a:endParaRPr>
          </a:p>
        </p:txBody>
      </p:sp>
      <p:sp>
        <p:nvSpPr>
          <p:cNvPr id="6" name="Title 1"/>
          <p:cNvSpPr>
            <a:spLocks noGrp="1"/>
          </p:cNvSpPr>
          <p:nvPr>
            <p:ph type="title"/>
          </p:nvPr>
        </p:nvSpPr>
        <p:spPr/>
        <p:txBody>
          <a:bodyPr/>
          <a:lstStyle/>
          <a:p>
            <a:r>
              <a:rPr lang="en-US" b="1" dirty="0" smtClean="0"/>
              <a:t>Logistic regression</a:t>
            </a:r>
            <a:endParaRPr lang="en-US" b="1" dirty="0"/>
          </a:p>
        </p:txBody>
      </p:sp>
      <p:pic>
        <p:nvPicPr>
          <p:cNvPr id="1029" name="Picture 5"/>
          <p:cNvPicPr>
            <a:picLocks noChangeAspect="1" noChangeArrowheads="1"/>
          </p:cNvPicPr>
          <p:nvPr/>
        </p:nvPicPr>
        <p:blipFill>
          <a:blip r:embed="rId2"/>
          <a:srcRect/>
          <a:stretch>
            <a:fillRect/>
          </a:stretch>
        </p:blipFill>
        <p:spPr bwMode="auto">
          <a:xfrm>
            <a:off x="1447800" y="4419600"/>
            <a:ext cx="5181600" cy="838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Logistic regression</a:t>
            </a:r>
            <a:endParaRPr lang="en-US" dirty="0"/>
          </a:p>
        </p:txBody>
      </p:sp>
      <p:sp>
        <p:nvSpPr>
          <p:cNvPr id="3" name="Content Placeholder 2"/>
          <p:cNvSpPr>
            <a:spLocks noGrp="1"/>
          </p:cNvSpPr>
          <p:nvPr>
            <p:ph sz="quarter" idx="1"/>
          </p:nvPr>
        </p:nvSpPr>
        <p:spPr/>
        <p:txBody>
          <a:bodyPr/>
          <a:lstStyle/>
          <a:p>
            <a:pPr>
              <a:buFont typeface="Wingdings" pitchFamily="2" charset="2"/>
              <a:buChar char="q"/>
            </a:pPr>
            <a:r>
              <a:rPr lang="en-US" dirty="0" smtClean="0"/>
              <a:t>The </a:t>
            </a:r>
            <a:r>
              <a:rPr lang="en-US" dirty="0" err="1" smtClean="0"/>
              <a:t>logit</a:t>
            </a:r>
            <a:r>
              <a:rPr lang="en-US" dirty="0" smtClean="0"/>
              <a:t> transformation is defined as the logged odds</a:t>
            </a:r>
            <a:r>
              <a:rPr lang="en-US" dirty="0" smtClean="0"/>
              <a:t>:</a:t>
            </a:r>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r>
              <a:rPr lang="en-US" dirty="0" smtClean="0"/>
              <a:t>and</a:t>
            </a:r>
          </a:p>
          <a:p>
            <a:endParaRPr lang="en-US" dirty="0" smtClean="0"/>
          </a:p>
          <a:p>
            <a:endParaRPr lang="en-US" dirty="0" smtClean="0"/>
          </a:p>
          <a:p>
            <a:endParaRPr lang="en-US" dirty="0" smtClean="0"/>
          </a:p>
          <a:p>
            <a:pPr>
              <a:buNone/>
            </a:pPr>
            <a:endParaRPr lang="en-US" dirty="0"/>
          </a:p>
        </p:txBody>
      </p:sp>
      <p:pic>
        <p:nvPicPr>
          <p:cNvPr id="37891" name="Picture 3"/>
          <p:cNvPicPr>
            <a:picLocks noChangeAspect="1" noChangeArrowheads="1"/>
          </p:cNvPicPr>
          <p:nvPr/>
        </p:nvPicPr>
        <p:blipFill>
          <a:blip r:embed="rId2"/>
          <a:srcRect/>
          <a:stretch>
            <a:fillRect/>
          </a:stretch>
        </p:blipFill>
        <p:spPr bwMode="auto">
          <a:xfrm>
            <a:off x="1447800" y="2362200"/>
            <a:ext cx="4410075" cy="1371600"/>
          </a:xfrm>
          <a:prstGeom prst="rect">
            <a:avLst/>
          </a:prstGeom>
          <a:noFill/>
          <a:ln w="9525">
            <a:noFill/>
            <a:miter lim="800000"/>
            <a:headEnd/>
            <a:tailEnd/>
          </a:ln>
          <a:effectLst/>
        </p:spPr>
      </p:pic>
      <p:pic>
        <p:nvPicPr>
          <p:cNvPr id="37892" name="Picture 4"/>
          <p:cNvPicPr>
            <a:picLocks noChangeAspect="1" noChangeArrowheads="1"/>
          </p:cNvPicPr>
          <p:nvPr/>
        </p:nvPicPr>
        <p:blipFill>
          <a:blip r:embed="rId3"/>
          <a:srcRect/>
          <a:stretch>
            <a:fillRect/>
          </a:stretch>
        </p:blipFill>
        <p:spPr bwMode="auto">
          <a:xfrm>
            <a:off x="1828800" y="4572000"/>
            <a:ext cx="2705100" cy="1219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Logistic </a:t>
            </a:r>
            <a:r>
              <a:rPr lang="en-US" b="1" dirty="0" smtClean="0"/>
              <a:t>regression</a:t>
            </a:r>
            <a:endParaRPr lang="en-US" dirty="0"/>
          </a:p>
        </p:txBody>
      </p:sp>
      <p:sp>
        <p:nvSpPr>
          <p:cNvPr id="3" name="Content Placeholder 2"/>
          <p:cNvSpPr>
            <a:spLocks noGrp="1"/>
          </p:cNvSpPr>
          <p:nvPr>
            <p:ph sz="quarter" idx="1"/>
          </p:nvPr>
        </p:nvSpPr>
        <p:spPr/>
        <p:txBody>
          <a:bodyPr/>
          <a:lstStyle/>
          <a:p>
            <a:r>
              <a:rPr lang="en-US" dirty="0" smtClean="0"/>
              <a:t>The model </a:t>
            </a:r>
            <a:r>
              <a:rPr lang="en-US" dirty="0" err="1" smtClean="0"/>
              <a:t>logit</a:t>
            </a:r>
            <a:r>
              <a:rPr lang="en-US" dirty="0" smtClean="0"/>
              <a:t>(p) = a + </a:t>
            </a:r>
            <a:r>
              <a:rPr lang="en-US" dirty="0" err="1" smtClean="0"/>
              <a:t>bx</a:t>
            </a:r>
            <a:r>
              <a:rPr lang="en-US" dirty="0" smtClean="0"/>
              <a:t> is equivalent to the following:</a:t>
            </a:r>
            <a:endParaRPr lang="en-US" dirty="0"/>
          </a:p>
        </p:txBody>
      </p:sp>
      <p:pic>
        <p:nvPicPr>
          <p:cNvPr id="38916" name="Picture 4"/>
          <p:cNvPicPr>
            <a:picLocks noChangeAspect="1" noChangeArrowheads="1"/>
          </p:cNvPicPr>
          <p:nvPr/>
        </p:nvPicPr>
        <p:blipFill>
          <a:blip r:embed="rId2"/>
          <a:srcRect/>
          <a:stretch>
            <a:fillRect/>
          </a:stretch>
        </p:blipFill>
        <p:spPr bwMode="auto">
          <a:xfrm>
            <a:off x="1295400" y="2590800"/>
            <a:ext cx="5129213" cy="2209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Fitting the Logistic Regression Model</a:t>
            </a:r>
            <a:endParaRPr lang="en-US" b="1" dirty="0"/>
          </a:p>
        </p:txBody>
      </p:sp>
      <p:sp>
        <p:nvSpPr>
          <p:cNvPr id="3" name="Content Placeholder 2"/>
          <p:cNvSpPr>
            <a:spLocks noGrp="1"/>
          </p:cNvSpPr>
          <p:nvPr>
            <p:ph sz="quarter" idx="1"/>
          </p:nvPr>
        </p:nvSpPr>
        <p:spPr>
          <a:xfrm>
            <a:off x="457200" y="1600200"/>
            <a:ext cx="7848600" cy="4873752"/>
          </a:xfrm>
        </p:spPr>
        <p:txBody>
          <a:bodyPr/>
          <a:lstStyle/>
          <a:p>
            <a:pPr>
              <a:buFont typeface="Wingdings" pitchFamily="2" charset="2"/>
              <a:buChar char="q"/>
            </a:pPr>
            <a:r>
              <a:rPr lang="en-US" dirty="0" smtClean="0"/>
              <a:t>The function used to fit a logistic regression model to the data:</a:t>
            </a:r>
          </a:p>
          <a:p>
            <a:pPr algn="ctr">
              <a:buNone/>
            </a:pPr>
            <a:r>
              <a:rPr lang="en-US" sz="2800" b="1" dirty="0" err="1" smtClean="0">
                <a:solidFill>
                  <a:schemeClr val="accent2">
                    <a:lumMod val="75000"/>
                  </a:schemeClr>
                </a:solidFill>
              </a:rPr>
              <a:t>glm</a:t>
            </a:r>
            <a:r>
              <a:rPr lang="en-US" sz="2800" b="1" dirty="0" smtClean="0">
                <a:solidFill>
                  <a:schemeClr val="accent2">
                    <a:lumMod val="75000"/>
                  </a:schemeClr>
                </a:solidFill>
              </a:rPr>
              <a:t>()</a:t>
            </a:r>
          </a:p>
          <a:p>
            <a:pPr algn="ctr">
              <a:buNone/>
            </a:pPr>
            <a:endParaRPr lang="en-US" b="1" dirty="0" smtClean="0"/>
          </a:p>
          <a:p>
            <a:pPr algn="just">
              <a:buFont typeface="Wingdings" pitchFamily="2" charset="2"/>
              <a:buChar char="q"/>
            </a:pPr>
            <a:r>
              <a:rPr lang="en-US" dirty="0" smtClean="0"/>
              <a:t>The </a:t>
            </a:r>
            <a:r>
              <a:rPr lang="en-US" dirty="0" err="1" smtClean="0"/>
              <a:t>glm</a:t>
            </a:r>
            <a:r>
              <a:rPr lang="en-US" dirty="0" smtClean="0"/>
              <a:t>() command is designed to  perform generalized linear models(regressions) on binary outcome data, count data, probability data, proportion data and many other data types.</a:t>
            </a:r>
          </a:p>
          <a:p>
            <a:pPr algn="just">
              <a:buFont typeface="Wingdings" pitchFamily="2" charset="2"/>
              <a:buChar char="q"/>
            </a:pP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229600" cy="4873752"/>
          </a:xfrm>
        </p:spPr>
        <p:txBody>
          <a:bodyPr/>
          <a:lstStyle/>
          <a:p>
            <a:pPr>
              <a:buFont typeface="Wingdings" pitchFamily="2" charset="2"/>
              <a:buChar char="q"/>
            </a:pPr>
            <a:r>
              <a:rPr lang="en-US" dirty="0" smtClean="0"/>
              <a:t>To perform logistic regression in R, use the command: </a:t>
            </a:r>
            <a:br>
              <a:rPr lang="en-US" dirty="0" smtClean="0"/>
            </a:br>
            <a:r>
              <a:rPr lang="en-US" dirty="0" smtClean="0"/>
              <a:t/>
            </a:r>
            <a:br>
              <a:rPr lang="en-US" dirty="0" smtClean="0"/>
            </a:br>
            <a:r>
              <a:rPr lang="en-US" sz="2800" dirty="0" err="1" smtClean="0">
                <a:solidFill>
                  <a:schemeClr val="accent2">
                    <a:lumMod val="75000"/>
                  </a:schemeClr>
                </a:solidFill>
              </a:rPr>
              <a:t>glm</a:t>
            </a:r>
            <a:r>
              <a:rPr lang="en-US" sz="2800" dirty="0" smtClean="0">
                <a:solidFill>
                  <a:schemeClr val="accent2">
                    <a:lumMod val="75000"/>
                  </a:schemeClr>
                </a:solidFill>
              </a:rPr>
              <a:t>(response ~ </a:t>
            </a:r>
            <a:r>
              <a:rPr lang="en-US" sz="2800" dirty="0" err="1" smtClean="0">
                <a:solidFill>
                  <a:schemeClr val="accent2">
                    <a:lumMod val="75000"/>
                  </a:schemeClr>
                </a:solidFill>
              </a:rPr>
              <a:t>explanatory_variables</a:t>
            </a:r>
            <a:r>
              <a:rPr lang="en-US" sz="2800" dirty="0" smtClean="0">
                <a:solidFill>
                  <a:schemeClr val="accent2">
                    <a:lumMod val="75000"/>
                  </a:schemeClr>
                </a:solidFill>
              </a:rPr>
              <a:t>, family=binomial)</a:t>
            </a:r>
          </a:p>
          <a:p>
            <a:endParaRPr lang="en-US" sz="2800" dirty="0" smtClean="0">
              <a:solidFill>
                <a:schemeClr val="accent2">
                  <a:lumMod val="75000"/>
                </a:schemeClr>
              </a:solidFill>
            </a:endParaRPr>
          </a:p>
          <a:p>
            <a:pPr>
              <a:buFont typeface="Wingdings" pitchFamily="2" charset="2"/>
              <a:buChar char="q"/>
            </a:pPr>
            <a:r>
              <a:rPr lang="en-US" dirty="0" smtClean="0"/>
              <a:t>Note that the option family is set to binomial, which tells R to perform logistic regression.</a:t>
            </a:r>
            <a:endParaRPr lang="en-US" dirty="0">
              <a:solidFill>
                <a:schemeClr val="accent2">
                  <a:lumMod val="75000"/>
                </a:schemeClr>
              </a:solidFill>
            </a:endParaRPr>
          </a:p>
        </p:txBody>
      </p:sp>
      <p:sp>
        <p:nvSpPr>
          <p:cNvPr id="4" name="Title 1"/>
          <p:cNvSpPr>
            <a:spLocks noGrp="1"/>
          </p:cNvSpPr>
          <p:nvPr>
            <p:ph type="title"/>
          </p:nvPr>
        </p:nvSpPr>
        <p:spPr/>
        <p:txBody>
          <a:bodyPr/>
          <a:lstStyle/>
          <a:p>
            <a:r>
              <a:rPr lang="en-US" b="1" dirty="0" smtClean="0"/>
              <a:t>Fitting the Logistic Regression Model</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sz="quarter" idx="1"/>
          </p:nvPr>
        </p:nvSpPr>
        <p:spPr/>
        <p:txBody>
          <a:bodyPr/>
          <a:lstStyle/>
          <a:p>
            <a:pPr>
              <a:buFont typeface="Wingdings" pitchFamily="2" charset="2"/>
              <a:buChar char="v"/>
            </a:pPr>
            <a:r>
              <a:rPr lang="en-US" b="1" dirty="0" smtClean="0"/>
              <a:t>Understand the problem statement </a:t>
            </a:r>
            <a:r>
              <a:rPr lang="en-US" dirty="0" smtClean="0"/>
              <a:t>given to you</a:t>
            </a:r>
          </a:p>
          <a:p>
            <a:pPr lvl="1">
              <a:buFont typeface="Wingdings" pitchFamily="2" charset="2"/>
              <a:buChar char="v"/>
            </a:pPr>
            <a:r>
              <a:rPr lang="en-US" dirty="0" smtClean="0"/>
              <a:t>What dataset it is, what attributes used, what type of attributes they are(either dependent/independent, response/explanatory etc).</a:t>
            </a:r>
          </a:p>
          <a:p>
            <a:pPr>
              <a:buNone/>
            </a:pPr>
            <a:endParaRPr lang="en-US" dirty="0" smtClean="0"/>
          </a:p>
          <a:p>
            <a:pPr>
              <a:buFont typeface="Wingdings" pitchFamily="2" charset="2"/>
              <a:buChar char="v"/>
            </a:pPr>
            <a:r>
              <a:rPr lang="en-US" b="1" dirty="0" smtClean="0"/>
              <a:t>Look into the file contents</a:t>
            </a:r>
          </a:p>
          <a:p>
            <a:pPr lvl="1">
              <a:buNone/>
            </a:pP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235</TotalTime>
  <Words>402</Words>
  <Application>Microsoft Office PowerPoint</Application>
  <PresentationFormat>On-screen Show (4:3)</PresentationFormat>
  <Paragraphs>101</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Logistic regression </vt:lpstr>
      <vt:lpstr>Logistic regression</vt:lpstr>
      <vt:lpstr>Logistic regression</vt:lpstr>
      <vt:lpstr>Logistic regression</vt:lpstr>
      <vt:lpstr>Logistic regression</vt:lpstr>
      <vt:lpstr>Logistic regression</vt:lpstr>
      <vt:lpstr>Fitting the Logistic Regression Model</vt:lpstr>
      <vt:lpstr>Fitting the Logistic Regression Model</vt:lpstr>
      <vt:lpstr>Note:</vt:lpstr>
      <vt:lpstr>Dataset: Motor Trend Car Road Tests</vt:lpstr>
      <vt:lpstr>Variables</vt:lpstr>
      <vt:lpstr>Let’s Start with CARS Example</vt:lpstr>
      <vt:lpstr>Let’s Start with CARS Example</vt:lpstr>
      <vt:lpstr>Continuous predictor, binary outcome</vt:lpstr>
      <vt:lpstr>Continuous predictor, Binary outcome</vt:lpstr>
      <vt:lpstr>Continuous predictor, Binary outcome</vt:lpstr>
      <vt:lpstr>Continuous predictor, Binary outcome</vt:lpstr>
    </vt:vector>
  </TitlesOfParts>
  <Company>BVBCET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dc:title>
  <dc:creator>Gouri</dc:creator>
  <cp:lastModifiedBy>Gouri</cp:lastModifiedBy>
  <cp:revision>29</cp:revision>
  <dcterms:created xsi:type="dcterms:W3CDTF">2016-02-24T08:00:36Z</dcterms:created>
  <dcterms:modified xsi:type="dcterms:W3CDTF">2016-02-25T07:09:14Z</dcterms:modified>
</cp:coreProperties>
</file>