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notesSlide11.xml" ContentType="application/vnd.openxmlformats-officedocument.presentationml.notesSlide+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01"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02"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03"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04" name="PlaceHolder 5"/>
          <p:cNvSpPr>
            <a:spLocks noGrp="1"/>
          </p:cNvSpPr>
          <p:nvPr>
            <p:ph type="sldNum"/>
          </p:nvPr>
        </p:nvSpPr>
        <p:spPr>
          <a:xfrm>
            <a:off x="4399200" y="9555480"/>
            <a:ext cx="3372840" cy="502560"/>
          </a:xfrm>
          <a:prstGeom prst="rect">
            <a:avLst/>
          </a:prstGeom>
        </p:spPr>
        <p:txBody>
          <a:bodyPr lIns="0" rIns="0" tIns="0" bIns="0" anchor="b"/>
          <a:p>
            <a:pPr algn="r"/>
            <a:fld id="{CAB7DB23-DDCE-48A2-B6D9-ECFD7E72CAE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80" name="CustomShape 2"/>
          <p:cNvSpPr/>
          <p:nvPr/>
        </p:nvSpPr>
        <p:spPr>
          <a:xfrm>
            <a:off x="3884760" y="8685360"/>
            <a:ext cx="2971080" cy="456480"/>
          </a:xfrm>
          <a:prstGeom prst="rect">
            <a:avLst/>
          </a:pr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685800" y="4343400"/>
            <a:ext cx="5485680" cy="4114080"/>
          </a:xfrm>
          <a:prstGeom prst="rect">
            <a:avLst/>
          </a:prstGeom>
        </p:spPr>
        <p:txBody>
          <a:bodyPr lIns="0" rIns="0" tIns="0" bIns="0"/>
          <a:p>
            <a:pPr>
              <a:lnSpc>
                <a:spcPct val="100000"/>
              </a:lnSpc>
            </a:pPr>
            <a:r>
              <a:rPr lang="en-US" sz="2000" strike="noStrike">
                <a:latin typeface="Arial"/>
              </a:rPr>
              <a:t>1.</a:t>
            </a:r>
            <a:r>
              <a:rPr b="1" lang="en-US" sz="1200" strike="noStrike">
                <a:solidFill>
                  <a:srgbClr val="000000"/>
                </a:solidFill>
                <a:latin typeface="+mn-lt"/>
                <a:ea typeface="+mn-ea"/>
              </a:rPr>
              <a:t> dbinom(2,5,0.167)</a:t>
            </a:r>
            <a:endParaRPr/>
          </a:p>
          <a:p>
            <a:pPr>
              <a:lnSpc>
                <a:spcPct val="100000"/>
              </a:lnSpc>
            </a:pPr>
            <a:r>
              <a:rPr lang="en-US" sz="2000" strike="noStrike">
                <a:solidFill>
                  <a:srgbClr val="000000"/>
                </a:solidFill>
                <a:latin typeface="+mn-lt"/>
                <a:ea typeface="+mn-ea"/>
              </a:rPr>
              <a:t>2.</a:t>
            </a:r>
            <a:r>
              <a:rPr b="1" lang="en-US" sz="1200" strike="noStrike">
                <a:solidFill>
                  <a:srgbClr val="000000"/>
                </a:solidFill>
                <a:latin typeface="+mn-lt"/>
                <a:ea typeface="+mn-ea"/>
              </a:rPr>
              <a:t> x &lt;- pbinom(45,100,0.5)</a:t>
            </a:r>
            <a:endParaRPr/>
          </a:p>
          <a:p>
            <a:pPr>
              <a:lnSpc>
                <a:spcPct val="100000"/>
              </a:lnSpc>
            </a:pPr>
            <a:r>
              <a:rPr lang="en-US" sz="2000" strike="noStrike">
                <a:solidFill>
                  <a:srgbClr val="000000"/>
                </a:solidFill>
                <a:latin typeface="+mn-lt"/>
                <a:ea typeface="+mn-ea"/>
              </a:rPr>
              <a:t>3.</a:t>
            </a:r>
            <a:r>
              <a:rPr b="1" lang="en-US" sz="1200" strike="noStrike">
                <a:solidFill>
                  <a:srgbClr val="000000"/>
                </a:solidFill>
                <a:latin typeface="+mn-lt"/>
                <a:ea typeface="+mn-ea"/>
              </a:rPr>
              <a:t> x &lt;- pbinom(2,5,0.3)</a:t>
            </a:r>
            <a:endParaRPr/>
          </a:p>
          <a:p>
            <a:pPr>
              <a:lnSpc>
                <a:spcPct val="100000"/>
              </a:lnSpc>
            </a:pPr>
            <a:endParaRPr/>
          </a:p>
        </p:txBody>
      </p:sp>
      <p:sp>
        <p:nvSpPr>
          <p:cNvPr id="182" name="CustomShape 2"/>
          <p:cNvSpPr/>
          <p:nvPr/>
        </p:nvSpPr>
        <p:spPr>
          <a:xfrm>
            <a:off x="3884760" y="8685360"/>
            <a:ext cx="2971080" cy="456480"/>
          </a:xfrm>
          <a:prstGeom prst="rect">
            <a:avLst/>
          </a:pr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84" name="CustomShape 2"/>
          <p:cNvSpPr/>
          <p:nvPr/>
        </p:nvSpPr>
        <p:spPr>
          <a:xfrm>
            <a:off x="3884760" y="8685360"/>
            <a:ext cx="2971080" cy="45648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4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5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5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56" name="" descr=""/>
          <p:cNvPicPr/>
          <p:nvPr/>
        </p:nvPicPr>
        <p:blipFill>
          <a:blip r:embed="rId2"/>
          <a:stretch/>
        </p:blipFill>
        <p:spPr>
          <a:xfrm>
            <a:off x="2079000" y="1604520"/>
            <a:ext cx="4984920" cy="3977280"/>
          </a:xfrm>
          <a:prstGeom prst="rect">
            <a:avLst/>
          </a:prstGeom>
          <a:ln>
            <a:noFill/>
          </a:ln>
        </p:spPr>
      </p:pic>
      <p:pic>
        <p:nvPicPr>
          <p:cNvPr id="5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7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8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9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9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98" name="" descr=""/>
          <p:cNvPicPr/>
          <p:nvPr/>
        </p:nvPicPr>
        <p:blipFill>
          <a:blip r:embed="rId2"/>
          <a:stretch/>
        </p:blipFill>
        <p:spPr>
          <a:xfrm>
            <a:off x="2079000" y="1604520"/>
            <a:ext cx="4984920" cy="3977280"/>
          </a:xfrm>
          <a:prstGeom prst="rect">
            <a:avLst/>
          </a:prstGeom>
          <a:ln>
            <a:noFill/>
          </a:ln>
        </p:spPr>
      </p:pic>
      <p:pic>
        <p:nvPicPr>
          <p:cNvPr id="99"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0" cy="6858000"/>
          </a:xfrm>
          <a:prstGeom prst="line">
            <a:avLst/>
          </a:prstGeom>
          <a:ln w="38160">
            <a:solidFill>
              <a:schemeClr val="accent1">
                <a:tint val="60000"/>
                <a:alpha val="93000"/>
              </a:schemeClr>
            </a:solidFill>
            <a:round/>
          </a:ln>
        </p:spPr>
      </p:sp>
      <p:sp>
        <p:nvSpPr>
          <p:cNvPr id="1" name="Line 2"/>
          <p:cNvSpPr/>
          <p:nvPr/>
        </p:nvSpPr>
        <p:spPr>
          <a:xfrm>
            <a:off x="75960" y="0"/>
            <a:ext cx="0" cy="6858000"/>
          </a:xfrm>
          <a:prstGeom prst="line">
            <a:avLst/>
          </a:prstGeom>
          <a:ln w="57240">
            <a:solidFill>
              <a:schemeClr val="accent1">
                <a:tint val="60000"/>
              </a:schemeClr>
            </a:solidFill>
            <a:round/>
          </a:ln>
        </p:spPr>
      </p:sp>
      <p:sp>
        <p:nvSpPr>
          <p:cNvPr id="2" name="Line 3"/>
          <p:cNvSpPr/>
          <p:nvPr/>
        </p:nvSpPr>
        <p:spPr>
          <a:xfrm>
            <a:off x="8991360" y="0"/>
            <a:ext cx="0" cy="6858000"/>
          </a:xfrm>
          <a:prstGeom prst="line">
            <a:avLst/>
          </a:prstGeom>
          <a:ln w="19080">
            <a:solidFill>
              <a:schemeClr val="accent1"/>
            </a:solidFill>
            <a:round/>
          </a:ln>
        </p:spPr>
      </p:sp>
      <p:sp>
        <p:nvSpPr>
          <p:cNvPr id="3" name="CustomShape 4"/>
          <p:cNvSpPr/>
          <p:nvPr/>
        </p:nvSpPr>
        <p:spPr>
          <a:xfrm>
            <a:off x="8839080" y="0"/>
            <a:ext cx="304200" cy="6857280"/>
          </a:xfrm>
          <a:prstGeom prst="rect">
            <a:avLst/>
          </a:prstGeom>
          <a:solidFill>
            <a:schemeClr val="accent1">
              <a:tint val="60000"/>
              <a:alpha val="87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0" cy="6858000"/>
          </a:xfrm>
          <a:prstGeom prst="line">
            <a:avLst/>
          </a:prstGeom>
          <a:ln w="9360">
            <a:solidFill>
              <a:schemeClr val="accent1"/>
            </a:solidFill>
            <a:round/>
          </a:ln>
        </p:spPr>
      </p:sp>
      <p:sp>
        <p:nvSpPr>
          <p:cNvPr id="5" name="CustomShape 6"/>
          <p:cNvSpPr/>
          <p:nvPr/>
        </p:nvSpPr>
        <p:spPr>
          <a:xfrm>
            <a:off x="8156520" y="5715000"/>
            <a:ext cx="547920" cy="547920"/>
          </a:xfrm>
          <a:prstGeom prst="ellipse">
            <a:avLst/>
          </a:prstGeom>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380880" y="0"/>
            <a:ext cx="608760" cy="6857280"/>
          </a:xfrm>
          <a:prstGeom prst="rect">
            <a:avLst/>
          </a:prstGeom>
          <a:solidFill>
            <a:schemeClr val="accent1">
              <a:tint val="60000"/>
              <a:alpha val="54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p:cNvSpPr/>
          <p:nvPr/>
        </p:nvSpPr>
        <p:spPr>
          <a:xfrm>
            <a:off x="276480" y="0"/>
            <a:ext cx="104040" cy="6857280"/>
          </a:xfrm>
          <a:prstGeom prst="rect">
            <a:avLst/>
          </a:prstGeom>
          <a:solidFill>
            <a:schemeClr val="accent1">
              <a:tint val="40000"/>
              <a:alpha val="36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90720" y="0"/>
            <a:ext cx="181080" cy="6857280"/>
          </a:xfrm>
          <a:prstGeom prst="rect">
            <a:avLst/>
          </a:prstGeom>
          <a:solidFill>
            <a:schemeClr val="accent1">
              <a:tint val="40000"/>
              <a:alpha val="70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1141200" y="0"/>
            <a:ext cx="229680" cy="6857280"/>
          </a:xfrm>
          <a:prstGeom prst="rect">
            <a:avLst/>
          </a:prstGeom>
          <a:solidFill>
            <a:schemeClr val="accent1">
              <a:tint val="20000"/>
              <a:alpha val="71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Line 11"/>
          <p:cNvSpPr/>
          <p:nvPr/>
        </p:nvSpPr>
        <p:spPr>
          <a:xfrm>
            <a:off x="106200" y="0"/>
            <a:ext cx="0" cy="6858000"/>
          </a:xfrm>
          <a:prstGeom prst="line">
            <a:avLst/>
          </a:prstGeom>
          <a:ln w="57240">
            <a:solidFill>
              <a:schemeClr val="accent1">
                <a:tint val="60000"/>
                <a:alpha val="73000"/>
              </a:schemeClr>
            </a:solidFill>
            <a:round/>
          </a:ln>
        </p:spPr>
      </p:sp>
      <p:sp>
        <p:nvSpPr>
          <p:cNvPr id="11" name="Line 12"/>
          <p:cNvSpPr/>
          <p:nvPr/>
        </p:nvSpPr>
        <p:spPr>
          <a:xfrm>
            <a:off x="914400" y="0"/>
            <a:ext cx="0" cy="6858000"/>
          </a:xfrm>
          <a:prstGeom prst="line">
            <a:avLst/>
          </a:prstGeom>
          <a:ln w="57240">
            <a:solidFill>
              <a:schemeClr val="accent1">
                <a:tint val="20000"/>
                <a:alpha val="83000"/>
              </a:schemeClr>
            </a:solidFill>
            <a:round/>
          </a:ln>
        </p:spPr>
      </p:sp>
      <p:sp>
        <p:nvSpPr>
          <p:cNvPr id="12" name="Line 13"/>
          <p:cNvSpPr/>
          <p:nvPr/>
        </p:nvSpPr>
        <p:spPr>
          <a:xfrm>
            <a:off x="853920" y="0"/>
            <a:ext cx="0" cy="6858000"/>
          </a:xfrm>
          <a:prstGeom prst="line">
            <a:avLst/>
          </a:prstGeom>
          <a:ln w="57240">
            <a:solidFill>
              <a:schemeClr val="accent1">
                <a:tint val="60000"/>
              </a:schemeClr>
            </a:solidFill>
            <a:round/>
          </a:ln>
        </p:spPr>
      </p:sp>
      <p:sp>
        <p:nvSpPr>
          <p:cNvPr id="13" name="Line 14"/>
          <p:cNvSpPr/>
          <p:nvPr/>
        </p:nvSpPr>
        <p:spPr>
          <a:xfrm>
            <a:off x="1726560" y="0"/>
            <a:ext cx="0" cy="6858000"/>
          </a:xfrm>
          <a:prstGeom prst="line">
            <a:avLst/>
          </a:prstGeom>
          <a:ln w="28440">
            <a:solidFill>
              <a:schemeClr val="accent1">
                <a:tint val="60000"/>
                <a:alpha val="82000"/>
              </a:schemeClr>
            </a:solidFill>
            <a:round/>
          </a:ln>
        </p:spPr>
      </p:sp>
      <p:sp>
        <p:nvSpPr>
          <p:cNvPr id="14" name="Line 15"/>
          <p:cNvSpPr/>
          <p:nvPr/>
        </p:nvSpPr>
        <p:spPr>
          <a:xfrm>
            <a:off x="1066680" y="0"/>
            <a:ext cx="0" cy="6858000"/>
          </a:xfrm>
          <a:prstGeom prst="line">
            <a:avLst/>
          </a:prstGeom>
          <a:ln w="9360">
            <a:solidFill>
              <a:schemeClr val="accent1">
                <a:tint val="60000"/>
              </a:schemeClr>
            </a:solidFill>
            <a:round/>
          </a:ln>
        </p:spPr>
      </p:sp>
      <p:sp>
        <p:nvSpPr>
          <p:cNvPr id="15" name="Line 16"/>
          <p:cNvSpPr/>
          <p:nvPr/>
        </p:nvSpPr>
        <p:spPr>
          <a:xfrm>
            <a:off x="9113760" y="0"/>
            <a:ext cx="0" cy="6858000"/>
          </a:xfrm>
          <a:prstGeom prst="line">
            <a:avLst/>
          </a:prstGeom>
          <a:ln w="57240">
            <a:solidFill>
              <a:schemeClr val="accent1">
                <a:tint val="60000"/>
              </a:schemeClr>
            </a:solidFill>
            <a:round/>
          </a:ln>
        </p:spPr>
      </p:sp>
      <p:sp>
        <p:nvSpPr>
          <p:cNvPr id="16" name="CustomShape 17"/>
          <p:cNvSpPr/>
          <p:nvPr/>
        </p:nvSpPr>
        <p:spPr>
          <a:xfrm>
            <a:off x="1219320" y="0"/>
            <a:ext cx="75600" cy="6857280"/>
          </a:xfrm>
          <a:prstGeom prst="rect">
            <a:avLst/>
          </a:prstGeom>
          <a:solidFill>
            <a:schemeClr val="accent1">
              <a:tint val="60000"/>
              <a:alpha val="51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a:off x="609480" y="3429000"/>
            <a:ext cx="1294560" cy="1294560"/>
          </a:xfrm>
          <a:prstGeom prst="ellipse">
            <a:avLst/>
          </a:prstGeom>
          <a:solidFill>
            <a:schemeClr val="accent1"/>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1309680" y="4866840"/>
            <a:ext cx="640800" cy="64080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1091160" y="5500800"/>
            <a:ext cx="136440" cy="13644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1664280" y="5788080"/>
            <a:ext cx="273600" cy="27360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905120" y="4495680"/>
            <a:ext cx="365040" cy="36504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PlaceHolder 23"/>
          <p:cNvSpPr>
            <a:spLocks noGrp="1"/>
          </p:cNvSpPr>
          <p:nvPr>
            <p:ph type="title"/>
          </p:nvPr>
        </p:nvSpPr>
        <p:spPr>
          <a:xfrm>
            <a:off x="457200" y="274680"/>
            <a:ext cx="7466760" cy="1142280"/>
          </a:xfrm>
          <a:prstGeom prst="rect">
            <a:avLst/>
          </a:prstGeom>
        </p:spPr>
        <p:txBody>
          <a:bodyPr lIns="0" rIns="0" tIns="0" bIns="0" anchor="ctr"/>
          <a:p>
            <a:r>
              <a:rPr lang="en-US">
                <a:latin typeface="Arial"/>
              </a:rPr>
              <a:t>Click to edit the title text format</a:t>
            </a:r>
            <a:endParaRPr/>
          </a:p>
        </p:txBody>
      </p:sp>
      <p:sp>
        <p:nvSpPr>
          <p:cNvPr id="23" name="PlaceHolder 2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 name="Line 1"/>
          <p:cNvSpPr/>
          <p:nvPr/>
        </p:nvSpPr>
        <p:spPr>
          <a:xfrm>
            <a:off x="8762760" y="0"/>
            <a:ext cx="0" cy="6858000"/>
          </a:xfrm>
          <a:prstGeom prst="line">
            <a:avLst/>
          </a:prstGeom>
          <a:ln w="38160">
            <a:solidFill>
              <a:schemeClr val="accent1">
                <a:tint val="60000"/>
                <a:alpha val="93000"/>
              </a:schemeClr>
            </a:solidFill>
            <a:round/>
          </a:ln>
        </p:spPr>
      </p:sp>
      <p:sp>
        <p:nvSpPr>
          <p:cNvPr id="59" name="Line 2"/>
          <p:cNvSpPr/>
          <p:nvPr/>
        </p:nvSpPr>
        <p:spPr>
          <a:xfrm>
            <a:off x="75960" y="0"/>
            <a:ext cx="0" cy="6858000"/>
          </a:xfrm>
          <a:prstGeom prst="line">
            <a:avLst/>
          </a:prstGeom>
          <a:ln w="57240">
            <a:solidFill>
              <a:schemeClr val="accent1">
                <a:tint val="60000"/>
              </a:schemeClr>
            </a:solidFill>
            <a:round/>
          </a:ln>
        </p:spPr>
      </p:sp>
      <p:sp>
        <p:nvSpPr>
          <p:cNvPr id="60" name="Line 3"/>
          <p:cNvSpPr/>
          <p:nvPr/>
        </p:nvSpPr>
        <p:spPr>
          <a:xfrm>
            <a:off x="8991360" y="0"/>
            <a:ext cx="0" cy="6858000"/>
          </a:xfrm>
          <a:prstGeom prst="line">
            <a:avLst/>
          </a:prstGeom>
          <a:ln w="19080">
            <a:solidFill>
              <a:schemeClr val="accent1"/>
            </a:solidFill>
            <a:round/>
          </a:ln>
        </p:spPr>
      </p:sp>
      <p:sp>
        <p:nvSpPr>
          <p:cNvPr id="61" name="CustomShape 4"/>
          <p:cNvSpPr/>
          <p:nvPr/>
        </p:nvSpPr>
        <p:spPr>
          <a:xfrm>
            <a:off x="8839080" y="0"/>
            <a:ext cx="304200" cy="6857280"/>
          </a:xfrm>
          <a:prstGeom prst="rect">
            <a:avLst/>
          </a:prstGeom>
          <a:solidFill>
            <a:schemeClr val="accent1">
              <a:tint val="60000"/>
              <a:alpha val="87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2" name="Line 5"/>
          <p:cNvSpPr/>
          <p:nvPr/>
        </p:nvSpPr>
        <p:spPr>
          <a:xfrm>
            <a:off x="8915400" y="0"/>
            <a:ext cx="0" cy="6858000"/>
          </a:xfrm>
          <a:prstGeom prst="line">
            <a:avLst/>
          </a:prstGeom>
          <a:ln w="9360">
            <a:solidFill>
              <a:schemeClr val="accent1"/>
            </a:solidFill>
            <a:round/>
          </a:ln>
        </p:spPr>
      </p:sp>
      <p:sp>
        <p:nvSpPr>
          <p:cNvPr id="63" name="CustomShape 6"/>
          <p:cNvSpPr/>
          <p:nvPr/>
        </p:nvSpPr>
        <p:spPr>
          <a:xfrm>
            <a:off x="8156520" y="5715000"/>
            <a:ext cx="547920" cy="547920"/>
          </a:xfrm>
          <a:prstGeom prst="ellipse">
            <a:avLst/>
          </a:prstGeom>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4" name="PlaceHolder 7"/>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65"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2286000" y="2971800"/>
            <a:ext cx="6171480" cy="1523160"/>
          </a:xfrm>
          <a:prstGeom prst="rect">
            <a:avLst/>
          </a:prstGeom>
          <a:noFill/>
          <a:ln>
            <a:noFill/>
          </a:ln>
        </p:spPr>
        <p:style>
          <a:lnRef idx="0"/>
          <a:fillRef idx="0"/>
          <a:effectRef idx="0"/>
          <a:fontRef idx="minor"/>
        </p:style>
        <p:txBody>
          <a:bodyPr lIns="90000" rIns="90000" tIns="45000" bIns="45000" anchor="b"/>
          <a:p>
            <a:r>
              <a:rPr b="1" lang="en-US" sz="3000" strike="noStrike">
                <a:solidFill>
                  <a:srgbClr val="575f6d"/>
                </a:solidFill>
                <a:latin typeface="Century Schoolbook"/>
              </a:rPr>
              <a:t>Welcome to Maths Tutorial</a:t>
            </a:r>
            <a:endParaRPr/>
          </a:p>
          <a:p>
            <a:pPr>
              <a:lnSpc>
                <a:spcPct val="100000"/>
              </a:lnSpc>
            </a:pPr>
            <a:r>
              <a:rPr b="1" lang="en-US" sz="3000" strike="noStrike">
                <a:solidFill>
                  <a:srgbClr val="575f6d"/>
                </a:solidFill>
                <a:latin typeface="Century Schoolbook"/>
              </a:rPr>
              <a:t>Session-6</a:t>
            </a:r>
            <a:endParaRPr/>
          </a:p>
        </p:txBody>
      </p:sp>
      <p:sp>
        <p:nvSpPr>
          <p:cNvPr id="106" name="CustomShape 2"/>
          <p:cNvSpPr/>
          <p:nvPr/>
        </p:nvSpPr>
        <p:spPr>
          <a:xfrm>
            <a:off x="2286000" y="5003280"/>
            <a:ext cx="6171480" cy="137088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Example contd…</a:t>
            </a:r>
            <a:endParaRPr/>
          </a:p>
        </p:txBody>
      </p:sp>
      <p:sp>
        <p:nvSpPr>
          <p:cNvPr id="125"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Alternatively, we can use the cumulative probability function for binomial distribution pbinom. </a:t>
            </a:r>
            <a:endParaRPr/>
          </a:p>
          <a:p>
            <a:pPr>
              <a:lnSpc>
                <a:spcPct val="100000"/>
              </a:lnSpc>
              <a:buSzPct val="70000"/>
              <a:buFont typeface="Wingdings" charset="2"/>
              <a:buChar char=""/>
            </a:pPr>
            <a:r>
              <a:rPr lang="en-US" sz="2400" strike="noStrike">
                <a:solidFill>
                  <a:srgbClr val="000000"/>
                </a:solidFill>
                <a:latin typeface="Century Schoolbook"/>
              </a:rPr>
              <a:t>&gt; pbinom(4, size=12, prob=0.2) </a:t>
            </a:r>
            <a:endParaRPr/>
          </a:p>
          <a:p>
            <a:pPr>
              <a:lnSpc>
                <a:spcPct val="100000"/>
              </a:lnSpc>
              <a:buSzPct val="70000"/>
              <a:buFont typeface="Wingdings" charset="2"/>
              <a:buChar char=""/>
            </a:pPr>
            <a:r>
              <a:rPr lang="en-US" sz="2400" strike="noStrike">
                <a:solidFill>
                  <a:srgbClr val="000000"/>
                </a:solidFill>
                <a:latin typeface="Century Schoolbook"/>
              </a:rPr>
              <a:t>[1] 0.92744 </a:t>
            </a:r>
            <a:endParaRPr/>
          </a:p>
          <a:p>
            <a:pPr>
              <a:lnSpc>
                <a:spcPct val="100000"/>
              </a:lnSpc>
              <a:buSzPct val="70000"/>
              <a:buFont typeface="Wingdings" charset="2"/>
              <a:buChar char=""/>
            </a:pPr>
            <a:r>
              <a:rPr b="1" lang="en-US" sz="2400" strike="noStrike">
                <a:solidFill>
                  <a:srgbClr val="000000"/>
                </a:solidFill>
                <a:latin typeface="Century Schoolbook"/>
              </a:rPr>
              <a:t>Answer</a:t>
            </a:r>
            <a:endParaRPr/>
          </a:p>
          <a:p>
            <a:pPr>
              <a:lnSpc>
                <a:spcPct val="100000"/>
              </a:lnSpc>
              <a:buSzPct val="70000"/>
              <a:buFont typeface="Wingdings" charset="2"/>
              <a:buChar char=""/>
            </a:pPr>
            <a:r>
              <a:rPr lang="en-US" sz="2400" strike="noStrike">
                <a:solidFill>
                  <a:srgbClr val="000000"/>
                </a:solidFill>
                <a:latin typeface="Century Schoolbook"/>
              </a:rPr>
              <a:t>The probability of four or less questions answered correctly by random in a twelve question multiple choice quiz is 92.7%. </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example</a:t>
            </a:r>
            <a:endParaRPr/>
          </a:p>
        </p:txBody>
      </p:sp>
      <p:sp>
        <p:nvSpPr>
          <p:cNvPr id="127" name="CustomShape 2"/>
          <p:cNvSpPr/>
          <p:nvPr/>
        </p:nvSpPr>
        <p:spPr>
          <a:xfrm>
            <a:off x="457200" y="1752480"/>
            <a:ext cx="7466760" cy="472068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k &lt;- c(1:30)</a:t>
            </a:r>
            <a:endParaRPr/>
          </a:p>
          <a:p>
            <a:pPr>
              <a:lnSpc>
                <a:spcPct val="100000"/>
              </a:lnSpc>
              <a:buSzPct val="70000"/>
              <a:buFont typeface="Wingdings" charset="2"/>
              <a:buChar char=""/>
            </a:pPr>
            <a:r>
              <a:rPr lang="en-US" sz="2400" strike="noStrike">
                <a:solidFill>
                  <a:srgbClr val="000000"/>
                </a:solidFill>
                <a:latin typeface="Century Schoolbook"/>
              </a:rPr>
              <a:t>plot(k,dbinom(k,size=30,prob=.15),type="s")</a:t>
            </a:r>
            <a:endParaRPr/>
          </a:p>
          <a:p>
            <a:pPr>
              <a:lnSpc>
                <a:spcPct val="100000"/>
              </a:lnSpc>
            </a:pP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k &lt;- c(1:30)</a:t>
            </a:r>
            <a:endParaRPr/>
          </a:p>
          <a:p>
            <a:pPr>
              <a:lnSpc>
                <a:spcPct val="100000"/>
              </a:lnSpc>
              <a:buSzPct val="70000"/>
              <a:buFont typeface="Wingdings" charset="2"/>
              <a:buChar char=""/>
            </a:pPr>
            <a:r>
              <a:rPr lang="en-US" sz="2400" strike="noStrike">
                <a:solidFill>
                  <a:srgbClr val="000000"/>
                </a:solidFill>
                <a:latin typeface="Century Schoolbook"/>
              </a:rPr>
              <a:t>plot(k,dbinom(k,size=30,prob=.15),type=“h")</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533520" y="228600"/>
            <a:ext cx="7390800" cy="1188360"/>
          </a:xfrm>
          <a:prstGeom prst="rect">
            <a:avLst/>
          </a:prstGeom>
          <a:noFill/>
          <a:ln>
            <a:noFill/>
          </a:ln>
        </p:spPr>
        <p:style>
          <a:lnRef idx="0"/>
          <a:fillRef idx="0"/>
          <a:effectRef idx="0"/>
          <a:fontRef idx="minor"/>
        </p:style>
        <p:txBody>
          <a:bodyPr lIns="90000" rIns="90000" tIns="45000" bIns="45000" anchor="b"/>
          <a:p>
            <a:endParaRPr/>
          </a:p>
          <a:p>
            <a:endParaRPr/>
          </a:p>
          <a:p>
            <a:endParaRPr/>
          </a:p>
          <a:p>
            <a:endParaRPr/>
          </a:p>
          <a:p>
            <a:endParaRPr/>
          </a:p>
          <a:p>
            <a:endParaRPr/>
          </a:p>
          <a:p>
            <a:endParaRPr/>
          </a:p>
          <a:p>
            <a:r>
              <a:rPr lang="en-US" sz="3000" strike="noStrike">
                <a:solidFill>
                  <a:srgbClr val="575f6d"/>
                </a:solidFill>
                <a:latin typeface="Century Schoolbook"/>
              </a:rPr>
              <a:t>PLOT THE BINOMIAL PMF AND CDF FOR n=8 AND p=0.3</a:t>
            </a:r>
            <a:endParaRPr/>
          </a:p>
          <a:p>
            <a:pPr>
              <a:lnSpc>
                <a:spcPct val="100000"/>
              </a:lnSpc>
            </a:pPr>
            <a:endParaRPr/>
          </a:p>
        </p:txBody>
      </p:sp>
      <p:sp>
        <p:nvSpPr>
          <p:cNvPr id="129" name="CustomShape 2"/>
          <p:cNvSpPr/>
          <p:nvPr/>
        </p:nvSpPr>
        <p:spPr>
          <a:xfrm>
            <a:off x="457200" y="1219320"/>
            <a:ext cx="7923960" cy="54093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DD &lt;- 0:8</a:t>
            </a:r>
            <a:endParaRPr/>
          </a:p>
          <a:p>
            <a:pPr>
              <a:lnSpc>
                <a:spcPct val="100000"/>
              </a:lnSpc>
              <a:buSzPct val="70000"/>
              <a:buFont typeface="Wingdings" charset="2"/>
              <a:buChar char=""/>
            </a:pPr>
            <a:r>
              <a:rPr lang="en-US" sz="2400" strike="noStrike">
                <a:solidFill>
                  <a:srgbClr val="000000"/>
                </a:solidFill>
                <a:latin typeface="Century Schoolbook"/>
              </a:rPr>
              <a:t>PP &lt;- dbinom(DD,8,0.3)</a:t>
            </a:r>
            <a:endParaRPr/>
          </a:p>
          <a:p>
            <a:pPr>
              <a:lnSpc>
                <a:spcPct val="100000"/>
              </a:lnSpc>
              <a:buSzPct val="70000"/>
              <a:buFont typeface="Wingdings" charset="2"/>
              <a:buChar char=""/>
            </a:pPr>
            <a:r>
              <a:rPr lang="en-US" sz="2400" strike="noStrike">
                <a:solidFill>
                  <a:srgbClr val="000000"/>
                </a:solidFill>
                <a:latin typeface="Century Schoolbook"/>
              </a:rPr>
              <a:t>PP</a:t>
            </a:r>
            <a:endParaRPr/>
          </a:p>
          <a:p>
            <a:pPr>
              <a:lnSpc>
                <a:spcPct val="100000"/>
              </a:lnSpc>
              <a:buSzPct val="70000"/>
              <a:buFont typeface="Wingdings" charset="2"/>
              <a:buChar char=""/>
            </a:pPr>
            <a:r>
              <a:rPr lang="en-US" sz="2400" strike="noStrike">
                <a:solidFill>
                  <a:srgbClr val="000000"/>
                </a:solidFill>
                <a:latin typeface="Century Schoolbook"/>
              </a:rPr>
              <a:t>pbinom(DD,8,0.3)</a:t>
            </a:r>
            <a:endParaRPr/>
          </a:p>
          <a:p>
            <a:pPr>
              <a:lnSpc>
                <a:spcPct val="100000"/>
              </a:lnSpc>
              <a:buSzPct val="70000"/>
              <a:buFont typeface="Wingdings" charset="2"/>
              <a:buChar char=""/>
            </a:pPr>
            <a:r>
              <a:rPr lang="en-US" sz="2400" strike="noStrike">
                <a:solidFill>
                  <a:srgbClr val="000000"/>
                </a:solidFill>
                <a:latin typeface="Century Schoolbook"/>
              </a:rPr>
              <a:t>plot(DD,PP,type="h",col=2,main="Pmf for Binomial(n=8,p=0.3)",xlab="x",ylab="p(x)")</a:t>
            </a:r>
            <a:endParaRPr/>
          </a:p>
          <a:p>
            <a:pPr>
              <a:lnSpc>
                <a:spcPct val="100000"/>
              </a:lnSpc>
              <a:buSzPct val="70000"/>
              <a:buFont typeface="Wingdings" charset="2"/>
              <a:buChar char=""/>
            </a:pPr>
            <a:r>
              <a:rPr lang="en-US" sz="2400" strike="noStrike">
                <a:solidFill>
                  <a:srgbClr val="000000"/>
                </a:solidFill>
                <a:latin typeface="Century Schoolbook"/>
              </a:rPr>
              <a:t>points(DD,PP,col=2);</a:t>
            </a:r>
            <a:endParaRPr/>
          </a:p>
          <a:p>
            <a:pPr>
              <a:lnSpc>
                <a:spcPct val="100000"/>
              </a:lnSpc>
              <a:buSzPct val="70000"/>
              <a:buFont typeface="Wingdings" charset="2"/>
              <a:buChar char=""/>
            </a:pPr>
            <a:r>
              <a:rPr lang="en-US" sz="2400" strike="noStrike">
                <a:solidFill>
                  <a:srgbClr val="000000"/>
                </a:solidFill>
                <a:latin typeface="Century Schoolbook"/>
              </a:rPr>
              <a:t>abline(h=0,col=3)</a:t>
            </a:r>
            <a:endParaRPr/>
          </a:p>
          <a:p>
            <a:pPr>
              <a:lnSpc>
                <a:spcPct val="100000"/>
              </a:lnSpc>
            </a:pP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XX &lt;- seq(-0.01, 8.01, 0.01)</a:t>
            </a:r>
            <a:endParaRPr/>
          </a:p>
          <a:p>
            <a:pPr>
              <a:lnSpc>
                <a:spcPct val="100000"/>
              </a:lnSpc>
              <a:buSzPct val="70000"/>
              <a:buFont typeface="Wingdings" charset="2"/>
              <a:buChar char=""/>
            </a:pPr>
            <a:r>
              <a:rPr lang="en-US" sz="2400" strike="noStrike">
                <a:solidFill>
                  <a:srgbClr val="000000"/>
                </a:solidFill>
                <a:latin typeface="Century Schoolbook"/>
              </a:rPr>
              <a:t>plot(XX, pbinom(XX, 8, 0.3),type="s", ylab="F(x)",col=2,xlab="x",main="Cdf for Binomial(n=8,p=0.3)")</a:t>
            </a:r>
            <a:endParaRPr/>
          </a:p>
          <a:p>
            <a:pPr>
              <a:lnSpc>
                <a:spcPct val="100000"/>
              </a:lnSpc>
              <a:buSzPct val="70000"/>
              <a:buFont typeface="Wingdings" charset="2"/>
              <a:buChar char=""/>
            </a:pPr>
            <a:r>
              <a:rPr lang="en-US" sz="2400" strike="noStrike">
                <a:solidFill>
                  <a:srgbClr val="000000"/>
                </a:solidFill>
                <a:latin typeface="Century Schoolbook"/>
              </a:rPr>
              <a:t>abline(h=0:1,col=4)</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assignment</a:t>
            </a:r>
            <a:endParaRPr/>
          </a:p>
        </p:txBody>
      </p:sp>
      <p:sp>
        <p:nvSpPr>
          <p:cNvPr id="131"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Century Schoolbook"/>
              </a:rPr>
              <a:t>1. Suppose a die is tossed 5 times. What is the probability of getting exactly 2 fours? </a:t>
            </a:r>
            <a:endParaRPr/>
          </a:p>
          <a:p>
            <a:pPr>
              <a:lnSpc>
                <a:spcPct val="100000"/>
              </a:lnSpc>
            </a:pPr>
            <a:endParaRPr/>
          </a:p>
          <a:p>
            <a:pPr>
              <a:lnSpc>
                <a:spcPct val="100000"/>
              </a:lnSpc>
            </a:pPr>
            <a:r>
              <a:rPr lang="en-US" sz="2400" strike="noStrike">
                <a:solidFill>
                  <a:srgbClr val="000000"/>
                </a:solidFill>
                <a:latin typeface="Century Schoolbook"/>
              </a:rPr>
              <a:t>2. What is the probability of obtaining 45 or fewer heads in 100 tosses of a coin? </a:t>
            </a:r>
            <a:endParaRPr/>
          </a:p>
          <a:p>
            <a:pPr>
              <a:lnSpc>
                <a:spcPct val="100000"/>
              </a:lnSpc>
            </a:pPr>
            <a:endParaRPr/>
          </a:p>
          <a:p>
            <a:pPr>
              <a:lnSpc>
                <a:spcPct val="100000"/>
              </a:lnSpc>
            </a:pPr>
            <a:r>
              <a:rPr lang="en-US" sz="2400" strike="noStrike">
                <a:solidFill>
                  <a:srgbClr val="000000"/>
                </a:solidFill>
                <a:latin typeface="Century Schoolbook"/>
              </a:rPr>
              <a:t>3. The probability that a student is accepted to a prestigious college is 0.3. If 5 students from the same school apply, what is the probability that at most 2 are accepted? </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Poisson distribution</a:t>
            </a:r>
            <a:endParaRPr/>
          </a:p>
        </p:txBody>
      </p:sp>
      <p:sp>
        <p:nvSpPr>
          <p:cNvPr id="133"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gn="just">
              <a:lnSpc>
                <a:spcPct val="100000"/>
              </a:lnSpc>
              <a:buSzPct val="70000"/>
              <a:buFont typeface="Wingdings" charset="2"/>
              <a:buChar char=""/>
            </a:pPr>
            <a:r>
              <a:rPr lang="en-US" sz="2400" strike="noStrike">
                <a:solidFill>
                  <a:srgbClr val="000000"/>
                </a:solidFill>
                <a:latin typeface="Century Schoolbook"/>
              </a:rPr>
              <a:t>The Poisson distribution is the probability distribution of independent event occurrences in an interval. </a:t>
            </a:r>
            <a:endParaRPr/>
          </a:p>
          <a:p>
            <a:pPr algn="just">
              <a:lnSpc>
                <a:spcPct val="100000"/>
              </a:lnSpc>
              <a:buSzPct val="70000"/>
              <a:buFont typeface="Wingdings" charset="2"/>
              <a:buChar char=""/>
            </a:pPr>
            <a:r>
              <a:rPr lang="en-US" sz="2400" strike="noStrike">
                <a:solidFill>
                  <a:srgbClr val="000000"/>
                </a:solidFill>
                <a:latin typeface="Century Schoolbook"/>
              </a:rPr>
              <a:t>If λ is the mean occurrence per interval, then the probability of having x occurrences within a given interval is: </a:t>
            </a:r>
            <a:endParaRPr/>
          </a:p>
          <a:p>
            <a:pPr>
              <a:lnSpc>
                <a:spcPct val="100000"/>
              </a:lnSpc>
            </a:pPr>
            <a:endParaRPr/>
          </a:p>
          <a:p>
            <a:pPr>
              <a:lnSpc>
                <a:spcPct val="100000"/>
              </a:lnSpc>
            </a:pPr>
            <a:endParaRPr/>
          </a:p>
          <a:p>
            <a:pPr>
              <a:lnSpc>
                <a:spcPct val="100000"/>
              </a:lnSpc>
            </a:pPr>
            <a:endParaRPr/>
          </a:p>
        </p:txBody>
      </p:sp>
      <p:pic>
        <p:nvPicPr>
          <p:cNvPr id="134" name="Picture 3" descr=""/>
          <p:cNvPicPr/>
          <p:nvPr/>
        </p:nvPicPr>
        <p:blipFill>
          <a:blip r:embed="rId1"/>
          <a:stretch/>
        </p:blipFill>
        <p:spPr>
          <a:xfrm>
            <a:off x="1523880" y="4419720"/>
            <a:ext cx="4114080" cy="1142280"/>
          </a:xfrm>
          <a:prstGeom prst="rect">
            <a:avLst/>
          </a:prstGeom>
          <a:ln w="9360">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274680"/>
            <a:ext cx="7466760" cy="71532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Example</a:t>
            </a:r>
            <a:endParaRPr/>
          </a:p>
        </p:txBody>
      </p:sp>
      <p:sp>
        <p:nvSpPr>
          <p:cNvPr id="136" name="CustomShape 2"/>
          <p:cNvSpPr/>
          <p:nvPr/>
        </p:nvSpPr>
        <p:spPr>
          <a:xfrm>
            <a:off x="457200" y="1066680"/>
            <a:ext cx="7466760" cy="5406480"/>
          </a:xfrm>
          <a:prstGeom prst="rect">
            <a:avLst/>
          </a:prstGeom>
          <a:noFill/>
          <a:ln>
            <a:noFill/>
          </a:ln>
        </p:spPr>
        <p:style>
          <a:lnRef idx="0"/>
          <a:fillRef idx="0"/>
          <a:effectRef idx="0"/>
          <a:fontRef idx="minor"/>
        </p:style>
        <p:txBody>
          <a:bodyPr lIns="90000" rIns="90000" tIns="45000" bIns="45000"/>
          <a:p>
            <a:pPr algn="just">
              <a:lnSpc>
                <a:spcPct val="100000"/>
              </a:lnSpc>
              <a:buSzPct val="70000"/>
              <a:buFont typeface="Wingdings" charset="2"/>
              <a:buChar char=""/>
            </a:pPr>
            <a:r>
              <a:rPr b="1" lang="en-US" sz="2400" strike="noStrike">
                <a:solidFill>
                  <a:srgbClr val="000000"/>
                </a:solidFill>
                <a:latin typeface="Century Schoolbook"/>
              </a:rPr>
              <a:t>Problem</a:t>
            </a:r>
            <a:endParaRPr/>
          </a:p>
          <a:p>
            <a:pPr algn="just">
              <a:lnSpc>
                <a:spcPct val="100000"/>
              </a:lnSpc>
              <a:buSzPct val="70000"/>
              <a:buFont typeface="Wingdings" charset="2"/>
              <a:buChar char=""/>
            </a:pPr>
            <a:r>
              <a:rPr lang="en-US" sz="2400" strike="noStrike">
                <a:solidFill>
                  <a:srgbClr val="000000"/>
                </a:solidFill>
                <a:latin typeface="Century Schoolbook"/>
              </a:rPr>
              <a:t>If there are twelve cars crossing a bridge per minute on average, find the probability of having seventeen or more cars crossing the bridge in a particular minute. </a:t>
            </a:r>
            <a:endParaRPr/>
          </a:p>
          <a:p>
            <a:pPr algn="just">
              <a:lnSpc>
                <a:spcPct val="100000"/>
              </a:lnSpc>
              <a:buSzPct val="70000"/>
              <a:buFont typeface="Wingdings" charset="2"/>
              <a:buChar char=""/>
            </a:pPr>
            <a:r>
              <a:rPr b="1" lang="en-US" sz="2400" strike="noStrike">
                <a:solidFill>
                  <a:srgbClr val="000000"/>
                </a:solidFill>
                <a:latin typeface="Century Schoolbook"/>
              </a:rPr>
              <a:t>Solution</a:t>
            </a:r>
            <a:endParaRPr/>
          </a:p>
          <a:p>
            <a:pPr algn="just">
              <a:lnSpc>
                <a:spcPct val="100000"/>
              </a:lnSpc>
              <a:buSzPct val="70000"/>
              <a:buFont typeface="Wingdings" charset="2"/>
              <a:buChar char=""/>
            </a:pPr>
            <a:r>
              <a:rPr lang="en-US" sz="2400" strike="noStrike">
                <a:solidFill>
                  <a:srgbClr val="000000"/>
                </a:solidFill>
                <a:latin typeface="Century Schoolbook"/>
              </a:rPr>
              <a:t>The probability of having sixteen or less cars crossing the bridge in a particular minute is given by the function ppois. </a:t>
            </a:r>
            <a:endParaRPr/>
          </a:p>
          <a:p>
            <a:pPr algn="just">
              <a:lnSpc>
                <a:spcPct val="100000"/>
              </a:lnSpc>
              <a:buSzPct val="70000"/>
              <a:buFont typeface="Wingdings" charset="2"/>
              <a:buChar char=""/>
            </a:pPr>
            <a:r>
              <a:rPr lang="en-US" sz="2400" strike="noStrike">
                <a:solidFill>
                  <a:srgbClr val="000000"/>
                </a:solidFill>
                <a:latin typeface="Century Schoolbook"/>
              </a:rPr>
              <a:t>&gt; ppois(16, lambda=12)   # lower tail </a:t>
            </a:r>
            <a:endParaRPr/>
          </a:p>
          <a:p>
            <a:pPr algn="just">
              <a:lnSpc>
                <a:spcPct val="100000"/>
              </a:lnSpc>
              <a:buSzPct val="70000"/>
              <a:buFont typeface="Wingdings" charset="2"/>
              <a:buChar char=""/>
            </a:pPr>
            <a:endParaRPr/>
          </a:p>
          <a:p>
            <a:pPr algn="just">
              <a:lnSpc>
                <a:spcPct val="100000"/>
              </a:lnSpc>
            </a:pPr>
            <a:r>
              <a:rPr lang="en-US" sz="2400" strike="noStrike">
                <a:solidFill>
                  <a:srgbClr val="000000"/>
                </a:solidFill>
                <a:latin typeface="Century Schoolbook"/>
              </a:rPr>
              <a:t>[1] 0.89871 </a:t>
            </a:r>
            <a:endParaRPr/>
          </a:p>
          <a:p>
            <a:pPr algn="just">
              <a:lnSpc>
                <a:spcPct val="100000"/>
              </a:lnSpc>
              <a:buSzPct val="70000"/>
              <a:buFont typeface="Wingdings" charset="2"/>
              <a:buChar char=""/>
            </a:pPr>
            <a:r>
              <a:rPr lang="en-US" sz="2400" strike="noStrike">
                <a:solidFill>
                  <a:srgbClr val="000000"/>
                </a:solidFill>
                <a:latin typeface="Century Schoolbook"/>
              </a:rPr>
              <a:t>Hence the probability of having seventeen or more cars crossing the bridge in a minute is in the upper tail of the probability density function. </a:t>
            </a:r>
            <a:endParaRPr/>
          </a:p>
          <a:p>
            <a:pPr algn="just">
              <a:lnSpc>
                <a:spcPct val="100000"/>
              </a:lnSpc>
              <a:buSzPct val="70000"/>
              <a:buFont typeface="Wingdings" charset="2"/>
              <a:buChar char=""/>
            </a:pPr>
            <a:r>
              <a:rPr lang="en-US" sz="2400" strike="noStrike">
                <a:solidFill>
                  <a:srgbClr val="000000"/>
                </a:solidFill>
                <a:latin typeface="Century Schoolbook"/>
              </a:rPr>
              <a:t>&gt; ppois(16, lambda=12, lower=FALSE)   # upper tail </a:t>
            </a:r>
            <a:endParaRPr/>
          </a:p>
          <a:p>
            <a:pPr algn="just">
              <a:lnSpc>
                <a:spcPct val="100000"/>
              </a:lnSpc>
              <a:buSzPct val="70000"/>
              <a:buFont typeface="Wingdings" charset="2"/>
              <a:buChar char=""/>
            </a:pPr>
            <a:endParaRPr/>
          </a:p>
          <a:p>
            <a:pPr algn="just">
              <a:lnSpc>
                <a:spcPct val="100000"/>
              </a:lnSpc>
            </a:pPr>
            <a:r>
              <a:rPr lang="en-US" sz="2400" strike="noStrike">
                <a:solidFill>
                  <a:srgbClr val="000000"/>
                </a:solidFill>
                <a:latin typeface="Century Schoolbook"/>
              </a:rPr>
              <a:t>[1] 0.10129 </a:t>
            </a:r>
            <a:endParaRPr/>
          </a:p>
          <a:p>
            <a:pPr algn="just">
              <a:lnSpc>
                <a:spcPct val="100000"/>
              </a:lnSpc>
            </a:pPr>
            <a:endParaRPr/>
          </a:p>
          <a:p>
            <a:pPr algn="just">
              <a:lnSpc>
                <a:spcPct val="100000"/>
              </a:lnSpc>
              <a:buSzPct val="70000"/>
              <a:buFont typeface="Wingdings" charset="2"/>
              <a:buChar char=""/>
            </a:pPr>
            <a:r>
              <a:rPr b="1" lang="en-US" sz="2400" strike="noStrike">
                <a:solidFill>
                  <a:srgbClr val="000000"/>
                </a:solidFill>
                <a:latin typeface="Century Schoolbook"/>
              </a:rPr>
              <a:t>Answer</a:t>
            </a:r>
            <a:endParaRPr/>
          </a:p>
          <a:p>
            <a:pPr algn="just">
              <a:lnSpc>
                <a:spcPct val="100000"/>
              </a:lnSpc>
              <a:buSzPct val="70000"/>
              <a:buFont typeface="Wingdings" charset="2"/>
              <a:buChar char=""/>
            </a:pPr>
            <a:r>
              <a:rPr lang="en-US" sz="2400" strike="noStrike">
                <a:solidFill>
                  <a:srgbClr val="000000"/>
                </a:solidFill>
                <a:latin typeface="Century Schoolbook"/>
              </a:rPr>
              <a:t>If there are twelve cars crossing a bridge per minute on average, the probability of having seventeen or more cars crossing the bridge in a particular minute is 10.1%. </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457200" y="22860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200" strike="noStrike">
                <a:solidFill>
                  <a:srgbClr val="575f6d"/>
                </a:solidFill>
                <a:latin typeface="Century Schoolbook"/>
              </a:rPr>
              <a:t>possion</a:t>
            </a:r>
            <a:r>
              <a:rPr lang="en-US" sz="3000" strike="noStrike">
                <a:solidFill>
                  <a:srgbClr val="575f6d"/>
                </a:solidFill>
                <a:latin typeface="Century Schoolbook"/>
              </a:rPr>
              <a:t> Distribution Functions</a:t>
            </a:r>
            <a:endParaRPr/>
          </a:p>
        </p:txBody>
      </p:sp>
      <p:sp>
        <p:nvSpPr>
          <p:cNvPr id="138"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dpois(x, lambda, log = FALSE)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ppois(q, lambda, lower.tail = TRUE, log.p = FALSE)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qpois(p, lambda, lower.tail = TRUE, log.p = FALSE)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rpois(n, lambda)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Parameter description</a:t>
            </a:r>
            <a:endParaRPr/>
          </a:p>
        </p:txBody>
      </p:sp>
      <p:sp>
        <p:nvSpPr>
          <p:cNvPr id="140"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x    vector of (non-negative integer) quantiles.</a:t>
            </a:r>
            <a:endParaRPr/>
          </a:p>
          <a:p>
            <a:pPr>
              <a:lnSpc>
                <a:spcPct val="100000"/>
              </a:lnSpc>
              <a:buSzPct val="70000"/>
              <a:buFont typeface="Wingdings" charset="2"/>
              <a:buChar char=""/>
            </a:pPr>
            <a:r>
              <a:rPr lang="en-US" sz="2400" strike="noStrike">
                <a:solidFill>
                  <a:srgbClr val="000000"/>
                </a:solidFill>
                <a:latin typeface="Century Schoolbook"/>
              </a:rPr>
              <a:t>q  vector of quantiles.</a:t>
            </a:r>
            <a:endParaRPr/>
          </a:p>
          <a:p>
            <a:pPr>
              <a:lnSpc>
                <a:spcPct val="100000"/>
              </a:lnSpc>
              <a:buSzPct val="70000"/>
              <a:buFont typeface="Wingdings" charset="2"/>
              <a:buChar char=""/>
            </a:pPr>
            <a:r>
              <a:rPr lang="en-US" sz="2400" strike="noStrike">
                <a:solidFill>
                  <a:srgbClr val="000000"/>
                </a:solidFill>
                <a:latin typeface="Century Schoolbook"/>
              </a:rPr>
              <a:t>p  vector of probabilities.</a:t>
            </a:r>
            <a:endParaRPr/>
          </a:p>
          <a:p>
            <a:pPr>
              <a:lnSpc>
                <a:spcPct val="100000"/>
              </a:lnSpc>
              <a:buSzPct val="70000"/>
              <a:buFont typeface="Wingdings" charset="2"/>
              <a:buChar char=""/>
            </a:pPr>
            <a:r>
              <a:rPr lang="en-US" sz="2400" strike="noStrike">
                <a:solidFill>
                  <a:srgbClr val="000000"/>
                </a:solidFill>
                <a:latin typeface="Century Schoolbook"/>
              </a:rPr>
              <a:t>n number of random values to return.</a:t>
            </a:r>
            <a:endParaRPr/>
          </a:p>
          <a:p>
            <a:pPr>
              <a:lnSpc>
                <a:spcPct val="100000"/>
              </a:lnSpc>
              <a:buSzPct val="70000"/>
              <a:buFont typeface="Wingdings" charset="2"/>
              <a:buChar char=""/>
            </a:pPr>
            <a:r>
              <a:rPr lang="en-US" sz="2400" strike="noStrike">
                <a:solidFill>
                  <a:srgbClr val="000000"/>
                </a:solidFill>
                <a:latin typeface="Century Schoolbook"/>
              </a:rPr>
              <a:t>lambda vector of positive means.</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log, log.p  logical; if TRUE, probabilities p are given as log(p).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lower.tail  logical; if TRUE (default), probabilities are P[X &lt;= x], otherwise, P[X &gt; x]</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Function description and arguments</a:t>
            </a:r>
            <a:endParaRPr/>
          </a:p>
        </p:txBody>
      </p:sp>
      <p:sp>
        <p:nvSpPr>
          <p:cNvPr id="142"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 “</a:t>
            </a:r>
            <a:r>
              <a:rPr lang="en-US" sz="2400" strike="noStrike">
                <a:solidFill>
                  <a:srgbClr val="000000"/>
                </a:solidFill>
                <a:latin typeface="Century Schoolbook"/>
              </a:rPr>
              <a:t>ppois” computes cumulative probabilities (the distribution function) </a:t>
            </a:r>
            <a:endParaRPr/>
          </a:p>
          <a:p>
            <a:pPr>
              <a:lnSpc>
                <a:spcPct val="100000"/>
              </a:lnSpc>
              <a:buSzPct val="70000"/>
              <a:buFont typeface="Wingdings" charset="2"/>
              <a:buChar char=""/>
            </a:pPr>
            <a:r>
              <a:rPr lang="en-US" sz="2400" strike="noStrike">
                <a:solidFill>
                  <a:srgbClr val="000000"/>
                </a:solidFill>
                <a:latin typeface="Century Schoolbook"/>
              </a:rPr>
              <a:t>“</a:t>
            </a:r>
            <a:r>
              <a:rPr lang="en-US" sz="2400" strike="noStrike">
                <a:solidFill>
                  <a:srgbClr val="000000"/>
                </a:solidFill>
                <a:latin typeface="Century Schoolbook"/>
              </a:rPr>
              <a:t>dpois” computes the mass function values.</a:t>
            </a:r>
            <a:endParaRPr/>
          </a:p>
          <a:p>
            <a:pPr>
              <a:lnSpc>
                <a:spcPct val="100000"/>
              </a:lnSpc>
            </a:pP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The type=”s” argument in the plot creates a step function</a:t>
            </a:r>
            <a:endParaRPr/>
          </a:p>
          <a:p>
            <a:pPr>
              <a:lnSpc>
                <a:spcPct val="100000"/>
              </a:lnSpc>
              <a:buSzPct val="70000"/>
              <a:buFont typeface="Wingdings" charset="2"/>
              <a:buChar char=""/>
            </a:pPr>
            <a:r>
              <a:rPr lang="en-US" sz="2400" strike="noStrike">
                <a:solidFill>
                  <a:srgbClr val="000000"/>
                </a:solidFill>
                <a:latin typeface="Century Schoolbook"/>
              </a:rPr>
              <a:t>The type=”h” argument in the plot creates lines.</a:t>
            </a:r>
            <a:endParaRPr/>
          </a:p>
          <a:p>
            <a:pPr>
              <a:lnSpc>
                <a:spcPct val="100000"/>
              </a:lnSpc>
            </a:pP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example</a:t>
            </a:r>
            <a:endParaRPr/>
          </a:p>
        </p:txBody>
      </p:sp>
      <p:sp>
        <p:nvSpPr>
          <p:cNvPr id="144"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ys&lt;-0:15 </a:t>
            </a:r>
            <a:endParaRPr/>
          </a:p>
          <a:p>
            <a:pPr>
              <a:lnSpc>
                <a:spcPct val="100000"/>
              </a:lnSpc>
              <a:buSzPct val="70000"/>
              <a:buFont typeface="Wingdings" charset="2"/>
              <a:buChar char=""/>
            </a:pPr>
            <a:r>
              <a:rPr lang="en-US" sz="2400" strike="noStrike">
                <a:solidFill>
                  <a:srgbClr val="000000"/>
                </a:solidFill>
                <a:latin typeface="Century Schoolbook"/>
              </a:rPr>
              <a:t>#fs&lt;-dpois(ys,lambda=5) </a:t>
            </a:r>
            <a:endParaRPr/>
          </a:p>
          <a:p>
            <a:pPr>
              <a:lnSpc>
                <a:spcPct val="100000"/>
              </a:lnSpc>
              <a:buSzPct val="70000"/>
              <a:buFont typeface="Wingdings" charset="2"/>
              <a:buChar char=""/>
            </a:pPr>
            <a:r>
              <a:rPr lang="en-US" sz="2400" strike="noStrike">
                <a:solidFill>
                  <a:srgbClr val="000000"/>
                </a:solidFill>
                <a:latin typeface="Century Schoolbook"/>
              </a:rPr>
              <a:t>fs&lt;-ppois(ys,lambda=5)</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print(fs)</a:t>
            </a:r>
            <a:endParaRPr/>
          </a:p>
          <a:p>
            <a:pPr>
              <a:lnSpc>
                <a:spcPct val="100000"/>
              </a:lnSpc>
              <a:buSzPct val="70000"/>
              <a:buFont typeface="Wingdings" charset="2"/>
              <a:buChar char=""/>
            </a:pPr>
            <a:r>
              <a:rPr lang="en-US" sz="2400" strike="noStrike">
                <a:solidFill>
                  <a:srgbClr val="000000"/>
                </a:solidFill>
                <a:latin typeface="Century Schoolbook"/>
              </a:rPr>
              <a:t>plot(ys, fs, type=”s”,xlab=”Variate Value”, ylab=”Probability Mass Function”)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r>
              <a:rPr b="1" lang="en-US" sz="3000" strike="noStrike">
                <a:solidFill>
                  <a:srgbClr val="575f6d"/>
                </a:solidFill>
                <a:latin typeface="Century Schoolbook"/>
              </a:rPr>
              <a:t>Binomial Distribution</a:t>
            </a:r>
            <a:endParaRPr/>
          </a:p>
          <a:p>
            <a:pPr>
              <a:lnSpc>
                <a:spcPct val="100000"/>
              </a:lnSpc>
            </a:pPr>
            <a:endParaRPr/>
          </a:p>
        </p:txBody>
      </p:sp>
      <p:sp>
        <p:nvSpPr>
          <p:cNvPr id="108" name="CustomShape 2"/>
          <p:cNvSpPr/>
          <p:nvPr/>
        </p:nvSpPr>
        <p:spPr>
          <a:xfrm>
            <a:off x="457200" y="1371600"/>
            <a:ext cx="7466760" cy="5101560"/>
          </a:xfrm>
          <a:prstGeom prst="rect">
            <a:avLst/>
          </a:prstGeom>
          <a:noFill/>
          <a:ln>
            <a:noFill/>
          </a:ln>
        </p:spPr>
        <p:style>
          <a:lnRef idx="0"/>
          <a:fillRef idx="0"/>
          <a:effectRef idx="0"/>
          <a:fontRef idx="minor"/>
        </p:style>
        <p:txBody>
          <a:bodyPr lIns="90000" rIns="90000" tIns="45000" bIns="45000"/>
          <a:p>
            <a:pPr algn="just">
              <a:lnSpc>
                <a:spcPct val="100000"/>
              </a:lnSpc>
              <a:buSzPct val="70000"/>
              <a:buFont typeface="Wingdings" charset="2"/>
              <a:buChar char=""/>
            </a:pPr>
            <a:r>
              <a:rPr lang="en-US" sz="2400" strike="noStrike">
                <a:solidFill>
                  <a:srgbClr val="000000"/>
                </a:solidFill>
                <a:latin typeface="Century Schoolbook"/>
              </a:rPr>
              <a:t>The binomial distribution is a discrete probability distribution. It describes the outcome of n independent trials in an experiment. </a:t>
            </a:r>
            <a:endParaRPr/>
          </a:p>
          <a:p>
            <a:pPr algn="just">
              <a:lnSpc>
                <a:spcPct val="100000"/>
              </a:lnSpc>
              <a:buSzPct val="70000"/>
              <a:buFont typeface="Wingdings" charset="2"/>
              <a:buChar char=""/>
            </a:pPr>
            <a:r>
              <a:rPr lang="en-US" sz="2400" strike="noStrike">
                <a:solidFill>
                  <a:srgbClr val="000000"/>
                </a:solidFill>
                <a:latin typeface="Century Schoolbook"/>
              </a:rPr>
              <a:t>Each trial is assumed to have only two outcomes, either success or failure. </a:t>
            </a:r>
            <a:endParaRPr/>
          </a:p>
          <a:p>
            <a:pPr algn="just">
              <a:lnSpc>
                <a:spcPct val="100000"/>
              </a:lnSpc>
              <a:buSzPct val="70000"/>
              <a:buFont typeface="Wingdings" charset="2"/>
              <a:buChar char=""/>
            </a:pPr>
            <a:r>
              <a:rPr lang="en-US" sz="2400" strike="noStrike">
                <a:solidFill>
                  <a:srgbClr val="000000"/>
                </a:solidFill>
                <a:latin typeface="Century Schoolbook"/>
              </a:rPr>
              <a:t>If the probability of a successful trial is p, then the probability of having x successful outcomes in an experiment of n independent trials is as follows. </a:t>
            </a:r>
            <a:endParaRPr/>
          </a:p>
          <a:p>
            <a:pPr>
              <a:lnSpc>
                <a:spcPct val="100000"/>
              </a:lnSpc>
            </a:pPr>
            <a:endParaRPr/>
          </a:p>
        </p:txBody>
      </p:sp>
      <p:pic>
        <p:nvPicPr>
          <p:cNvPr id="109" name="Picture 4" descr=""/>
          <p:cNvPicPr/>
          <p:nvPr/>
        </p:nvPicPr>
        <p:blipFill>
          <a:blip r:embed="rId1"/>
          <a:stretch/>
        </p:blipFill>
        <p:spPr>
          <a:xfrm>
            <a:off x="1447920" y="4800600"/>
            <a:ext cx="4799880" cy="1142280"/>
          </a:xfrm>
          <a:prstGeom prst="rect">
            <a:avLst/>
          </a:prstGeom>
          <a:ln w="936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example</a:t>
            </a:r>
            <a:endParaRPr/>
          </a:p>
        </p:txBody>
      </p:sp>
      <p:sp>
        <p:nvSpPr>
          <p:cNvPr id="146"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ys&lt;-0:15 </a:t>
            </a:r>
            <a:endParaRPr/>
          </a:p>
          <a:p>
            <a:pPr>
              <a:lnSpc>
                <a:spcPct val="100000"/>
              </a:lnSpc>
              <a:buSzPct val="70000"/>
              <a:buFont typeface="Wingdings" charset="2"/>
              <a:buChar char=""/>
            </a:pPr>
            <a:r>
              <a:rPr lang="en-US" sz="2400" strike="noStrike">
                <a:solidFill>
                  <a:srgbClr val="000000"/>
                </a:solidFill>
                <a:latin typeface="Century Schoolbook"/>
              </a:rPr>
              <a:t>fs&lt;-dpois(ys,lambda=5)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print(fs)</a:t>
            </a:r>
            <a:endParaRPr/>
          </a:p>
          <a:p>
            <a:pPr>
              <a:lnSpc>
                <a:spcPct val="100000"/>
              </a:lnSpc>
              <a:buSzPct val="70000"/>
              <a:buFont typeface="Wingdings" charset="2"/>
              <a:buChar char=""/>
            </a:pPr>
            <a:r>
              <a:rPr lang="en-US" sz="2400" strike="noStrike">
                <a:solidFill>
                  <a:srgbClr val="000000"/>
                </a:solidFill>
                <a:latin typeface="Century Schoolbook"/>
              </a:rPr>
              <a:t>plot(ys, fs, type=”h”,xlab=”Variate Value”, ylab=”Probability Mass Function”) </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endParaRPr/>
          </a:p>
          <a:p>
            <a:endParaRPr/>
          </a:p>
          <a:p>
            <a:r>
              <a:rPr b="1" lang="en-US" sz="3000" strike="noStrike">
                <a:solidFill>
                  <a:srgbClr val="575f6d"/>
                </a:solidFill>
                <a:latin typeface="Century Schoolbook"/>
              </a:rPr>
              <a:t>Normal Distribution</a:t>
            </a:r>
            <a:endParaRPr/>
          </a:p>
          <a:p>
            <a:pPr>
              <a:lnSpc>
                <a:spcPct val="100000"/>
              </a:lnSpc>
            </a:pPr>
            <a:endParaRPr/>
          </a:p>
        </p:txBody>
      </p:sp>
      <p:sp>
        <p:nvSpPr>
          <p:cNvPr id="148"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The normal distribution is defined by the following probability density function, where μ is the population mean and σ</a:t>
            </a:r>
            <a:r>
              <a:rPr lang="en-US" sz="2400" strike="noStrike" baseline="30000">
                <a:solidFill>
                  <a:srgbClr val="000000"/>
                </a:solidFill>
                <a:latin typeface="Century Schoolbook"/>
              </a:rPr>
              <a:t>2</a:t>
            </a:r>
            <a:r>
              <a:rPr lang="en-US" sz="2400" strike="noStrike">
                <a:solidFill>
                  <a:srgbClr val="000000"/>
                </a:solidFill>
                <a:latin typeface="Century Schoolbook"/>
              </a:rPr>
              <a:t> is the variance. </a:t>
            </a:r>
            <a:endParaRPr/>
          </a:p>
          <a:p>
            <a:pPr>
              <a:lnSpc>
                <a:spcPct val="100000"/>
              </a:lnSpc>
            </a:pPr>
            <a:endParaRPr/>
          </a:p>
          <a:p>
            <a:pPr>
              <a:lnSpc>
                <a:spcPct val="100000"/>
              </a:lnSpc>
            </a:pP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If a random variable X follows the normal distribution, then we write: </a:t>
            </a: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149" name="Picture 5" descr=""/>
          <p:cNvPicPr/>
          <p:nvPr/>
        </p:nvPicPr>
        <p:blipFill>
          <a:blip r:embed="rId1"/>
          <a:stretch/>
        </p:blipFill>
        <p:spPr>
          <a:xfrm>
            <a:off x="2209680" y="2819520"/>
            <a:ext cx="3504600" cy="1142280"/>
          </a:xfrm>
          <a:prstGeom prst="rect">
            <a:avLst/>
          </a:prstGeom>
          <a:ln w="9360">
            <a:noFill/>
          </a:ln>
        </p:spPr>
      </p:pic>
      <p:pic>
        <p:nvPicPr>
          <p:cNvPr id="150" name="Picture 6" descr=""/>
          <p:cNvPicPr/>
          <p:nvPr/>
        </p:nvPicPr>
        <p:blipFill>
          <a:blip r:embed="rId2"/>
          <a:stretch/>
        </p:blipFill>
        <p:spPr>
          <a:xfrm>
            <a:off x="2971800" y="5105520"/>
            <a:ext cx="1751760" cy="532800"/>
          </a:xfrm>
          <a:prstGeom prst="rect">
            <a:avLst/>
          </a:prstGeom>
          <a:ln w="9360">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endParaRPr/>
          </a:p>
          <a:p>
            <a:endParaRPr/>
          </a:p>
          <a:p>
            <a:endParaRPr/>
          </a:p>
          <a:p>
            <a:r>
              <a:rPr b="1" lang="en-US" sz="3000" strike="noStrike">
                <a:solidFill>
                  <a:srgbClr val="575f6d"/>
                </a:solidFill>
                <a:latin typeface="Century Schoolbook"/>
              </a:rPr>
              <a:t>Normal Distribution contd…</a:t>
            </a:r>
            <a:endParaRPr/>
          </a:p>
          <a:p>
            <a:pPr>
              <a:lnSpc>
                <a:spcPct val="100000"/>
              </a:lnSpc>
            </a:pPr>
            <a:endParaRPr/>
          </a:p>
        </p:txBody>
      </p:sp>
      <p:sp>
        <p:nvSpPr>
          <p:cNvPr id="152"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gn="just">
              <a:lnSpc>
                <a:spcPct val="100000"/>
              </a:lnSpc>
              <a:buSzPct val="70000"/>
              <a:buFont typeface="Wingdings" charset="2"/>
              <a:buChar char=""/>
            </a:pPr>
            <a:r>
              <a:rPr lang="en-US" sz="2400" strike="noStrike">
                <a:solidFill>
                  <a:srgbClr val="000000"/>
                </a:solidFill>
                <a:latin typeface="Century Schoolbook"/>
              </a:rPr>
              <a:t>In particular, the normal distribution with μ = 0 and σ = 1 is called the standard normal distribution, and is denoted as N(0,1)</a:t>
            </a:r>
            <a:endParaRPr/>
          </a:p>
          <a:p>
            <a:pPr algn="just">
              <a:lnSpc>
                <a:spcPct val="100000"/>
              </a:lnSpc>
            </a:pPr>
            <a:endParaRPr/>
          </a:p>
          <a:p>
            <a:pPr algn="just">
              <a:lnSpc>
                <a:spcPct val="100000"/>
              </a:lnSpc>
              <a:buSzPct val="70000"/>
              <a:buFont typeface="Wingdings" charset="2"/>
              <a:buChar char=""/>
            </a:pPr>
            <a:r>
              <a:rPr lang="en-US" sz="2400" strike="noStrike">
                <a:solidFill>
                  <a:srgbClr val="000000"/>
                </a:solidFill>
                <a:latin typeface="Century Schoolbook"/>
              </a:rPr>
              <a:t>The normal distribution is important because of the Central Limit Theorem, which states that the population of all possible samples of size n from a population with mean μ and variance σ</a:t>
            </a:r>
            <a:r>
              <a:rPr lang="en-US" sz="2400" strike="noStrike" baseline="30000">
                <a:solidFill>
                  <a:srgbClr val="000000"/>
                </a:solidFill>
                <a:latin typeface="Century Schoolbook"/>
              </a:rPr>
              <a:t>2</a:t>
            </a:r>
            <a:r>
              <a:rPr lang="en-US" sz="2400" strike="noStrike">
                <a:solidFill>
                  <a:srgbClr val="000000"/>
                </a:solidFill>
                <a:latin typeface="Century Schoolbook"/>
              </a:rPr>
              <a:t> approaches a normal distribution with mean μ and σ</a:t>
            </a:r>
            <a:r>
              <a:rPr lang="en-US" sz="2400" strike="noStrike" baseline="30000">
                <a:solidFill>
                  <a:srgbClr val="000000"/>
                </a:solidFill>
                <a:latin typeface="Century Schoolbook"/>
              </a:rPr>
              <a:t>2</a:t>
            </a:r>
            <a:r>
              <a:rPr lang="en-US" sz="2400" strike="noStrike">
                <a:solidFill>
                  <a:srgbClr val="000000"/>
                </a:solidFill>
                <a:latin typeface="Century Schoolbook"/>
              </a:rPr>
              <a:t>∕n when n approaches infinity. </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Normal distribution</a:t>
            </a:r>
            <a:endParaRPr/>
          </a:p>
        </p:txBody>
      </p:sp>
      <p:sp>
        <p:nvSpPr>
          <p:cNvPr id="154"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gn="just">
              <a:lnSpc>
                <a:spcPct val="100000"/>
              </a:lnSpc>
              <a:buSzPct val="70000"/>
              <a:buFont typeface="Wingdings" charset="2"/>
              <a:buChar char=""/>
            </a:pPr>
            <a:r>
              <a:rPr lang="en-US" sz="2400" strike="noStrike">
                <a:solidFill>
                  <a:srgbClr val="000000"/>
                </a:solidFill>
                <a:latin typeface="Century Schoolbook"/>
              </a:rPr>
              <a:t>In a random collection of data from independent sources, it is generally observed that the distribution of data is normal. Which means, on plotting a graph with the value of the variable in the horizontal axis and the count of the values in the vertical axis we get a bell shape curve.</a:t>
            </a:r>
            <a:endParaRPr/>
          </a:p>
          <a:p>
            <a:pPr algn="just">
              <a:lnSpc>
                <a:spcPct val="100000"/>
              </a:lnSpc>
            </a:pPr>
            <a:r>
              <a:rPr lang="en-US" sz="2400" strike="noStrike">
                <a:solidFill>
                  <a:srgbClr val="000000"/>
                </a:solidFill>
                <a:latin typeface="Century Schoolbook"/>
              </a:rPr>
              <a:t> </a:t>
            </a:r>
            <a:endParaRPr/>
          </a:p>
          <a:p>
            <a:pPr algn="just">
              <a:lnSpc>
                <a:spcPct val="100000"/>
              </a:lnSpc>
              <a:buSzPct val="70000"/>
              <a:buFont typeface="Wingdings" charset="2"/>
              <a:buChar char=""/>
            </a:pPr>
            <a:r>
              <a:rPr lang="en-US" sz="2400" strike="noStrike">
                <a:solidFill>
                  <a:srgbClr val="000000"/>
                </a:solidFill>
                <a:latin typeface="Century Schoolbook"/>
              </a:rPr>
              <a:t>The center of the curve represents the mean of the data set. In the graph, fifty percent of values lie to the left of the mean and the other fifty percent lie to the right of the graph. This is referred as normal distribution in statistics.</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normal distribution functions</a:t>
            </a:r>
            <a:endParaRPr/>
          </a:p>
        </p:txBody>
      </p:sp>
      <p:sp>
        <p:nvSpPr>
          <p:cNvPr id="156"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R has four in built functions to generate normal distribution. </a:t>
            </a:r>
            <a:endParaRPr/>
          </a:p>
          <a:p>
            <a:pPr>
              <a:lnSpc>
                <a:spcPct val="100000"/>
              </a:lnSpc>
              <a:buSzPct val="70000"/>
              <a:buFont typeface="Wingdings" charset="2"/>
              <a:buChar char=""/>
            </a:pPr>
            <a:r>
              <a:rPr lang="en-US" sz="2400" strike="noStrike">
                <a:solidFill>
                  <a:srgbClr val="000000"/>
                </a:solidFill>
                <a:latin typeface="Century Schoolbook"/>
              </a:rPr>
              <a:t>dnorm(x, mean, sd)</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 </a:t>
            </a:r>
            <a:r>
              <a:rPr lang="en-US" sz="2400" strike="noStrike">
                <a:solidFill>
                  <a:srgbClr val="000000"/>
                </a:solidFill>
                <a:latin typeface="Century Schoolbook"/>
              </a:rPr>
              <a:t>pnorm(x, mean, sd)</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 </a:t>
            </a:r>
            <a:r>
              <a:rPr lang="en-US" sz="2400" strike="noStrike">
                <a:solidFill>
                  <a:srgbClr val="000000"/>
                </a:solidFill>
                <a:latin typeface="Century Schoolbook"/>
              </a:rPr>
              <a:t>qnorm(p, mean, sd)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rnorm(n, mean, sd)</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Parameter description</a:t>
            </a:r>
            <a:endParaRPr/>
          </a:p>
        </p:txBody>
      </p:sp>
      <p:sp>
        <p:nvSpPr>
          <p:cNvPr id="158"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Following is the description of the parameters used in above functions −</a:t>
            </a:r>
            <a:endParaRPr/>
          </a:p>
          <a:p>
            <a:pPr>
              <a:lnSpc>
                <a:spcPct val="100000"/>
              </a:lnSpc>
            </a:pPr>
            <a:endParaRPr/>
          </a:p>
          <a:p>
            <a:pPr>
              <a:lnSpc>
                <a:spcPct val="100000"/>
              </a:lnSpc>
              <a:buSzPct val="70000"/>
              <a:buFont typeface="Wingdings" charset="2"/>
              <a:buChar char=""/>
            </a:pPr>
            <a:r>
              <a:rPr b="1" lang="en-US" sz="2400" strike="noStrike">
                <a:solidFill>
                  <a:srgbClr val="000000"/>
                </a:solidFill>
                <a:latin typeface="Century Schoolbook"/>
              </a:rPr>
              <a:t>x</a:t>
            </a:r>
            <a:r>
              <a:rPr lang="en-US" sz="2400" strike="noStrike">
                <a:solidFill>
                  <a:srgbClr val="000000"/>
                </a:solidFill>
                <a:latin typeface="Century Schoolbook"/>
              </a:rPr>
              <a:t> is a vector of numbers.</a:t>
            </a:r>
            <a:endParaRPr/>
          </a:p>
          <a:p>
            <a:pPr>
              <a:lnSpc>
                <a:spcPct val="100000"/>
              </a:lnSpc>
              <a:buSzPct val="70000"/>
              <a:buFont typeface="Wingdings" charset="2"/>
              <a:buChar char=""/>
            </a:pPr>
            <a:r>
              <a:rPr b="1" lang="en-US" sz="2400" strike="noStrike">
                <a:solidFill>
                  <a:srgbClr val="000000"/>
                </a:solidFill>
                <a:latin typeface="Century Schoolbook"/>
              </a:rPr>
              <a:t>p</a:t>
            </a:r>
            <a:r>
              <a:rPr lang="en-US" sz="2400" strike="noStrike">
                <a:solidFill>
                  <a:srgbClr val="000000"/>
                </a:solidFill>
                <a:latin typeface="Century Schoolbook"/>
              </a:rPr>
              <a:t> is a vector of probabilities.</a:t>
            </a:r>
            <a:endParaRPr/>
          </a:p>
          <a:p>
            <a:pPr>
              <a:lnSpc>
                <a:spcPct val="100000"/>
              </a:lnSpc>
              <a:buSzPct val="70000"/>
              <a:buFont typeface="Wingdings" charset="2"/>
              <a:buChar char=""/>
            </a:pPr>
            <a:r>
              <a:rPr b="1" lang="en-US" sz="2400" strike="noStrike">
                <a:solidFill>
                  <a:srgbClr val="000000"/>
                </a:solidFill>
                <a:latin typeface="Century Schoolbook"/>
              </a:rPr>
              <a:t>n</a:t>
            </a:r>
            <a:r>
              <a:rPr lang="en-US" sz="2400" strike="noStrike">
                <a:solidFill>
                  <a:srgbClr val="000000"/>
                </a:solidFill>
                <a:latin typeface="Century Schoolbook"/>
              </a:rPr>
              <a:t> is number of observations(sample size).</a:t>
            </a:r>
            <a:endParaRPr/>
          </a:p>
          <a:p>
            <a:pPr>
              <a:lnSpc>
                <a:spcPct val="100000"/>
              </a:lnSpc>
              <a:buSzPct val="70000"/>
              <a:buFont typeface="Wingdings" charset="2"/>
              <a:buChar char=""/>
            </a:pPr>
            <a:r>
              <a:rPr b="1" lang="en-US" sz="2400" strike="noStrike">
                <a:solidFill>
                  <a:srgbClr val="000000"/>
                </a:solidFill>
                <a:latin typeface="Century Schoolbook"/>
              </a:rPr>
              <a:t>mean</a:t>
            </a:r>
            <a:r>
              <a:rPr lang="en-US" sz="2400" strike="noStrike">
                <a:solidFill>
                  <a:srgbClr val="000000"/>
                </a:solidFill>
                <a:latin typeface="Century Schoolbook"/>
              </a:rPr>
              <a:t> is the mean value of the sample data. It's default value is zero.</a:t>
            </a:r>
            <a:endParaRPr/>
          </a:p>
          <a:p>
            <a:pPr>
              <a:lnSpc>
                <a:spcPct val="100000"/>
              </a:lnSpc>
              <a:buSzPct val="70000"/>
              <a:buFont typeface="Wingdings" charset="2"/>
              <a:buChar char=""/>
            </a:pPr>
            <a:r>
              <a:rPr b="1" lang="en-US" sz="2400" strike="noStrike">
                <a:solidFill>
                  <a:srgbClr val="000000"/>
                </a:solidFill>
                <a:latin typeface="Century Schoolbook"/>
              </a:rPr>
              <a:t>sd</a:t>
            </a:r>
            <a:r>
              <a:rPr lang="en-US" sz="2400" strike="noStrike">
                <a:solidFill>
                  <a:srgbClr val="000000"/>
                </a:solidFill>
                <a:latin typeface="Century Schoolbook"/>
              </a:rPr>
              <a:t> is the standard deviation. It's default value is 1.</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endParaRPr/>
          </a:p>
          <a:p>
            <a:r>
              <a:rPr b="1" lang="en-US" sz="3000" strike="noStrike">
                <a:solidFill>
                  <a:srgbClr val="575f6d"/>
                </a:solidFill>
                <a:latin typeface="Century Schoolbook"/>
              </a:rPr>
              <a:t>dnorm()</a:t>
            </a:r>
            <a:endParaRPr/>
          </a:p>
          <a:p>
            <a:pPr>
              <a:lnSpc>
                <a:spcPct val="100000"/>
              </a:lnSpc>
            </a:pPr>
            <a:endParaRPr/>
          </a:p>
        </p:txBody>
      </p:sp>
      <p:sp>
        <p:nvSpPr>
          <p:cNvPr id="160"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This function gives height of the probability distribution at each point for a given mean and standard deviation.</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 Create a sequence of numbers between -10 and 10 incrementing by 0.1. </a:t>
            </a:r>
            <a:endParaRPr/>
          </a:p>
          <a:p>
            <a:pPr>
              <a:lnSpc>
                <a:spcPct val="100000"/>
              </a:lnSpc>
              <a:buSzPct val="70000"/>
              <a:buFont typeface="Wingdings" charset="2"/>
              <a:buChar char=""/>
            </a:pPr>
            <a:r>
              <a:rPr lang="en-US" sz="2400" strike="noStrike">
                <a:solidFill>
                  <a:srgbClr val="000000"/>
                </a:solidFill>
                <a:latin typeface="Century Schoolbook"/>
              </a:rPr>
              <a:t>x &lt;- seq(-10, 10, by = .1) </a:t>
            </a:r>
            <a:endParaRPr/>
          </a:p>
          <a:p>
            <a:pPr>
              <a:lnSpc>
                <a:spcPct val="100000"/>
              </a:lnSpc>
              <a:buSzPct val="70000"/>
              <a:buFont typeface="Wingdings" charset="2"/>
              <a:buChar char=""/>
            </a:pPr>
            <a:r>
              <a:rPr lang="en-US" sz="2400" strike="noStrike">
                <a:solidFill>
                  <a:srgbClr val="000000"/>
                </a:solidFill>
                <a:latin typeface="Century Schoolbook"/>
              </a:rPr>
              <a:t># Choose the mean as 2.5 and standard deviation as 0.5. </a:t>
            </a:r>
            <a:endParaRPr/>
          </a:p>
          <a:p>
            <a:pPr>
              <a:lnSpc>
                <a:spcPct val="100000"/>
              </a:lnSpc>
              <a:buSzPct val="70000"/>
              <a:buFont typeface="Wingdings" charset="2"/>
              <a:buChar char=""/>
            </a:pPr>
            <a:r>
              <a:rPr lang="en-US" sz="2400" strike="noStrike">
                <a:solidFill>
                  <a:srgbClr val="000000"/>
                </a:solidFill>
                <a:latin typeface="Century Schoolbook"/>
              </a:rPr>
              <a:t>y &lt;- dnorm(x, mean = 2.5, sd = 0.5)</a:t>
            </a:r>
            <a:endParaRPr/>
          </a:p>
          <a:p>
            <a:pPr>
              <a:lnSpc>
                <a:spcPct val="100000"/>
              </a:lnSpc>
              <a:buSzPct val="70000"/>
              <a:buFont typeface="Wingdings" charset="2"/>
              <a:buChar char=""/>
            </a:pPr>
            <a:r>
              <a:rPr lang="en-US" sz="2400" strike="noStrike">
                <a:solidFill>
                  <a:srgbClr val="000000"/>
                </a:solidFill>
                <a:latin typeface="Century Schoolbook"/>
              </a:rPr>
              <a:t>plot(x,y)</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endParaRPr/>
          </a:p>
          <a:p>
            <a:r>
              <a:rPr b="1" lang="en-US" sz="3000" strike="noStrike">
                <a:solidFill>
                  <a:srgbClr val="575f6d"/>
                </a:solidFill>
                <a:latin typeface="Century Schoolbook"/>
              </a:rPr>
              <a:t>pnorm()</a:t>
            </a:r>
            <a:endParaRPr/>
          </a:p>
          <a:p>
            <a:pPr>
              <a:lnSpc>
                <a:spcPct val="100000"/>
              </a:lnSpc>
            </a:pPr>
            <a:endParaRPr/>
          </a:p>
        </p:txBody>
      </p:sp>
      <p:sp>
        <p:nvSpPr>
          <p:cNvPr id="162"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gn="just">
              <a:lnSpc>
                <a:spcPct val="100000"/>
              </a:lnSpc>
              <a:buSzPct val="70000"/>
              <a:buFont typeface="Wingdings" charset="2"/>
              <a:buChar char=""/>
            </a:pPr>
            <a:r>
              <a:rPr lang="en-US" sz="2400" strike="noStrike">
                <a:solidFill>
                  <a:srgbClr val="000000"/>
                </a:solidFill>
                <a:latin typeface="Century Schoolbook"/>
              </a:rPr>
              <a:t>This function gives the probability of a normally distributed random number to be less that the value of a given number. It is also called "Cumulative Distribution Function".</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 Create a sequence of numbers between -10 and 10 incrementing by 0.2. </a:t>
            </a:r>
            <a:endParaRPr/>
          </a:p>
          <a:p>
            <a:pPr>
              <a:lnSpc>
                <a:spcPct val="100000"/>
              </a:lnSpc>
              <a:buSzPct val="70000"/>
              <a:buFont typeface="Wingdings" charset="2"/>
              <a:buChar char=""/>
            </a:pPr>
            <a:r>
              <a:rPr lang="en-US" sz="2400" strike="noStrike">
                <a:solidFill>
                  <a:srgbClr val="000000"/>
                </a:solidFill>
                <a:latin typeface="Century Schoolbook"/>
              </a:rPr>
              <a:t>x &lt;- seq(-10,10,by = .2) </a:t>
            </a:r>
            <a:endParaRPr/>
          </a:p>
          <a:p>
            <a:pPr>
              <a:lnSpc>
                <a:spcPct val="100000"/>
              </a:lnSpc>
              <a:buSzPct val="70000"/>
              <a:buFont typeface="Wingdings" charset="2"/>
              <a:buChar char=""/>
            </a:pPr>
            <a:r>
              <a:rPr lang="en-US" sz="2400" strike="noStrike">
                <a:solidFill>
                  <a:srgbClr val="000000"/>
                </a:solidFill>
                <a:latin typeface="Century Schoolbook"/>
              </a:rPr>
              <a:t># Choose the mean as 2.5 and standard deviation as 2. </a:t>
            </a:r>
            <a:endParaRPr/>
          </a:p>
          <a:p>
            <a:pPr>
              <a:lnSpc>
                <a:spcPct val="100000"/>
              </a:lnSpc>
              <a:buSzPct val="70000"/>
              <a:buFont typeface="Wingdings" charset="2"/>
              <a:buChar char=""/>
            </a:pPr>
            <a:r>
              <a:rPr lang="en-US" sz="2400" strike="noStrike">
                <a:solidFill>
                  <a:srgbClr val="000000"/>
                </a:solidFill>
                <a:latin typeface="Century Schoolbook"/>
              </a:rPr>
              <a:t>y &lt;- pnorm(x, mean = 2.5, sd = 2) </a:t>
            </a:r>
            <a:endParaRPr/>
          </a:p>
          <a:p>
            <a:pPr>
              <a:lnSpc>
                <a:spcPct val="100000"/>
              </a:lnSpc>
              <a:buSzPct val="70000"/>
              <a:buFont typeface="Wingdings" charset="2"/>
              <a:buChar char=""/>
            </a:pPr>
            <a:r>
              <a:rPr lang="en-US" sz="2400" strike="noStrike">
                <a:solidFill>
                  <a:srgbClr val="000000"/>
                </a:solidFill>
                <a:latin typeface="Century Schoolbook"/>
              </a:rPr>
              <a:t># Plot the graph. </a:t>
            </a:r>
            <a:endParaRPr/>
          </a:p>
          <a:p>
            <a:pPr>
              <a:lnSpc>
                <a:spcPct val="100000"/>
              </a:lnSpc>
              <a:buSzPct val="70000"/>
              <a:buFont typeface="Wingdings" charset="2"/>
              <a:buChar char=""/>
            </a:pPr>
            <a:r>
              <a:rPr lang="en-US" sz="2400" strike="noStrike">
                <a:solidFill>
                  <a:srgbClr val="000000"/>
                </a:solidFill>
                <a:latin typeface="Century Schoolbook"/>
              </a:rPr>
              <a:t>plot(x,y)</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endParaRPr/>
          </a:p>
          <a:p>
            <a:r>
              <a:rPr b="1" lang="en-US" sz="3000" strike="noStrike">
                <a:solidFill>
                  <a:srgbClr val="575f6d"/>
                </a:solidFill>
                <a:latin typeface="Century Schoolbook"/>
              </a:rPr>
              <a:t>qnorm()</a:t>
            </a:r>
            <a:endParaRPr/>
          </a:p>
          <a:p>
            <a:pPr>
              <a:lnSpc>
                <a:spcPct val="100000"/>
              </a:lnSpc>
            </a:pPr>
            <a:endParaRPr/>
          </a:p>
        </p:txBody>
      </p:sp>
      <p:sp>
        <p:nvSpPr>
          <p:cNvPr id="164"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This function takes the probability value and gives a number whose cumulative value matches the probability value.</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 Create a sequence of probability values incrementing by 0.02.</a:t>
            </a:r>
            <a:endParaRPr/>
          </a:p>
          <a:p>
            <a:pPr>
              <a:lnSpc>
                <a:spcPct val="100000"/>
              </a:lnSpc>
              <a:buSzPct val="70000"/>
              <a:buFont typeface="Wingdings" charset="2"/>
              <a:buChar char=""/>
            </a:pPr>
            <a:r>
              <a:rPr lang="en-US" sz="2400" strike="noStrike">
                <a:solidFill>
                  <a:srgbClr val="000000"/>
                </a:solidFill>
                <a:latin typeface="Century Schoolbook"/>
              </a:rPr>
              <a:t> </a:t>
            </a:r>
            <a:r>
              <a:rPr lang="en-US" sz="2400" strike="noStrike">
                <a:solidFill>
                  <a:srgbClr val="000000"/>
                </a:solidFill>
                <a:latin typeface="Century Schoolbook"/>
              </a:rPr>
              <a:t>x &lt;- seq(0, 1, by = 0.02)</a:t>
            </a:r>
            <a:endParaRPr/>
          </a:p>
          <a:p>
            <a:pPr>
              <a:lnSpc>
                <a:spcPct val="100000"/>
              </a:lnSpc>
              <a:buSzPct val="70000"/>
              <a:buFont typeface="Wingdings" charset="2"/>
              <a:buChar char=""/>
            </a:pPr>
            <a:r>
              <a:rPr lang="en-US" sz="2400" strike="noStrike">
                <a:solidFill>
                  <a:srgbClr val="000000"/>
                </a:solidFill>
                <a:latin typeface="Century Schoolbook"/>
              </a:rPr>
              <a:t> </a:t>
            </a:r>
            <a:r>
              <a:rPr lang="en-US" sz="2400" strike="noStrike">
                <a:solidFill>
                  <a:srgbClr val="000000"/>
                </a:solidFill>
                <a:latin typeface="Century Schoolbook"/>
              </a:rPr>
              <a:t># Choose the mean as 2 and standard deviation as 3. </a:t>
            </a:r>
            <a:endParaRPr/>
          </a:p>
          <a:p>
            <a:pPr>
              <a:lnSpc>
                <a:spcPct val="100000"/>
              </a:lnSpc>
              <a:buSzPct val="70000"/>
              <a:buFont typeface="Wingdings" charset="2"/>
              <a:buChar char=""/>
            </a:pPr>
            <a:r>
              <a:rPr lang="en-US" sz="2400" strike="noStrike">
                <a:solidFill>
                  <a:srgbClr val="000000"/>
                </a:solidFill>
                <a:latin typeface="Century Schoolbook"/>
              </a:rPr>
              <a:t>y &lt;- qnorm(x, mean = 2, sd = 1</a:t>
            </a:r>
            <a:endParaRPr/>
          </a:p>
          <a:p>
            <a:pPr>
              <a:lnSpc>
                <a:spcPct val="100000"/>
              </a:lnSpc>
              <a:buSzPct val="70000"/>
              <a:buFont typeface="Wingdings" charset="2"/>
              <a:buChar char=""/>
            </a:pPr>
            <a:r>
              <a:rPr lang="en-US" sz="2400" strike="noStrike">
                <a:solidFill>
                  <a:srgbClr val="000000"/>
                </a:solidFill>
                <a:latin typeface="Century Schoolbook"/>
              </a:rPr>
              <a:t># Plot the graph. </a:t>
            </a:r>
            <a:endParaRPr/>
          </a:p>
          <a:p>
            <a:pPr>
              <a:lnSpc>
                <a:spcPct val="100000"/>
              </a:lnSpc>
              <a:buSzPct val="70000"/>
              <a:buFont typeface="Wingdings" charset="2"/>
              <a:buChar char=""/>
            </a:pPr>
            <a:r>
              <a:rPr lang="en-US" sz="2400" strike="noStrike">
                <a:solidFill>
                  <a:srgbClr val="000000"/>
                </a:solidFill>
                <a:latin typeface="Century Schoolbook"/>
              </a:rPr>
              <a:t>plot(x,y) </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endParaRPr/>
          </a:p>
          <a:p>
            <a:r>
              <a:rPr b="1" lang="en-US" sz="3000" strike="noStrike">
                <a:solidFill>
                  <a:srgbClr val="575f6d"/>
                </a:solidFill>
                <a:latin typeface="Century Schoolbook"/>
              </a:rPr>
              <a:t>rnorm()</a:t>
            </a:r>
            <a:endParaRPr/>
          </a:p>
          <a:p>
            <a:pPr>
              <a:lnSpc>
                <a:spcPct val="100000"/>
              </a:lnSpc>
            </a:pPr>
            <a:endParaRPr/>
          </a:p>
        </p:txBody>
      </p:sp>
      <p:sp>
        <p:nvSpPr>
          <p:cNvPr id="166"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This function is used to generate random numbers whose distribution is normal. It takes the sample size as input and generates that many random numbers. We draw a histogram to show the distribution of the generated numbers.</a:t>
            </a:r>
            <a:endParaRPr/>
          </a:p>
          <a:p>
            <a:pPr>
              <a:lnSpc>
                <a:spcPct val="100000"/>
              </a:lnSpc>
              <a:buSzPct val="70000"/>
              <a:buFont typeface="Wingdings" charset="2"/>
              <a:buChar char=""/>
            </a:pPr>
            <a:r>
              <a:rPr lang="en-US" sz="2400" strike="noStrike">
                <a:solidFill>
                  <a:srgbClr val="000000"/>
                </a:solidFill>
                <a:latin typeface="Century Schoolbook"/>
              </a:rPr>
              <a:t># Create a sample of 50 numbers which are normally distributed.</a:t>
            </a:r>
            <a:endParaRPr/>
          </a:p>
          <a:p>
            <a:pPr>
              <a:lnSpc>
                <a:spcPct val="100000"/>
              </a:lnSpc>
              <a:buSzPct val="70000"/>
              <a:buFont typeface="Wingdings" charset="2"/>
              <a:buChar char=""/>
            </a:pPr>
            <a:r>
              <a:rPr lang="en-US" sz="2400" strike="noStrike">
                <a:solidFill>
                  <a:srgbClr val="000000"/>
                </a:solidFill>
                <a:latin typeface="Century Schoolbook"/>
              </a:rPr>
              <a:t> </a:t>
            </a:r>
            <a:r>
              <a:rPr lang="en-US" sz="2400" strike="noStrike">
                <a:solidFill>
                  <a:srgbClr val="000000"/>
                </a:solidFill>
                <a:latin typeface="Century Schoolbook"/>
              </a:rPr>
              <a:t>y &lt;- rnorm(50) </a:t>
            </a:r>
            <a:endParaRPr/>
          </a:p>
          <a:p>
            <a:pPr>
              <a:lnSpc>
                <a:spcPct val="100000"/>
              </a:lnSpc>
              <a:buSzPct val="70000"/>
              <a:buFont typeface="Wingdings" charset="2"/>
              <a:buChar char=""/>
            </a:pPr>
            <a:r>
              <a:rPr lang="en-US" sz="2400" strike="noStrike">
                <a:solidFill>
                  <a:srgbClr val="000000"/>
                </a:solidFill>
                <a:latin typeface="Century Schoolbook"/>
              </a:rPr>
              <a:t># Plot the histogram for this sample. </a:t>
            </a:r>
            <a:endParaRPr/>
          </a:p>
          <a:p>
            <a:pPr>
              <a:lnSpc>
                <a:spcPct val="100000"/>
              </a:lnSpc>
              <a:buSzPct val="70000"/>
              <a:buFont typeface="Wingdings" charset="2"/>
              <a:buChar char=""/>
            </a:pPr>
            <a:r>
              <a:rPr lang="en-US" sz="2400" strike="noStrike">
                <a:solidFill>
                  <a:srgbClr val="000000"/>
                </a:solidFill>
                <a:latin typeface="Century Schoolbook"/>
              </a:rPr>
              <a:t>hist(y, main = "Normal DIstribution“)</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Binomial Distribution</a:t>
            </a:r>
            <a:endParaRPr/>
          </a:p>
        </p:txBody>
      </p:sp>
      <p:sp>
        <p:nvSpPr>
          <p:cNvPr id="111"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gn="just">
              <a:lnSpc>
                <a:spcPct val="100000"/>
              </a:lnSpc>
              <a:buSzPct val="70000"/>
              <a:buFont typeface="Wingdings" charset="2"/>
              <a:buChar char=""/>
            </a:pPr>
            <a:r>
              <a:rPr lang="en-US" sz="2400" strike="noStrike">
                <a:solidFill>
                  <a:srgbClr val="000000"/>
                </a:solidFill>
                <a:latin typeface="Century Schoolbook"/>
              </a:rPr>
              <a:t>The binomial distribution model deals with finding the probability of success of an event which has only two possible outcomes in a series of experiments. </a:t>
            </a:r>
            <a:endParaRPr/>
          </a:p>
          <a:p>
            <a:pPr algn="just">
              <a:lnSpc>
                <a:spcPct val="100000"/>
              </a:lnSpc>
            </a:pPr>
            <a:endParaRPr/>
          </a:p>
          <a:p>
            <a:pPr algn="just">
              <a:lnSpc>
                <a:spcPct val="100000"/>
              </a:lnSpc>
              <a:buSzPct val="70000"/>
              <a:buFont typeface="Wingdings" charset="2"/>
              <a:buChar char=""/>
            </a:pPr>
            <a:r>
              <a:rPr lang="en-US" sz="2400" strike="noStrike">
                <a:solidFill>
                  <a:srgbClr val="000000"/>
                </a:solidFill>
                <a:latin typeface="Century Schoolbook"/>
              </a:rPr>
              <a:t>For example, tossing of a coin always gives a head or a tail. </a:t>
            </a:r>
            <a:endParaRPr/>
          </a:p>
          <a:p>
            <a:pPr algn="just">
              <a:lnSpc>
                <a:spcPct val="100000"/>
              </a:lnSpc>
              <a:buSzPct val="70000"/>
              <a:buFont typeface="Wingdings" charset="2"/>
              <a:buChar char=""/>
            </a:pPr>
            <a:r>
              <a:rPr lang="en-US" sz="2400" strike="noStrike">
                <a:solidFill>
                  <a:srgbClr val="000000"/>
                </a:solidFill>
                <a:latin typeface="Century Schoolbook"/>
              </a:rPr>
              <a:t>The probability of finding exactly 3 heads in tossing a coin repeatedly for 10 times is estimated during the binomial distribution.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457200" y="274680"/>
            <a:ext cx="7466760" cy="791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Example</a:t>
            </a:r>
            <a:endParaRPr/>
          </a:p>
        </p:txBody>
      </p:sp>
      <p:sp>
        <p:nvSpPr>
          <p:cNvPr id="168" name="CustomShape 2"/>
          <p:cNvSpPr/>
          <p:nvPr/>
        </p:nvSpPr>
        <p:spPr>
          <a:xfrm>
            <a:off x="457200" y="1295280"/>
            <a:ext cx="7466760" cy="533340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b="1" lang="en-US" sz="2400" strike="noStrike">
                <a:solidFill>
                  <a:srgbClr val="000000"/>
                </a:solidFill>
                <a:latin typeface="Century Schoolbook"/>
              </a:rPr>
              <a:t>Problem</a:t>
            </a:r>
            <a:endParaRPr/>
          </a:p>
          <a:p>
            <a:pPr algn="just">
              <a:lnSpc>
                <a:spcPct val="100000"/>
              </a:lnSpc>
              <a:buSzPct val="70000"/>
              <a:buFont typeface="Wingdings" charset="2"/>
              <a:buChar char=""/>
            </a:pPr>
            <a:r>
              <a:rPr lang="en-US" sz="2400" strike="noStrike">
                <a:solidFill>
                  <a:srgbClr val="000000"/>
                </a:solidFill>
                <a:latin typeface="Century Schoolbook"/>
              </a:rPr>
              <a:t>Assume that the test scores of a college entrance exam fits a normal distribution. Furthermore, the mean test score is 72, and the standard deviation is 15.2. What is the percentage of students scoring 84 or more in the exam? </a:t>
            </a:r>
            <a:endParaRPr/>
          </a:p>
          <a:p>
            <a:pPr algn="just">
              <a:lnSpc>
                <a:spcPct val="100000"/>
              </a:lnSpc>
              <a:buSzPct val="70000"/>
              <a:buFont typeface="Wingdings" charset="2"/>
              <a:buChar char=""/>
            </a:pPr>
            <a:r>
              <a:rPr b="1" lang="en-US" sz="2400" strike="noStrike">
                <a:solidFill>
                  <a:srgbClr val="000000"/>
                </a:solidFill>
                <a:latin typeface="Century Schoolbook"/>
              </a:rPr>
              <a:t>Solution</a:t>
            </a:r>
            <a:endParaRPr/>
          </a:p>
          <a:p>
            <a:pPr algn="just">
              <a:lnSpc>
                <a:spcPct val="100000"/>
              </a:lnSpc>
              <a:buSzPct val="70000"/>
              <a:buFont typeface="Wingdings" charset="2"/>
              <a:buChar char=""/>
            </a:pPr>
            <a:r>
              <a:rPr lang="en-US" sz="2400" strike="noStrike">
                <a:solidFill>
                  <a:srgbClr val="000000"/>
                </a:solidFill>
                <a:latin typeface="Century Schoolbook"/>
              </a:rPr>
              <a:t>We apply the function pnorm of the normal distribution with mean 72 and standard deviation 15.2. Since we are looking for the percentage of students scoring higher than 84, we are interested in the upper tail of the normal distribution. </a:t>
            </a:r>
            <a:endParaRPr/>
          </a:p>
          <a:p>
            <a:pPr algn="just">
              <a:lnSpc>
                <a:spcPct val="100000"/>
              </a:lnSpc>
              <a:buSzPct val="70000"/>
              <a:buFont typeface="Wingdings" charset="2"/>
              <a:buChar char=""/>
            </a:pPr>
            <a:r>
              <a:rPr lang="en-US" sz="2400" strike="noStrike">
                <a:solidFill>
                  <a:srgbClr val="000000"/>
                </a:solidFill>
                <a:latin typeface="Century Schoolbook"/>
              </a:rPr>
              <a:t>&gt; pnorm(84, mean=72, sd=15.2, lower.tail=FALSE) </a:t>
            </a:r>
            <a:endParaRPr/>
          </a:p>
          <a:p>
            <a:pPr algn="just">
              <a:lnSpc>
                <a:spcPct val="100000"/>
              </a:lnSpc>
              <a:buSzPct val="70000"/>
              <a:buFont typeface="Wingdings" charset="2"/>
              <a:buChar char=""/>
            </a:pPr>
            <a:r>
              <a:rPr lang="en-US" sz="2400" strike="noStrike">
                <a:solidFill>
                  <a:srgbClr val="000000"/>
                </a:solidFill>
                <a:latin typeface="Century Schoolbook"/>
              </a:rPr>
              <a:t>[1] 0.21492 </a:t>
            </a:r>
            <a:endParaRPr/>
          </a:p>
          <a:p>
            <a:pPr algn="just">
              <a:lnSpc>
                <a:spcPct val="100000"/>
              </a:lnSpc>
              <a:buSzPct val="70000"/>
              <a:buFont typeface="Wingdings" charset="2"/>
              <a:buChar char=""/>
            </a:pPr>
            <a:r>
              <a:rPr b="1" lang="en-US" sz="2400" strike="noStrike">
                <a:solidFill>
                  <a:srgbClr val="000000"/>
                </a:solidFill>
                <a:latin typeface="Century Schoolbook"/>
              </a:rPr>
              <a:t>Answer</a:t>
            </a:r>
            <a:endParaRPr/>
          </a:p>
          <a:p>
            <a:pPr algn="just">
              <a:lnSpc>
                <a:spcPct val="100000"/>
              </a:lnSpc>
              <a:buSzPct val="70000"/>
              <a:buFont typeface="Wingdings" charset="2"/>
              <a:buChar char=""/>
            </a:pPr>
            <a:r>
              <a:rPr lang="en-US" sz="2400" strike="noStrike">
                <a:solidFill>
                  <a:srgbClr val="000000"/>
                </a:solidFill>
                <a:latin typeface="Century Schoolbook"/>
              </a:rPr>
              <a:t>The percentage of students scoring 84 or more in the college entrance exam is 21.5%. </a:t>
            </a:r>
            <a:endParaRPr/>
          </a:p>
          <a:p>
            <a:pPr>
              <a:lnSpc>
                <a:spcPct val="100000"/>
              </a:lnSpc>
            </a:pP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Example contd…</a:t>
            </a:r>
            <a:endParaRPr/>
          </a:p>
        </p:txBody>
      </p:sp>
      <p:sp>
        <p:nvSpPr>
          <p:cNvPr id="170"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000" strike="noStrike">
                <a:solidFill>
                  <a:srgbClr val="000000"/>
                </a:solidFill>
                <a:latin typeface="Century Schoolbook"/>
              </a:rPr>
              <a:t>Alternatively, we can use the cumulative probability function for binomial distribution pbinom. </a:t>
            </a:r>
            <a:endParaRPr/>
          </a:p>
          <a:p>
            <a:pPr>
              <a:lnSpc>
                <a:spcPct val="100000"/>
              </a:lnSpc>
              <a:buSzPct val="70000"/>
              <a:buFont typeface="Wingdings" charset="2"/>
              <a:buChar char=""/>
            </a:pPr>
            <a:r>
              <a:rPr lang="en-US" sz="2000" strike="noStrike">
                <a:solidFill>
                  <a:srgbClr val="000000"/>
                </a:solidFill>
                <a:latin typeface="Century Schoolbook"/>
              </a:rPr>
              <a:t>&gt; pbinom(4, size=12, prob=0.2) </a:t>
            </a:r>
            <a:endParaRPr/>
          </a:p>
          <a:p>
            <a:pPr>
              <a:lnSpc>
                <a:spcPct val="100000"/>
              </a:lnSpc>
              <a:buSzPct val="70000"/>
              <a:buFont typeface="Wingdings" charset="2"/>
              <a:buChar char=""/>
            </a:pPr>
            <a:r>
              <a:rPr lang="en-US" sz="2000" strike="noStrike">
                <a:solidFill>
                  <a:srgbClr val="000000"/>
                </a:solidFill>
                <a:latin typeface="Century Schoolbook"/>
              </a:rPr>
              <a:t>[1] 0.92744 </a:t>
            </a:r>
            <a:endParaRPr/>
          </a:p>
          <a:p>
            <a:pPr>
              <a:lnSpc>
                <a:spcPct val="100000"/>
              </a:lnSpc>
              <a:buSzPct val="70000"/>
              <a:buFont typeface="Wingdings" charset="2"/>
              <a:buChar char=""/>
            </a:pPr>
            <a:r>
              <a:rPr b="1" lang="en-US" sz="2000" strike="noStrike">
                <a:solidFill>
                  <a:srgbClr val="000000"/>
                </a:solidFill>
                <a:latin typeface="Century Schoolbook"/>
              </a:rPr>
              <a:t>Answer</a:t>
            </a:r>
            <a:endParaRPr/>
          </a:p>
          <a:p>
            <a:pPr>
              <a:lnSpc>
                <a:spcPct val="100000"/>
              </a:lnSpc>
              <a:buSzPct val="70000"/>
              <a:buFont typeface="Wingdings" charset="2"/>
              <a:buChar char=""/>
            </a:pPr>
            <a:r>
              <a:rPr lang="en-US" sz="2000" strike="noStrike">
                <a:solidFill>
                  <a:srgbClr val="000000"/>
                </a:solidFill>
                <a:latin typeface="Century Schoolbook"/>
              </a:rPr>
              <a:t>The probability of four or less questions answered correctly by random in a twelve question multiple choice quiz is 92.7%. </a:t>
            </a:r>
            <a:endParaRPr/>
          </a:p>
          <a:p>
            <a:pPr>
              <a:lnSpc>
                <a:spcPct val="100000"/>
              </a:lnSpc>
            </a:pPr>
            <a:endParaRPr/>
          </a:p>
          <a:p>
            <a:pPr>
              <a:lnSpc>
                <a:spcPct val="100000"/>
              </a:lnSpc>
            </a:pP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457200" y="274680"/>
            <a:ext cx="7466760" cy="1142280"/>
          </a:xfrm>
          <a:prstGeom prst="rect">
            <a:avLst/>
          </a:prstGeom>
          <a:noFill/>
          <a:ln>
            <a:noFill/>
          </a:ln>
        </p:spPr>
        <p:style>
          <a:lnRef idx="0"/>
          <a:fillRef idx="0"/>
          <a:effectRef idx="0"/>
          <a:fontRef idx="minor"/>
        </p:style>
      </p:sp>
      <p:sp>
        <p:nvSpPr>
          <p:cNvPr id="172"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http://www.intmath.com/counting-probability/12-binomial-probability-distributions.php</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r>
              <a:rPr lang="en-US" strike="noStrike">
                <a:latin typeface="Century Schoolbook"/>
              </a:rPr>
              <a:t>Examples</a:t>
            </a:r>
            <a:endParaRPr/>
          </a:p>
        </p:txBody>
      </p:sp>
      <p:sp>
        <p:nvSpPr>
          <p:cNvPr id="174"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Century Schoolbook"/>
              </a:rPr>
              <a:t>1.A die is tossed 3 times. What is the probability of</a:t>
            </a:r>
            <a:endParaRPr/>
          </a:p>
          <a:p>
            <a:pPr>
              <a:lnSpc>
                <a:spcPct val="100000"/>
              </a:lnSpc>
              <a:buSzPct val="70000"/>
              <a:buFont typeface="Wingdings" charset="2"/>
              <a:buChar char=""/>
            </a:pPr>
            <a:r>
              <a:rPr lang="en-US" sz="2400" strike="noStrike">
                <a:solidFill>
                  <a:srgbClr val="000000"/>
                </a:solidFill>
                <a:latin typeface="Century Schoolbook"/>
              </a:rPr>
              <a:t>(a) No fives turning up?</a:t>
            </a:r>
            <a:endParaRPr/>
          </a:p>
          <a:p>
            <a:pPr>
              <a:lnSpc>
                <a:spcPct val="100000"/>
              </a:lnSpc>
              <a:buSzPct val="70000"/>
              <a:buFont typeface="Wingdings" charset="2"/>
              <a:buChar char=""/>
            </a:pPr>
            <a:r>
              <a:rPr lang="en-US" sz="2400" strike="noStrike">
                <a:solidFill>
                  <a:srgbClr val="000000"/>
                </a:solidFill>
                <a:latin typeface="Century Schoolbook"/>
              </a:rPr>
              <a:t>(b) 1 five?</a:t>
            </a:r>
            <a:endParaRPr/>
          </a:p>
          <a:p>
            <a:pPr>
              <a:lnSpc>
                <a:spcPct val="100000"/>
              </a:lnSpc>
              <a:buSzPct val="70000"/>
              <a:buFont typeface="Wingdings" charset="2"/>
              <a:buChar char=""/>
            </a:pPr>
            <a:r>
              <a:rPr lang="en-US" sz="2400" strike="noStrike">
                <a:solidFill>
                  <a:srgbClr val="000000"/>
                </a:solidFill>
                <a:latin typeface="Century Schoolbook"/>
              </a:rPr>
              <a:t>( c)3 fives?</a:t>
            </a:r>
            <a:endParaRPr/>
          </a:p>
          <a:p>
            <a:pPr>
              <a:lnSpc>
                <a:spcPct val="100000"/>
              </a:lnSpc>
            </a:pPr>
            <a:endParaRPr/>
          </a:p>
          <a:p>
            <a:pPr>
              <a:lnSpc>
                <a:spcPct val="100000"/>
              </a:lnSpc>
            </a:pPr>
            <a:r>
              <a:rPr lang="en-US" sz="2400" strike="noStrike">
                <a:solidFill>
                  <a:srgbClr val="000000"/>
                </a:solidFill>
                <a:latin typeface="Century Schoolbook"/>
              </a:rPr>
              <a:t>2. Hospital records show that of patients suffering from a certain disease, 75% die of it. What is the probability that of  6 randomly selected patients, 4 will recover?</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457200" y="274680"/>
            <a:ext cx="7466760" cy="1142280"/>
          </a:xfrm>
          <a:prstGeom prst="rect">
            <a:avLst/>
          </a:prstGeom>
          <a:noFill/>
          <a:ln>
            <a:noFill/>
          </a:ln>
        </p:spPr>
        <p:style>
          <a:lnRef idx="0"/>
          <a:fillRef idx="0"/>
          <a:effectRef idx="0"/>
          <a:fontRef idx="minor"/>
        </p:style>
      </p:sp>
      <p:sp>
        <p:nvSpPr>
          <p:cNvPr id="176"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3. In the old days, there was a probability of  0.8 of success in any attempt to make a telephone call. (This often depended on the importance of the person making the call, or the operator's curiosity!)</a:t>
            </a:r>
            <a:endParaRPr/>
          </a:p>
          <a:p>
            <a:pPr>
              <a:lnSpc>
                <a:spcPct val="100000"/>
              </a:lnSpc>
            </a:pPr>
            <a:r>
              <a:rPr lang="en-US" sz="2400" strike="noStrike">
                <a:solidFill>
                  <a:srgbClr val="000000"/>
                </a:solidFill>
                <a:latin typeface="Century Schoolbook"/>
              </a:rPr>
              <a:t>    </a:t>
            </a:r>
            <a:r>
              <a:rPr lang="en-US" sz="2400" strike="noStrike">
                <a:solidFill>
                  <a:srgbClr val="000000"/>
                </a:solidFill>
                <a:latin typeface="Century Schoolbook"/>
              </a:rPr>
              <a:t>Calculate the probability of having 7  successes in 10 attempts.</a:t>
            </a:r>
            <a:endParaRPr/>
          </a:p>
          <a:p>
            <a:pPr>
              <a:lnSpc>
                <a:spcPct val="100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457200" y="274680"/>
            <a:ext cx="7466760" cy="1142280"/>
          </a:xfrm>
          <a:prstGeom prst="rect">
            <a:avLst/>
          </a:prstGeom>
          <a:noFill/>
          <a:ln>
            <a:noFill/>
          </a:ln>
        </p:spPr>
        <p:style>
          <a:lnRef idx="0"/>
          <a:fillRef idx="0"/>
          <a:effectRef idx="0"/>
          <a:fontRef idx="minor"/>
        </p:style>
      </p:sp>
      <p:sp>
        <p:nvSpPr>
          <p:cNvPr id="178"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4. A (blindfolded) marksman finds that on the average he hits the target 4 times out of 5. If he fires 4 shots, what is the probability of</a:t>
            </a:r>
            <a:endParaRPr/>
          </a:p>
          <a:p>
            <a:pPr>
              <a:lnSpc>
                <a:spcPct val="100000"/>
              </a:lnSpc>
              <a:buSzPct val="70000"/>
              <a:buFont typeface="Wingdings" charset="2"/>
              <a:buChar char=""/>
            </a:pPr>
            <a:r>
              <a:rPr lang="en-US" sz="2400" strike="noStrike">
                <a:solidFill>
                  <a:srgbClr val="000000"/>
                </a:solidFill>
                <a:latin typeface="Century Schoolbook"/>
              </a:rPr>
              <a:t>(a) more than 2 hits?</a:t>
            </a:r>
            <a:endParaRPr/>
          </a:p>
          <a:p>
            <a:pPr>
              <a:lnSpc>
                <a:spcPct val="100000"/>
              </a:lnSpc>
              <a:buSzPct val="70000"/>
              <a:buFont typeface="Wingdings" charset="2"/>
              <a:buChar char=""/>
            </a:pPr>
            <a:r>
              <a:rPr lang="en-US" sz="2400" strike="noStrike">
                <a:solidFill>
                  <a:srgbClr val="000000"/>
                </a:solidFill>
                <a:latin typeface="Century Schoolbook"/>
              </a:rPr>
              <a:t>(b) at least 3 misses?</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5. The ratio of boys to girls at birth in Singapore is quite high at 1.09:1.</a:t>
            </a:r>
            <a:endParaRPr/>
          </a:p>
          <a:p>
            <a:pPr>
              <a:lnSpc>
                <a:spcPct val="100000"/>
              </a:lnSpc>
              <a:buSzPct val="70000"/>
              <a:buFont typeface="Wingdings" charset="2"/>
              <a:buChar char=""/>
            </a:pPr>
            <a:r>
              <a:rPr lang="en-US" sz="2400" strike="noStrike">
                <a:solidFill>
                  <a:srgbClr val="000000"/>
                </a:solidFill>
                <a:latin typeface="Century Schoolbook"/>
              </a:rPr>
              <a:t>What proportion of Singapore families with exactly 6 children will have at least 3 boys? (Ignore the probability of multiple births.)</a:t>
            </a:r>
            <a:endParaRPr/>
          </a:p>
          <a:p>
            <a:pPr>
              <a:lnSpc>
                <a:spcPct val="100000"/>
              </a:lnSpc>
            </a:pPr>
            <a:endParaRPr/>
          </a:p>
          <a:p>
            <a:pPr>
              <a:lnSpc>
                <a:spcPct val="100000"/>
              </a:lnSpc>
            </a:pP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Binomial Distribution Functions</a:t>
            </a:r>
            <a:endParaRPr/>
          </a:p>
        </p:txBody>
      </p:sp>
      <p:sp>
        <p:nvSpPr>
          <p:cNvPr id="113"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R has three in-built functions to generate binomial distribution.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dbinom(x, size, prob)</a:t>
            </a:r>
            <a:endParaRPr/>
          </a:p>
          <a:p>
            <a:pPr>
              <a:lnSpc>
                <a:spcPct val="100000"/>
              </a:lnSpc>
              <a:buSzPct val="70000"/>
              <a:buFont typeface="Wingdings" charset="2"/>
              <a:buChar char=""/>
            </a:pPr>
            <a:r>
              <a:rPr lang="en-US" sz="2400" strike="noStrike">
                <a:solidFill>
                  <a:srgbClr val="000000"/>
                </a:solidFill>
                <a:latin typeface="Century Schoolbook"/>
              </a:rPr>
              <a:t> </a:t>
            </a:r>
            <a:r>
              <a:rPr lang="en-US" sz="2400" strike="noStrike">
                <a:solidFill>
                  <a:srgbClr val="000000"/>
                </a:solidFill>
                <a:latin typeface="Century Schoolbook"/>
              </a:rPr>
              <a:t>pbinom(x, size, prob) </a:t>
            </a:r>
            <a:endParaRPr/>
          </a:p>
          <a:p>
            <a:pPr>
              <a:lnSpc>
                <a:spcPct val="100000"/>
              </a:lnSpc>
              <a:buSzPct val="70000"/>
              <a:buFont typeface="Wingdings" charset="2"/>
              <a:buChar char=""/>
            </a:pPr>
            <a:r>
              <a:rPr lang="en-US" sz="2400" strike="noStrike">
                <a:solidFill>
                  <a:srgbClr val="000000"/>
                </a:solidFill>
                <a:latin typeface="Century Schoolbook"/>
              </a:rPr>
              <a:t>qbinom(p, size, prob)</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Parameter description</a:t>
            </a:r>
            <a:endParaRPr/>
          </a:p>
        </p:txBody>
      </p:sp>
      <p:sp>
        <p:nvSpPr>
          <p:cNvPr id="115"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Following is the description of the parameters used </a:t>
            </a:r>
            <a:endParaRPr/>
          </a:p>
          <a:p>
            <a:pPr>
              <a:lnSpc>
                <a:spcPct val="100000"/>
              </a:lnSpc>
            </a:pPr>
            <a:endParaRPr/>
          </a:p>
          <a:p>
            <a:pPr>
              <a:lnSpc>
                <a:spcPct val="100000"/>
              </a:lnSpc>
              <a:buSzPct val="70000"/>
              <a:buFont typeface="Wingdings" charset="2"/>
              <a:buChar char=""/>
            </a:pPr>
            <a:r>
              <a:rPr b="1" lang="en-US" sz="2400" strike="noStrike">
                <a:solidFill>
                  <a:srgbClr val="000000"/>
                </a:solidFill>
                <a:latin typeface="Century Schoolbook"/>
              </a:rPr>
              <a:t>x</a:t>
            </a:r>
            <a:r>
              <a:rPr lang="en-US" sz="2400" strike="noStrike">
                <a:solidFill>
                  <a:srgbClr val="000000"/>
                </a:solidFill>
                <a:latin typeface="Century Schoolbook"/>
              </a:rPr>
              <a:t> is a vector of numbers.</a:t>
            </a:r>
            <a:endParaRPr/>
          </a:p>
          <a:p>
            <a:pPr>
              <a:lnSpc>
                <a:spcPct val="100000"/>
              </a:lnSpc>
              <a:buSzPct val="70000"/>
              <a:buFont typeface="Wingdings" charset="2"/>
              <a:buChar char=""/>
            </a:pPr>
            <a:r>
              <a:rPr b="1" lang="en-US" sz="2400" strike="noStrike">
                <a:solidFill>
                  <a:srgbClr val="000000"/>
                </a:solidFill>
                <a:latin typeface="Century Schoolbook"/>
              </a:rPr>
              <a:t>p</a:t>
            </a:r>
            <a:r>
              <a:rPr lang="en-US" sz="2400" strike="noStrike">
                <a:solidFill>
                  <a:srgbClr val="000000"/>
                </a:solidFill>
                <a:latin typeface="Century Schoolbook"/>
              </a:rPr>
              <a:t> is a vector of probabilities.</a:t>
            </a:r>
            <a:endParaRPr/>
          </a:p>
          <a:p>
            <a:pPr>
              <a:lnSpc>
                <a:spcPct val="100000"/>
              </a:lnSpc>
              <a:buSzPct val="70000"/>
              <a:buFont typeface="Wingdings" charset="2"/>
              <a:buChar char=""/>
            </a:pPr>
            <a:r>
              <a:rPr b="1" lang="en-US" sz="2400" strike="noStrike">
                <a:solidFill>
                  <a:srgbClr val="000000"/>
                </a:solidFill>
                <a:latin typeface="Century Schoolbook"/>
              </a:rPr>
              <a:t>size</a:t>
            </a:r>
            <a:r>
              <a:rPr lang="en-US" sz="2400" strike="noStrike">
                <a:solidFill>
                  <a:srgbClr val="000000"/>
                </a:solidFill>
                <a:latin typeface="Century Schoolbook"/>
              </a:rPr>
              <a:t> is the number of trials.</a:t>
            </a:r>
            <a:endParaRPr/>
          </a:p>
          <a:p>
            <a:pPr>
              <a:lnSpc>
                <a:spcPct val="100000"/>
              </a:lnSpc>
              <a:buSzPct val="70000"/>
              <a:buFont typeface="Wingdings" charset="2"/>
              <a:buChar char=""/>
            </a:pPr>
            <a:r>
              <a:rPr b="1" lang="en-US" sz="2400" strike="noStrike">
                <a:solidFill>
                  <a:srgbClr val="000000"/>
                </a:solidFill>
                <a:latin typeface="Century Schoolbook"/>
              </a:rPr>
              <a:t>prob</a:t>
            </a:r>
            <a:r>
              <a:rPr lang="en-US" sz="2400" strike="noStrike">
                <a:solidFill>
                  <a:srgbClr val="000000"/>
                </a:solidFill>
                <a:latin typeface="Century Schoolbook"/>
              </a:rPr>
              <a:t> is the probability of success of each trial.</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endParaRPr/>
          </a:p>
          <a:p>
            <a:endParaRPr/>
          </a:p>
          <a:p>
            <a:endParaRPr/>
          </a:p>
          <a:p>
            <a:r>
              <a:rPr b="1" lang="en-US" sz="3000" strike="noStrike">
                <a:solidFill>
                  <a:srgbClr val="575f6d"/>
                </a:solidFill>
                <a:latin typeface="Century Schoolbook"/>
              </a:rPr>
              <a:t>dbinom()</a:t>
            </a:r>
            <a:endParaRPr/>
          </a:p>
          <a:p>
            <a:pPr>
              <a:lnSpc>
                <a:spcPct val="100000"/>
              </a:lnSpc>
            </a:pPr>
            <a:endParaRPr/>
          </a:p>
        </p:txBody>
      </p:sp>
      <p:sp>
        <p:nvSpPr>
          <p:cNvPr id="117" name="CustomShape 2"/>
          <p:cNvSpPr/>
          <p:nvPr/>
        </p:nvSpPr>
        <p:spPr>
          <a:xfrm>
            <a:off x="457200" y="1600200"/>
            <a:ext cx="7466760" cy="49521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This function gives the probability density distribution at each point.</a:t>
            </a:r>
            <a:endParaRPr/>
          </a:p>
          <a:p>
            <a:pPr>
              <a:lnSpc>
                <a:spcPct val="100000"/>
              </a:lnSpc>
            </a:pPr>
            <a:endParaRPr/>
          </a:p>
          <a:p>
            <a:pPr>
              <a:lnSpc>
                <a:spcPct val="100000"/>
              </a:lnSpc>
              <a:buSzPct val="70000"/>
              <a:buFont typeface="Wingdings" charset="2"/>
              <a:buChar char=""/>
            </a:pPr>
            <a:r>
              <a:rPr b="1" lang="en-US" sz="2400" strike="noStrike">
                <a:solidFill>
                  <a:srgbClr val="000000"/>
                </a:solidFill>
                <a:latin typeface="Century Schoolbook"/>
              </a:rPr>
              <a:t>Example:</a:t>
            </a:r>
            <a:endParaRPr/>
          </a:p>
          <a:p>
            <a:pPr>
              <a:lnSpc>
                <a:spcPct val="100000"/>
              </a:lnSpc>
              <a:buSzPct val="70000"/>
              <a:buFont typeface="Wingdings" charset="2"/>
              <a:buChar char=""/>
            </a:pPr>
            <a:r>
              <a:rPr lang="en-US" sz="2400" strike="noStrike">
                <a:solidFill>
                  <a:srgbClr val="000000"/>
                </a:solidFill>
                <a:latin typeface="Century Schoolbook"/>
              </a:rPr>
              <a:t>Suppose there are twelve multiple choice questions in an English class quiz. Each question has five possible answers, and only one of them is correct. Find the probability of having four or less correct answers if a student attempts to answer every question at random. </a:t>
            </a:r>
            <a:endParaRPr/>
          </a:p>
          <a:p>
            <a:pPr>
              <a:lnSpc>
                <a:spcPct val="100000"/>
              </a:lnSpc>
            </a:pPr>
            <a:endParaRPr/>
          </a:p>
          <a:p>
            <a:pPr>
              <a:lnSpc>
                <a:spcPct val="100000"/>
              </a:lnSpc>
              <a:buSzPct val="70000"/>
              <a:buFont typeface="Wingdings" charset="2"/>
              <a:buChar char=""/>
            </a:pPr>
            <a:r>
              <a:rPr b="1" lang="en-US" sz="2400" strike="noStrike">
                <a:solidFill>
                  <a:srgbClr val="000000"/>
                </a:solidFill>
                <a:latin typeface="Century Schoolbook"/>
              </a:rPr>
              <a:t>Solution</a:t>
            </a:r>
            <a:endParaRPr/>
          </a:p>
          <a:p>
            <a:pPr>
              <a:lnSpc>
                <a:spcPct val="100000"/>
              </a:lnSpc>
              <a:buSzPct val="70000"/>
              <a:buFont typeface="Wingdings" charset="2"/>
              <a:buChar char=""/>
            </a:pPr>
            <a:r>
              <a:rPr lang="en-US" sz="2400" strike="noStrike">
                <a:solidFill>
                  <a:srgbClr val="000000"/>
                </a:solidFill>
                <a:latin typeface="Century Schoolbook"/>
              </a:rPr>
              <a:t>Since only one out of five possible answers is correct, the probability of answering a question correctly by random is 1/5=0.2. We can find the probability of having exactly 4 correct answers by random attempts as follows. </a:t>
            </a:r>
            <a:endParaRPr/>
          </a:p>
          <a:p>
            <a:pPr>
              <a:lnSpc>
                <a:spcPct val="100000"/>
              </a:lnSpc>
            </a:pPr>
            <a:endParaRPr/>
          </a:p>
          <a:p>
            <a:pPr>
              <a:lnSpc>
                <a:spcPct val="100000"/>
              </a:lnSpc>
            </a:pPr>
            <a:r>
              <a:rPr lang="en-US" sz="2400" strike="noStrike">
                <a:solidFill>
                  <a:srgbClr val="000000"/>
                </a:solidFill>
                <a:latin typeface="Century Schoolbook"/>
              </a:rPr>
              <a:t>&gt; dbinom(4, size=12, prob=0.2) </a:t>
            </a:r>
            <a:endParaRPr/>
          </a:p>
          <a:p>
            <a:pPr>
              <a:lnSpc>
                <a:spcPct val="100000"/>
              </a:lnSpc>
              <a:buSzPct val="70000"/>
              <a:buFont typeface="Wingdings" charset="2"/>
              <a:buChar char=""/>
            </a:pPr>
            <a:r>
              <a:rPr lang="en-US" sz="2400" strike="noStrike">
                <a:solidFill>
                  <a:srgbClr val="000000"/>
                </a:solidFill>
                <a:latin typeface="Century Schoolbook"/>
              </a:rPr>
              <a:t>[1] 0.1329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685800"/>
            <a:ext cx="7466760" cy="731160"/>
          </a:xfrm>
          <a:prstGeom prst="rect">
            <a:avLst/>
          </a:prstGeom>
          <a:noFill/>
          <a:ln>
            <a:noFill/>
          </a:ln>
        </p:spPr>
        <p:style>
          <a:lnRef idx="0"/>
          <a:fillRef idx="0"/>
          <a:effectRef idx="0"/>
          <a:fontRef idx="minor"/>
        </p:style>
        <p:txBody>
          <a:bodyPr lIns="90000" rIns="90000" tIns="45000" bIns="45000" anchor="b"/>
          <a:p>
            <a:endParaRPr/>
          </a:p>
          <a:p>
            <a:endParaRPr/>
          </a:p>
          <a:p>
            <a:endParaRPr/>
          </a:p>
          <a:p>
            <a:endParaRPr/>
          </a:p>
          <a:p>
            <a:endParaRPr/>
          </a:p>
          <a:p>
            <a:endParaRPr/>
          </a:p>
          <a:p>
            <a:endParaRPr/>
          </a:p>
          <a:p>
            <a:endParaRPr/>
          </a:p>
          <a:p>
            <a:pPr>
              <a:lnSpc>
                <a:spcPct val="100000"/>
              </a:lnSpc>
            </a:pPr>
            <a:r>
              <a:rPr b="1" lang="en-US" sz="3000" strike="noStrike">
                <a:solidFill>
                  <a:srgbClr val="575f6d"/>
                </a:solidFill>
                <a:latin typeface="Century Schoolbook"/>
              </a:rPr>
              <a:t> </a:t>
            </a:r>
            <a:r>
              <a:rPr b="1" lang="en-US" sz="3000" strike="noStrike">
                <a:solidFill>
                  <a:srgbClr val="575f6d"/>
                </a:solidFill>
                <a:latin typeface="Century Schoolbook"/>
              </a:rPr>
              <a:t>pbinom()</a:t>
            </a:r>
            <a:endParaRPr/>
          </a:p>
        </p:txBody>
      </p:sp>
      <p:sp>
        <p:nvSpPr>
          <p:cNvPr id="119"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This function gives the cumulative probability of an event. It is a single value representing the probability.</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Example:</a:t>
            </a:r>
            <a:endParaRPr/>
          </a:p>
          <a:p>
            <a:pPr>
              <a:lnSpc>
                <a:spcPct val="100000"/>
              </a:lnSpc>
            </a:pPr>
            <a:r>
              <a:rPr lang="en-US" sz="2400" strike="noStrike">
                <a:solidFill>
                  <a:srgbClr val="000000"/>
                </a:solidFill>
                <a:latin typeface="Century Schoolbook"/>
              </a:rPr>
              <a:t># Probability of getting 26 or less heads from a 51 tosses of a coin.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x &lt;- pbinom(26,51,0.5)</a:t>
            </a:r>
            <a:endParaRPr/>
          </a:p>
          <a:p>
            <a:pPr>
              <a:lnSpc>
                <a:spcPct val="100000"/>
              </a:lnSpc>
              <a:buSzPct val="70000"/>
              <a:buFont typeface="Wingdings" charset="2"/>
              <a:buChar char=""/>
            </a:pPr>
            <a:r>
              <a:rPr lang="en-US" sz="2400" strike="noStrike">
                <a:solidFill>
                  <a:srgbClr val="000000"/>
                </a:solidFill>
                <a:latin typeface="Century Schoolbook"/>
              </a:rPr>
              <a:t> </a:t>
            </a:r>
            <a:r>
              <a:rPr lang="en-US" sz="2400" strike="noStrike">
                <a:solidFill>
                  <a:srgbClr val="000000"/>
                </a:solidFill>
                <a:latin typeface="Century Schoolbook"/>
              </a:rPr>
              <a:t>print(x)</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4680"/>
            <a:ext cx="7466760" cy="1142280"/>
          </a:xfrm>
          <a:prstGeom prst="rect">
            <a:avLst/>
          </a:prstGeom>
          <a:noFill/>
          <a:ln>
            <a:noFill/>
          </a:ln>
        </p:spPr>
        <p:style>
          <a:lnRef idx="0"/>
          <a:fillRef idx="0"/>
          <a:effectRef idx="0"/>
          <a:fontRef idx="minor"/>
        </p:style>
        <p:txBody>
          <a:bodyPr lIns="90000" rIns="90000" tIns="45000" bIns="45000" anchor="b"/>
          <a:p>
            <a:endParaRPr/>
          </a:p>
          <a:p>
            <a:r>
              <a:rPr b="1" lang="en-US" sz="3000" strike="noStrike">
                <a:solidFill>
                  <a:srgbClr val="575f6d"/>
                </a:solidFill>
                <a:latin typeface="Century Schoolbook"/>
              </a:rPr>
              <a:t>qbinom()</a:t>
            </a:r>
            <a:endParaRPr/>
          </a:p>
          <a:p>
            <a:pPr>
              <a:lnSpc>
                <a:spcPct val="100000"/>
              </a:lnSpc>
            </a:pPr>
            <a:endParaRPr/>
          </a:p>
        </p:txBody>
      </p:sp>
      <p:sp>
        <p:nvSpPr>
          <p:cNvPr id="121" name="CustomShape 2"/>
          <p:cNvSpPr/>
          <p:nvPr/>
        </p:nvSpPr>
        <p:spPr>
          <a:xfrm>
            <a:off x="457200" y="1600200"/>
            <a:ext cx="7466760" cy="487296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lang="en-US" sz="2400" strike="noStrike">
                <a:solidFill>
                  <a:srgbClr val="000000"/>
                </a:solidFill>
                <a:latin typeface="Century Schoolbook"/>
              </a:rPr>
              <a:t>This function takes the probability value and gives a number whose cumulative value matches the probability value.</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Example:</a:t>
            </a:r>
            <a:endParaRPr/>
          </a:p>
          <a:p>
            <a:pPr>
              <a:lnSpc>
                <a:spcPct val="100000"/>
              </a:lnSpc>
            </a:pPr>
            <a:r>
              <a:rPr lang="en-US" sz="2400" strike="noStrike">
                <a:solidFill>
                  <a:srgbClr val="000000"/>
                </a:solidFill>
                <a:latin typeface="Century Schoolbook"/>
              </a:rPr>
              <a:t># How many heads will have a probability of 0.25 will come out when a coin is tossed 51 times. </a:t>
            </a:r>
            <a:endParaRPr/>
          </a:p>
          <a:p>
            <a:pPr>
              <a:lnSpc>
                <a:spcPct val="100000"/>
              </a:lnSpc>
            </a:pPr>
            <a:endParaRPr/>
          </a:p>
          <a:p>
            <a:pPr>
              <a:lnSpc>
                <a:spcPct val="100000"/>
              </a:lnSpc>
              <a:buSzPct val="70000"/>
              <a:buFont typeface="Wingdings" charset="2"/>
              <a:buChar char=""/>
            </a:pPr>
            <a:r>
              <a:rPr lang="en-US" sz="2400" strike="noStrike">
                <a:solidFill>
                  <a:srgbClr val="000000"/>
                </a:solidFill>
                <a:latin typeface="Century Schoolbook"/>
              </a:rPr>
              <a:t>x &lt;- qbinom(0.25,51,1/2) </a:t>
            </a:r>
            <a:endParaRPr/>
          </a:p>
          <a:p>
            <a:pPr>
              <a:lnSpc>
                <a:spcPct val="100000"/>
              </a:lnSpc>
              <a:buSzPct val="70000"/>
              <a:buFont typeface="Wingdings" charset="2"/>
              <a:buChar char=""/>
            </a:pPr>
            <a:r>
              <a:rPr lang="en-US" sz="2400" strike="noStrike">
                <a:solidFill>
                  <a:srgbClr val="000000"/>
                </a:solidFill>
                <a:latin typeface="Century Schoolbook"/>
              </a:rPr>
              <a:t>print(x)</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74680"/>
            <a:ext cx="7466760" cy="562680"/>
          </a:xfrm>
          <a:prstGeom prst="rect">
            <a:avLst/>
          </a:prstGeom>
          <a:noFill/>
          <a:ln>
            <a:noFill/>
          </a:ln>
        </p:spPr>
        <p:style>
          <a:lnRef idx="0"/>
          <a:fillRef idx="0"/>
          <a:effectRef idx="0"/>
          <a:fontRef idx="minor"/>
        </p:style>
        <p:txBody>
          <a:bodyPr lIns="90000" rIns="90000" tIns="45000" bIns="45000" anchor="b"/>
          <a:p>
            <a:pPr>
              <a:lnSpc>
                <a:spcPct val="100000"/>
              </a:lnSpc>
            </a:pPr>
            <a:r>
              <a:rPr lang="en-US" sz="3000" strike="noStrike">
                <a:solidFill>
                  <a:srgbClr val="575f6d"/>
                </a:solidFill>
                <a:latin typeface="Century Schoolbook"/>
              </a:rPr>
              <a:t>Example</a:t>
            </a:r>
            <a:endParaRPr/>
          </a:p>
        </p:txBody>
      </p:sp>
      <p:sp>
        <p:nvSpPr>
          <p:cNvPr id="123" name="CustomShape 2"/>
          <p:cNvSpPr/>
          <p:nvPr/>
        </p:nvSpPr>
        <p:spPr>
          <a:xfrm>
            <a:off x="457200" y="990720"/>
            <a:ext cx="7466760" cy="5482800"/>
          </a:xfrm>
          <a:prstGeom prst="rect">
            <a:avLst/>
          </a:prstGeom>
          <a:noFill/>
          <a:ln>
            <a:noFill/>
          </a:ln>
        </p:spPr>
        <p:style>
          <a:lnRef idx="0"/>
          <a:fillRef idx="0"/>
          <a:effectRef idx="0"/>
          <a:fontRef idx="minor"/>
        </p:style>
        <p:txBody>
          <a:bodyPr lIns="90000" rIns="90000" tIns="45000" bIns="45000"/>
          <a:p>
            <a:pPr>
              <a:lnSpc>
                <a:spcPct val="100000"/>
              </a:lnSpc>
              <a:buSzPct val="70000"/>
              <a:buFont typeface="Wingdings" charset="2"/>
              <a:buChar char=""/>
            </a:pPr>
            <a:r>
              <a:rPr b="1" lang="en-US" sz="2000" strike="noStrike">
                <a:solidFill>
                  <a:srgbClr val="000000"/>
                </a:solidFill>
                <a:latin typeface="Century Schoolbook"/>
              </a:rPr>
              <a:t>Problem</a:t>
            </a:r>
            <a:endParaRPr/>
          </a:p>
          <a:p>
            <a:pPr>
              <a:lnSpc>
                <a:spcPct val="100000"/>
              </a:lnSpc>
              <a:buSzPct val="70000"/>
              <a:buFont typeface="Wingdings" charset="2"/>
              <a:buChar char=""/>
            </a:pPr>
            <a:r>
              <a:rPr lang="en-US" sz="2000" strike="noStrike">
                <a:solidFill>
                  <a:srgbClr val="000000"/>
                </a:solidFill>
                <a:latin typeface="Century Schoolbook"/>
              </a:rPr>
              <a:t>Suppose there are twelve multiple choice questions in an English class quiz. Each question has five possible answers, and only one of them is correct. Find the probability of having four or less correct answers if a student attempts to answer every question at random.</a:t>
            </a:r>
            <a:endParaRPr/>
          </a:p>
          <a:p>
            <a:pPr>
              <a:lnSpc>
                <a:spcPct val="100000"/>
              </a:lnSpc>
            </a:pPr>
            <a:r>
              <a:rPr lang="en-US" sz="2000" strike="noStrike">
                <a:solidFill>
                  <a:srgbClr val="000000"/>
                </a:solidFill>
                <a:latin typeface="Century Schoolbook"/>
              </a:rPr>
              <a:t> </a:t>
            </a:r>
            <a:endParaRPr/>
          </a:p>
          <a:p>
            <a:pPr>
              <a:lnSpc>
                <a:spcPct val="100000"/>
              </a:lnSpc>
              <a:buSzPct val="70000"/>
              <a:buFont typeface="Wingdings" charset="2"/>
              <a:buChar char=""/>
            </a:pPr>
            <a:r>
              <a:rPr lang="en-US" sz="2000" strike="noStrike">
                <a:solidFill>
                  <a:srgbClr val="000000"/>
                </a:solidFill>
                <a:latin typeface="Century Schoolbook"/>
              </a:rPr>
              <a:t>To find the probability of having four or less correct answers by random attempts, we apply the function dbinom with x = 0,…,4. </a:t>
            </a:r>
            <a:endParaRPr/>
          </a:p>
          <a:p>
            <a:pPr>
              <a:lnSpc>
                <a:spcPct val="100000"/>
              </a:lnSpc>
              <a:buSzPct val="70000"/>
              <a:buFont typeface="Wingdings" charset="2"/>
              <a:buChar char=""/>
            </a:pPr>
            <a:r>
              <a:rPr lang="en-US" sz="2000" strike="noStrike">
                <a:solidFill>
                  <a:srgbClr val="000000"/>
                </a:solidFill>
                <a:latin typeface="Century Schoolbook"/>
              </a:rPr>
              <a:t>&gt; dbinom(0, size=12, prob=0.2) + </a:t>
            </a:r>
            <a:endParaRPr/>
          </a:p>
          <a:p>
            <a:pPr>
              <a:lnSpc>
                <a:spcPct val="100000"/>
              </a:lnSpc>
              <a:buSzPct val="70000"/>
              <a:buFont typeface="Wingdings" charset="2"/>
              <a:buChar char=""/>
            </a:pPr>
            <a:r>
              <a:rPr lang="en-US" sz="2000" strike="noStrike">
                <a:solidFill>
                  <a:srgbClr val="000000"/>
                </a:solidFill>
                <a:latin typeface="Century Schoolbook"/>
              </a:rPr>
              <a:t>+ dbinom(1, size=12, prob=0.2) + </a:t>
            </a:r>
            <a:endParaRPr/>
          </a:p>
          <a:p>
            <a:pPr>
              <a:lnSpc>
                <a:spcPct val="100000"/>
              </a:lnSpc>
              <a:buSzPct val="70000"/>
              <a:buFont typeface="Wingdings" charset="2"/>
              <a:buChar char=""/>
            </a:pPr>
            <a:r>
              <a:rPr lang="en-US" sz="2000" strike="noStrike">
                <a:solidFill>
                  <a:srgbClr val="000000"/>
                </a:solidFill>
                <a:latin typeface="Century Schoolbook"/>
              </a:rPr>
              <a:t>+ dbinom(2, size=12, prob=0.2) + </a:t>
            </a:r>
            <a:endParaRPr/>
          </a:p>
          <a:p>
            <a:pPr>
              <a:lnSpc>
                <a:spcPct val="100000"/>
              </a:lnSpc>
              <a:buSzPct val="70000"/>
              <a:buFont typeface="Wingdings" charset="2"/>
              <a:buChar char=""/>
            </a:pPr>
            <a:r>
              <a:rPr lang="en-US" sz="2000" strike="noStrike">
                <a:solidFill>
                  <a:srgbClr val="000000"/>
                </a:solidFill>
                <a:latin typeface="Century Schoolbook"/>
              </a:rPr>
              <a:t>+ dbinom(3, size=12, prob=0.2) + </a:t>
            </a:r>
            <a:endParaRPr/>
          </a:p>
          <a:p>
            <a:pPr>
              <a:lnSpc>
                <a:spcPct val="100000"/>
              </a:lnSpc>
              <a:buSzPct val="70000"/>
              <a:buFont typeface="Wingdings" charset="2"/>
              <a:buChar char=""/>
            </a:pPr>
            <a:r>
              <a:rPr lang="en-US" sz="2000" strike="noStrike">
                <a:solidFill>
                  <a:srgbClr val="000000"/>
                </a:solidFill>
                <a:latin typeface="Century Schoolbook"/>
              </a:rPr>
              <a:t>+ dbinom(4, size=12, prob=0.2) </a:t>
            </a:r>
            <a:endParaRPr/>
          </a:p>
          <a:p>
            <a:pPr>
              <a:lnSpc>
                <a:spcPct val="100000"/>
              </a:lnSpc>
              <a:buSzPct val="70000"/>
              <a:buFont typeface="Wingdings" charset="2"/>
              <a:buChar char=""/>
            </a:pPr>
            <a:r>
              <a:rPr lang="en-US" sz="2000" strike="noStrike">
                <a:solidFill>
                  <a:srgbClr val="000000"/>
                </a:solidFill>
                <a:latin typeface="Century Schoolbook"/>
              </a:rPr>
              <a:t>[1] 0.9274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