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88" r:id="rId3"/>
    <p:sldId id="265" r:id="rId4"/>
    <p:sldId id="285" r:id="rId5"/>
    <p:sldId id="289" r:id="rId6"/>
    <p:sldId id="290" r:id="rId7"/>
    <p:sldId id="291" r:id="rId8"/>
    <p:sldId id="292" r:id="rId9"/>
    <p:sldId id="266" r:id="rId10"/>
    <p:sldId id="278" r:id="rId11"/>
    <p:sldId id="293" r:id="rId12"/>
    <p:sldId id="280" r:id="rId13"/>
    <p:sldId id="279" r:id="rId14"/>
    <p:sldId id="281" r:id="rId15"/>
    <p:sldId id="270" r:id="rId16"/>
    <p:sldId id="294" r:id="rId17"/>
    <p:sldId id="295" r:id="rId18"/>
    <p:sldId id="296" r:id="rId19"/>
    <p:sldId id="276" r:id="rId20"/>
    <p:sldId id="277" r:id="rId21"/>
    <p:sldId id="282" r:id="rId22"/>
    <p:sldId id="274" r:id="rId23"/>
    <p:sldId id="269" r:id="rId24"/>
    <p:sldId id="271" r:id="rId25"/>
    <p:sldId id="284" r:id="rId26"/>
    <p:sldId id="283" r:id="rId27"/>
    <p:sldId id="286" r:id="rId28"/>
    <p:sldId id="28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351" autoAdjust="0"/>
  </p:normalViewPr>
  <p:slideViewPr>
    <p:cSldViewPr>
      <p:cViewPr varScale="1">
        <p:scale>
          <a:sx n="64" d="100"/>
          <a:sy n="64" d="100"/>
        </p:scale>
        <p:origin x="-6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AEE1AB-48CE-4122-AD6F-8698AFC08F17}" type="datetimeFigureOut">
              <a:rPr lang="en-US" smtClean="0"/>
              <a:pPr/>
              <a:t>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50063D-93A0-4588-A04B-F46B949C5A5C}" type="slidenum">
              <a:rPr lang="en-US" smtClean="0"/>
              <a:pPr/>
              <a:t>‹#›</a:t>
            </a:fld>
            <a:endParaRPr lang="en-US"/>
          </a:p>
        </p:txBody>
      </p:sp>
    </p:spTree>
    <p:extLst>
      <p:ext uri="{BB962C8B-B14F-4D97-AF65-F5344CB8AC3E}">
        <p14:creationId xmlns="" xmlns:p14="http://schemas.microsoft.com/office/powerpoint/2010/main" val="997661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see above that there are 9 cells with equally spaced breaks. In this case, the height of a cell is equal to the number of observation falling in that cell.</a:t>
            </a:r>
          </a:p>
          <a:p>
            <a:r>
              <a:rPr lang="en-US" dirty="0" smtClean="0"/>
              <a:t>We can pass in additional parameters to control the way our plot looks. You can read about them in the help section ?hist.</a:t>
            </a:r>
          </a:p>
          <a:p>
            <a:r>
              <a:rPr lang="en-US" dirty="0" smtClean="0"/>
              <a:t>Some of the frequently used ones are, main to give the title, </a:t>
            </a:r>
            <a:r>
              <a:rPr lang="en-US" dirty="0" err="1" smtClean="0"/>
              <a:t>xlab</a:t>
            </a:r>
            <a:r>
              <a:rPr lang="en-US" dirty="0" smtClean="0"/>
              <a:t> and </a:t>
            </a:r>
            <a:r>
              <a:rPr lang="en-US" dirty="0" err="1" smtClean="0"/>
              <a:t>ylab</a:t>
            </a:r>
            <a:r>
              <a:rPr lang="en-US" dirty="0" smtClean="0"/>
              <a:t> to provide labels for the axes, </a:t>
            </a:r>
            <a:r>
              <a:rPr lang="en-US" dirty="0" err="1" smtClean="0"/>
              <a:t>xlim</a:t>
            </a:r>
            <a:r>
              <a:rPr lang="en-US" dirty="0" smtClean="0"/>
              <a:t> and </a:t>
            </a:r>
            <a:r>
              <a:rPr lang="en-US" dirty="0" err="1" smtClean="0"/>
              <a:t>ylim</a:t>
            </a:r>
            <a:r>
              <a:rPr lang="en-US" dirty="0" smtClean="0"/>
              <a:t> to provide range of the axes, col to define color etc.</a:t>
            </a:r>
          </a:p>
          <a:p>
            <a:r>
              <a:rPr lang="en-US" dirty="0" smtClean="0"/>
              <a:t>Additionally, with the argument </a:t>
            </a:r>
            <a:r>
              <a:rPr lang="en-US" dirty="0" err="1" smtClean="0"/>
              <a:t>freq</a:t>
            </a:r>
            <a:r>
              <a:rPr lang="en-US" dirty="0" smtClean="0"/>
              <a:t>=FALSE we can get the probability distribution instead of the frequency.</a:t>
            </a:r>
          </a:p>
          <a:p>
            <a:r>
              <a:rPr lang="en-US" dirty="0" smtClean="0"/>
              <a:t>Note that the y axis is labelled density instead of frequency. In this case, the total area of the histogram is equal to 1.</a:t>
            </a:r>
          </a:p>
          <a:p>
            <a:endParaRPr lang="en-US" dirty="0"/>
          </a:p>
        </p:txBody>
      </p:sp>
      <p:sp>
        <p:nvSpPr>
          <p:cNvPr id="4" name="Slide Number Placeholder 3"/>
          <p:cNvSpPr>
            <a:spLocks noGrp="1"/>
          </p:cNvSpPr>
          <p:nvPr>
            <p:ph type="sldNum" sz="quarter" idx="10"/>
          </p:nvPr>
        </p:nvSpPr>
        <p:spPr/>
        <p:txBody>
          <a:bodyPr/>
          <a:lstStyle/>
          <a:p>
            <a:fld id="{B050063D-93A0-4588-A04B-F46B949C5A5C}" type="slidenum">
              <a:rPr lang="en-US" smtClean="0"/>
              <a:pPr/>
              <a:t>5</a:t>
            </a:fld>
            <a:endParaRPr lang="en-US"/>
          </a:p>
        </p:txBody>
      </p:sp>
    </p:spTree>
    <p:extLst>
      <p:ext uri="{BB962C8B-B14F-4D97-AF65-F5344CB8AC3E}">
        <p14:creationId xmlns="" xmlns:p14="http://schemas.microsoft.com/office/powerpoint/2010/main" val="2909760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Defining the Number of Breaks</a:t>
            </a:r>
          </a:p>
          <a:p>
            <a:r>
              <a:rPr lang="en-US" dirty="0" smtClean="0"/>
              <a:t>With the breaks argument we can specify the number of cells we want in the histogram. However, this number is just a suggestion.</a:t>
            </a:r>
          </a:p>
          <a:p>
            <a:r>
              <a:rPr lang="en-US" dirty="0" smtClean="0"/>
              <a:t>R calculates the best number of cells, keeping this suggestion in mind. Following are two histograms on the same data with different number of cells.</a:t>
            </a:r>
          </a:p>
          <a:p>
            <a:endParaRPr lang="en-US" dirty="0"/>
          </a:p>
        </p:txBody>
      </p:sp>
      <p:sp>
        <p:nvSpPr>
          <p:cNvPr id="4" name="Slide Number Placeholder 3"/>
          <p:cNvSpPr>
            <a:spLocks noGrp="1"/>
          </p:cNvSpPr>
          <p:nvPr>
            <p:ph type="sldNum" sz="quarter" idx="10"/>
          </p:nvPr>
        </p:nvSpPr>
        <p:spPr/>
        <p:txBody>
          <a:bodyPr/>
          <a:lstStyle/>
          <a:p>
            <a:fld id="{B050063D-93A0-4588-A04B-F46B949C5A5C}" type="slidenum">
              <a:rPr lang="en-US" smtClean="0"/>
              <a:pPr/>
              <a:t>7</a:t>
            </a:fld>
            <a:endParaRPr lang="en-US"/>
          </a:p>
        </p:txBody>
      </p:sp>
    </p:spTree>
    <p:extLst>
      <p:ext uri="{BB962C8B-B14F-4D97-AF65-F5344CB8AC3E}">
        <p14:creationId xmlns="" xmlns:p14="http://schemas.microsoft.com/office/powerpoint/2010/main" val="86501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above figure we see that the actual number of cells plotted is greater than we had specified.</a:t>
            </a:r>
          </a:p>
          <a:p>
            <a:r>
              <a:rPr lang="en-US" dirty="0" smtClean="0"/>
              <a:t>We can also define breakpoints between the cells as a vector. This makes it possible to plot a histogram with unequal intervals. In such case, the area of the cell is proportional to the number of observations falling inside that cell.</a:t>
            </a:r>
          </a:p>
          <a:p>
            <a:endParaRPr lang="en-US" dirty="0"/>
          </a:p>
        </p:txBody>
      </p:sp>
      <p:sp>
        <p:nvSpPr>
          <p:cNvPr id="4" name="Slide Number Placeholder 3"/>
          <p:cNvSpPr>
            <a:spLocks noGrp="1"/>
          </p:cNvSpPr>
          <p:nvPr>
            <p:ph type="sldNum" sz="quarter" idx="10"/>
          </p:nvPr>
        </p:nvSpPr>
        <p:spPr/>
        <p:txBody>
          <a:bodyPr/>
          <a:lstStyle/>
          <a:p>
            <a:fld id="{B050063D-93A0-4588-A04B-F46B949C5A5C}" type="slidenum">
              <a:rPr lang="en-US" smtClean="0"/>
              <a:pPr/>
              <a:t>8</a:t>
            </a:fld>
            <a:endParaRPr lang="en-US"/>
          </a:p>
        </p:txBody>
      </p:sp>
    </p:spTree>
    <p:extLst>
      <p:ext uri="{BB962C8B-B14F-4D97-AF65-F5344CB8AC3E}">
        <p14:creationId xmlns="" xmlns:p14="http://schemas.microsoft.com/office/powerpoint/2010/main" val="419717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50063D-93A0-4588-A04B-F46B949C5A5C}" type="slidenum">
              <a:rPr lang="en-US" smtClean="0"/>
              <a:pPr/>
              <a:t>9</a:t>
            </a:fld>
            <a:endParaRPr lang="en-US"/>
          </a:p>
        </p:txBody>
      </p:sp>
    </p:spTree>
    <p:extLst>
      <p:ext uri="{BB962C8B-B14F-4D97-AF65-F5344CB8AC3E}">
        <p14:creationId xmlns="" xmlns:p14="http://schemas.microsoft.com/office/powerpoint/2010/main" val="1790461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tree </a:t>
            </a:r>
            <a:r>
              <a:rPr lang="en-US" sz="1200" b="1" kern="1200" dirty="0" smtClean="0">
                <a:solidFill>
                  <a:schemeClr val="tx1"/>
                </a:solidFill>
                <a:latin typeface="+mn-lt"/>
                <a:ea typeface="+mn-ea"/>
                <a:cs typeface="+mn-cs"/>
              </a:rPr>
              <a:t>&lt;-</a:t>
            </a:r>
            <a:r>
              <a:rPr lang="en-US" sz="1200" kern="1200" dirty="0" smtClean="0">
                <a:solidFill>
                  <a:schemeClr val="tx1"/>
                </a:solidFill>
                <a:latin typeface="+mn-lt"/>
                <a:ea typeface="+mn-ea"/>
                <a:cs typeface="+mn-cs"/>
              </a:rPr>
              <a:t> read.csv(file</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"trees91.csv",sep</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",",head</a:t>
            </a:r>
            <a:r>
              <a:rPr lang="en-US" sz="1200" b="1" kern="1200" dirty="0" smtClean="0">
                <a:solidFill>
                  <a:schemeClr val="tx1"/>
                </a:solidFill>
                <a:latin typeface="+mn-lt"/>
                <a:ea typeface="+mn-ea"/>
                <a:cs typeface="+mn-cs"/>
              </a:rPr>
              <a:t>=TRUE</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050063D-93A0-4588-A04B-F46B949C5A5C}" type="slidenum">
              <a:rPr lang="en-US" smtClean="0"/>
              <a:pPr/>
              <a:t>10</a:t>
            </a:fld>
            <a:endParaRPr lang="en-US"/>
          </a:p>
        </p:txBody>
      </p:sp>
    </p:spTree>
    <p:extLst>
      <p:ext uri="{BB962C8B-B14F-4D97-AF65-F5344CB8AC3E}">
        <p14:creationId xmlns="" xmlns:p14="http://schemas.microsoft.com/office/powerpoint/2010/main" val="205578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boxplot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x</a:t>
            </a:r>
            <a:r>
              <a:rPr lang="en-US" dirty="0" err="1" smtClean="0"/>
              <a:t>,</a:t>
            </a:r>
            <a:r>
              <a:rPr lang="en-US" sz="1200" kern="1200" dirty="0" err="1" smtClean="0">
                <a:solidFill>
                  <a:schemeClr val="tx1"/>
                </a:solidFill>
                <a:latin typeface="+mn-lt"/>
                <a:ea typeface="+mn-ea"/>
                <a:cs typeface="+mn-cs"/>
              </a:rPr>
              <a:t>y</a:t>
            </a:r>
            <a:r>
              <a:rPr lang="en-US" dirty="0" err="1" smtClean="0"/>
              <a:t>,</a:t>
            </a:r>
            <a:r>
              <a:rPr lang="en-US" sz="1200" kern="1200" dirty="0" err="1" smtClean="0">
                <a:solidFill>
                  <a:schemeClr val="tx1"/>
                </a:solidFill>
                <a:latin typeface="+mn-lt"/>
                <a:ea typeface="+mn-ea"/>
                <a:cs typeface="+mn-cs"/>
              </a:rPr>
              <a:t>z</a:t>
            </a:r>
            <a:r>
              <a:rPr lang="en-US" dirty="0" smtClean="0"/>
              <a:t>, </a:t>
            </a:r>
            <a:r>
              <a:rPr lang="en-US" sz="1200" kern="1200" dirty="0" smtClean="0">
                <a:solidFill>
                  <a:schemeClr val="tx1"/>
                </a:solidFill>
                <a:latin typeface="+mn-lt"/>
                <a:ea typeface="+mn-ea"/>
                <a:cs typeface="+mn-cs"/>
              </a:rPr>
              <a:t>horizontal=TRUE</a:t>
            </a:r>
            <a:r>
              <a:rPr lang="en-US" dirty="0" smtClean="0"/>
              <a:t>, </a:t>
            </a:r>
            <a:r>
              <a:rPr lang="en-US" sz="1200" kern="1200" dirty="0" smtClean="0">
                <a:solidFill>
                  <a:schemeClr val="tx1"/>
                </a:solidFill>
                <a:latin typeface="+mn-lt"/>
                <a:ea typeface="+mn-ea"/>
                <a:cs typeface="+mn-cs"/>
              </a:rPr>
              <a:t>names=c("Level 1"</a:t>
            </a:r>
            <a:r>
              <a:rPr lang="en-US" dirty="0" smtClean="0"/>
              <a:t>,</a:t>
            </a:r>
            <a:r>
              <a:rPr lang="en-US" sz="1200" kern="1200" dirty="0" smtClean="0">
                <a:solidFill>
                  <a:schemeClr val="tx1"/>
                </a:solidFill>
                <a:latin typeface="+mn-lt"/>
                <a:ea typeface="+mn-ea"/>
                <a:cs typeface="+mn-cs"/>
              </a:rPr>
              <a:t>"Level 2"</a:t>
            </a:r>
            <a:r>
              <a:rPr lang="en-US" dirty="0" smtClean="0"/>
              <a:t>,</a:t>
            </a:r>
            <a:r>
              <a:rPr lang="en-US" sz="1200" kern="1200" dirty="0" smtClean="0">
                <a:solidFill>
                  <a:schemeClr val="tx1"/>
                </a:solidFill>
                <a:latin typeface="+mn-lt"/>
                <a:ea typeface="+mn-ea"/>
                <a:cs typeface="+mn-cs"/>
              </a:rPr>
              <a:t>"Level 3")</a:t>
            </a:r>
            <a:r>
              <a:rPr lang="en-US" dirty="0" smtClean="0"/>
              <a:t>, </a:t>
            </a:r>
            <a:r>
              <a:rPr lang="en-US" sz="1200" kern="1200" dirty="0" err="1" smtClean="0">
                <a:solidFill>
                  <a:schemeClr val="tx1"/>
                </a:solidFill>
                <a:latin typeface="+mn-lt"/>
                <a:ea typeface="+mn-ea"/>
                <a:cs typeface="+mn-cs"/>
              </a:rPr>
              <a:t>col</a:t>
            </a:r>
            <a:r>
              <a:rPr lang="en-US" sz="1200" kern="1200" dirty="0" smtClean="0">
                <a:solidFill>
                  <a:schemeClr val="tx1"/>
                </a:solidFill>
                <a:latin typeface="+mn-lt"/>
                <a:ea typeface="+mn-ea"/>
                <a:cs typeface="+mn-cs"/>
              </a:rPr>
              <a:t>=c("</a:t>
            </a:r>
            <a:r>
              <a:rPr lang="en-US" sz="1200" kern="1200" dirty="0" err="1" smtClean="0">
                <a:solidFill>
                  <a:schemeClr val="tx1"/>
                </a:solidFill>
                <a:latin typeface="+mn-lt"/>
                <a:ea typeface="+mn-ea"/>
                <a:cs typeface="+mn-cs"/>
              </a:rPr>
              <a:t>red"</a:t>
            </a:r>
            <a:r>
              <a:rPr lang="en-US" dirty="0" err="1" smtClean="0"/>
              <a:t>,</a:t>
            </a:r>
            <a:r>
              <a:rPr lang="en-US" sz="1200" kern="1200" dirty="0" err="1" smtClean="0">
                <a:solidFill>
                  <a:schemeClr val="tx1"/>
                </a:solidFill>
                <a:latin typeface="+mn-lt"/>
                <a:ea typeface="+mn-ea"/>
                <a:cs typeface="+mn-cs"/>
              </a:rPr>
              <a:t>"yellow"</a:t>
            </a:r>
            <a:r>
              <a:rPr lang="en-US" dirty="0" err="1" smtClean="0"/>
              <a:t>,</a:t>
            </a:r>
            <a:r>
              <a:rPr lang="en-US" sz="1200" kern="1200" dirty="0" err="1" smtClean="0">
                <a:solidFill>
                  <a:schemeClr val="tx1"/>
                </a:solidFill>
                <a:latin typeface="+mn-lt"/>
                <a:ea typeface="+mn-ea"/>
                <a:cs typeface="+mn-cs"/>
              </a:rPr>
              <a:t>"blue</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050063D-93A0-4588-A04B-F46B949C5A5C}" type="slidenum">
              <a:rPr lang="en-US" smtClean="0"/>
              <a:pPr/>
              <a:t>13</a:t>
            </a:fld>
            <a:endParaRPr lang="en-US"/>
          </a:p>
        </p:txBody>
      </p:sp>
    </p:spTree>
    <p:extLst>
      <p:ext uri="{BB962C8B-B14F-4D97-AF65-F5344CB8AC3E}">
        <p14:creationId xmlns="" xmlns:p14="http://schemas.microsoft.com/office/powerpoint/2010/main" val="1830984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This plot is used to determine if your data is close to being normally distributed. You cannot be sure that the data is normally distributed, but you can rule out if it is not normally distributed. </a:t>
            </a:r>
            <a:endParaRPr lang="en-US" dirty="0"/>
          </a:p>
        </p:txBody>
      </p:sp>
      <p:sp>
        <p:nvSpPr>
          <p:cNvPr id="4" name="Slide Number Placeholder 3"/>
          <p:cNvSpPr>
            <a:spLocks noGrp="1"/>
          </p:cNvSpPr>
          <p:nvPr>
            <p:ph type="sldNum" sz="quarter" idx="10"/>
          </p:nvPr>
        </p:nvSpPr>
        <p:spPr/>
        <p:txBody>
          <a:bodyPr/>
          <a:lstStyle/>
          <a:p>
            <a:fld id="{B050063D-93A0-4588-A04B-F46B949C5A5C}" type="slidenum">
              <a:rPr lang="en-US" smtClean="0"/>
              <a:pPr/>
              <a:t>15</a:t>
            </a:fld>
            <a:endParaRPr lang="en-US"/>
          </a:p>
        </p:txBody>
      </p:sp>
    </p:spTree>
    <p:extLst>
      <p:ext uri="{BB962C8B-B14F-4D97-AF65-F5344CB8AC3E}">
        <p14:creationId xmlns="" xmlns:p14="http://schemas.microsoft.com/office/powerpoint/2010/main" val="213022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ls</a:t>
            </a:r>
            <a:r>
              <a:rPr lang="en-US" sz="1200" kern="1200" dirty="0" smtClean="0">
                <a:solidFill>
                  <a:schemeClr val="tx1"/>
                </a:solidFill>
                <a:latin typeface="+mn-lt"/>
                <a:ea typeface="+mn-ea"/>
                <a:cs typeface="+mn-cs"/>
              </a:rPr>
              <a:t>(pattern = “^t")</a:t>
            </a:r>
          </a:p>
          <a:p>
            <a:r>
              <a:rPr lang="en-US" sz="1200" kern="1200" dirty="0" err="1" smtClean="0">
                <a:solidFill>
                  <a:schemeClr val="tx1"/>
                </a:solidFill>
                <a:latin typeface="+mn-lt"/>
                <a:ea typeface="+mn-ea"/>
                <a:cs typeface="+mn-cs"/>
              </a:rPr>
              <a:t>ls</a:t>
            </a:r>
            <a:r>
              <a:rPr lang="en-US" sz="1200" kern="1200" dirty="0" smtClean="0">
                <a:solidFill>
                  <a:schemeClr val="tx1"/>
                </a:solidFill>
                <a:latin typeface="+mn-lt"/>
                <a:ea typeface="+mn-ea"/>
                <a:cs typeface="+mn-cs"/>
              </a:rPr>
              <a:t>(pattern = "</a:t>
            </a:r>
            <a:r>
              <a:rPr lang="en-US" sz="1200" kern="1200" dirty="0" err="1" smtClean="0">
                <a:solidFill>
                  <a:schemeClr val="tx1"/>
                </a:solidFill>
                <a:latin typeface="+mn-lt"/>
                <a:ea typeface="+mn-ea"/>
                <a:cs typeface="+mn-cs"/>
              </a:rPr>
              <a:t>sh</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050063D-93A0-4588-A04B-F46B949C5A5C}" type="slidenum">
              <a:rPr lang="en-US" smtClean="0"/>
              <a:pPr/>
              <a:t>21</a:t>
            </a:fld>
            <a:endParaRPr lang="en-US"/>
          </a:p>
        </p:txBody>
      </p:sp>
    </p:spTree>
    <p:extLst>
      <p:ext uri="{BB962C8B-B14F-4D97-AF65-F5344CB8AC3E}">
        <p14:creationId xmlns="" xmlns:p14="http://schemas.microsoft.com/office/powerpoint/2010/main" val="2987542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determine any </a:t>
            </a:r>
            <a:r>
              <a:rPr lang="en-US" dirty="0" err="1" smtClean="0"/>
              <a:t>quantile</a:t>
            </a:r>
            <a:r>
              <a:rPr lang="en-US" dirty="0" smtClean="0"/>
              <a:t> using this function. Set the level to any value e.g. 0.25, 0.75 to return the appropriate </a:t>
            </a:r>
            <a:r>
              <a:rPr lang="en-US" dirty="0" err="1" smtClean="0"/>
              <a:t>quantile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quantile</a:t>
            </a:r>
            <a:r>
              <a:rPr lang="en-US" dirty="0" smtClean="0"/>
              <a:t>(variable, level)</a:t>
            </a:r>
          </a:p>
          <a:p>
            <a:endParaRPr lang="en-US" dirty="0"/>
          </a:p>
        </p:txBody>
      </p:sp>
      <p:sp>
        <p:nvSpPr>
          <p:cNvPr id="4" name="Slide Number Placeholder 3"/>
          <p:cNvSpPr>
            <a:spLocks noGrp="1"/>
          </p:cNvSpPr>
          <p:nvPr>
            <p:ph type="sldNum" sz="quarter" idx="10"/>
          </p:nvPr>
        </p:nvSpPr>
        <p:spPr/>
        <p:txBody>
          <a:bodyPr/>
          <a:lstStyle/>
          <a:p>
            <a:fld id="{B050063D-93A0-4588-A04B-F46B949C5A5C}" type="slidenum">
              <a:rPr lang="en-US" smtClean="0"/>
              <a:pPr/>
              <a:t>22</a:t>
            </a:fld>
            <a:endParaRPr lang="en-US"/>
          </a:p>
        </p:txBody>
      </p:sp>
    </p:spTree>
    <p:extLst>
      <p:ext uri="{BB962C8B-B14F-4D97-AF65-F5344CB8AC3E}">
        <p14:creationId xmlns="" xmlns:p14="http://schemas.microsoft.com/office/powerpoint/2010/main" val="169503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9191512-AFC7-442E-9B68-4C7BDBDBB1A0}" type="datetimeFigureOut">
              <a:rPr lang="en-US" smtClean="0"/>
              <a:pPr/>
              <a:t>2/7/2017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7CA5ABE-FA5B-4C92-AAF6-BF1E7CAEBBC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191512-AFC7-442E-9B68-4C7BDBDBB1A0}" type="datetimeFigureOut">
              <a:rPr lang="en-US" smtClean="0"/>
              <a:pPr/>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A5ABE-FA5B-4C92-AAF6-BF1E7CAEBB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191512-AFC7-442E-9B68-4C7BDBDBB1A0}" type="datetimeFigureOut">
              <a:rPr lang="en-US" smtClean="0"/>
              <a:pPr/>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A5ABE-FA5B-4C92-AAF6-BF1E7CAEBB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9191512-AFC7-442E-9B68-4C7BDBDBB1A0}" type="datetimeFigureOut">
              <a:rPr lang="en-US" smtClean="0"/>
              <a:pPr/>
              <a:t>2/7/2017</a:t>
            </a:fld>
            <a:endParaRPr lang="en-US"/>
          </a:p>
        </p:txBody>
      </p:sp>
      <p:sp>
        <p:nvSpPr>
          <p:cNvPr id="9" name="Slide Number Placeholder 8"/>
          <p:cNvSpPr>
            <a:spLocks noGrp="1"/>
          </p:cNvSpPr>
          <p:nvPr>
            <p:ph type="sldNum" sz="quarter" idx="15"/>
          </p:nvPr>
        </p:nvSpPr>
        <p:spPr/>
        <p:txBody>
          <a:bodyPr rtlCol="0"/>
          <a:lstStyle/>
          <a:p>
            <a:fld id="{77CA5ABE-FA5B-4C92-AAF6-BF1E7CAEBBC6}"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9191512-AFC7-442E-9B68-4C7BDBDBB1A0}" type="datetimeFigureOut">
              <a:rPr lang="en-US" smtClean="0"/>
              <a:pPr/>
              <a:t>2/7/2017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7CA5ABE-FA5B-4C92-AAF6-BF1E7CAEBBC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9191512-AFC7-442E-9B68-4C7BDBDBB1A0}" type="datetimeFigureOut">
              <a:rPr lang="en-US" smtClean="0"/>
              <a:pPr/>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A5ABE-FA5B-4C92-AAF6-BF1E7CAEBBC6}"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9191512-AFC7-442E-9B68-4C7BDBDBB1A0}" type="datetimeFigureOut">
              <a:rPr lang="en-US" smtClean="0"/>
              <a:pPr/>
              <a:t>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CA5ABE-FA5B-4C92-AAF6-BF1E7CAEBBC6}"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9191512-AFC7-442E-9B68-4C7BDBDBB1A0}" type="datetimeFigureOut">
              <a:rPr lang="en-US" smtClean="0"/>
              <a:pPr/>
              <a:t>2/7/2017</a:t>
            </a:fld>
            <a:endParaRPr lang="en-US"/>
          </a:p>
        </p:txBody>
      </p:sp>
      <p:sp>
        <p:nvSpPr>
          <p:cNvPr id="7" name="Slide Number Placeholder 6"/>
          <p:cNvSpPr>
            <a:spLocks noGrp="1"/>
          </p:cNvSpPr>
          <p:nvPr>
            <p:ph type="sldNum" sz="quarter" idx="11"/>
          </p:nvPr>
        </p:nvSpPr>
        <p:spPr/>
        <p:txBody>
          <a:bodyPr rtlCol="0"/>
          <a:lstStyle/>
          <a:p>
            <a:fld id="{77CA5ABE-FA5B-4C92-AAF6-BF1E7CAEBBC6}"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91512-AFC7-442E-9B68-4C7BDBDBB1A0}" type="datetimeFigureOut">
              <a:rPr lang="en-US" smtClean="0"/>
              <a:pPr/>
              <a:t>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CA5ABE-FA5B-4C92-AAF6-BF1E7CAEBB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9191512-AFC7-442E-9B68-4C7BDBDBB1A0}" type="datetimeFigureOut">
              <a:rPr lang="en-US" smtClean="0"/>
              <a:pPr/>
              <a:t>2/7/2017</a:t>
            </a:fld>
            <a:endParaRPr lang="en-US"/>
          </a:p>
        </p:txBody>
      </p:sp>
      <p:sp>
        <p:nvSpPr>
          <p:cNvPr id="22" name="Slide Number Placeholder 21"/>
          <p:cNvSpPr>
            <a:spLocks noGrp="1"/>
          </p:cNvSpPr>
          <p:nvPr>
            <p:ph type="sldNum" sz="quarter" idx="15"/>
          </p:nvPr>
        </p:nvSpPr>
        <p:spPr/>
        <p:txBody>
          <a:bodyPr rtlCol="0"/>
          <a:lstStyle/>
          <a:p>
            <a:fld id="{77CA5ABE-FA5B-4C92-AAF6-BF1E7CAEBBC6}"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9191512-AFC7-442E-9B68-4C7BDBDBB1A0}" type="datetimeFigureOut">
              <a:rPr lang="en-US" smtClean="0"/>
              <a:pPr/>
              <a:t>2/7/2017</a:t>
            </a:fld>
            <a:endParaRPr lang="en-US"/>
          </a:p>
        </p:txBody>
      </p:sp>
      <p:sp>
        <p:nvSpPr>
          <p:cNvPr id="18" name="Slide Number Placeholder 17"/>
          <p:cNvSpPr>
            <a:spLocks noGrp="1"/>
          </p:cNvSpPr>
          <p:nvPr>
            <p:ph type="sldNum" sz="quarter" idx="11"/>
          </p:nvPr>
        </p:nvSpPr>
        <p:spPr/>
        <p:txBody>
          <a:bodyPr rtlCol="0"/>
          <a:lstStyle/>
          <a:p>
            <a:fld id="{77CA5ABE-FA5B-4C92-AAF6-BF1E7CAEBBC6}"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9191512-AFC7-442E-9B68-4C7BDBDBB1A0}" type="datetimeFigureOut">
              <a:rPr lang="en-US" smtClean="0"/>
              <a:pPr/>
              <a:t>2/7/2017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7CA5ABE-FA5B-4C92-AAF6-BF1E7CAEBB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1371600"/>
            <a:ext cx="6172200" cy="1894362"/>
          </a:xfrm>
        </p:spPr>
        <p:txBody>
          <a:bodyPr>
            <a:normAutofit fontScale="90000"/>
          </a:bodyPr>
          <a:lstStyle/>
          <a:p>
            <a:pPr algn="ctr"/>
            <a:r>
              <a:rPr lang="en-US" dirty="0" smtClean="0"/>
              <a:t>Welcome to Math’s Tutorial</a:t>
            </a:r>
            <a:br>
              <a:rPr lang="en-US" dirty="0" smtClean="0"/>
            </a:br>
            <a:r>
              <a:rPr lang="en-US" dirty="0" smtClean="0"/>
              <a:t/>
            </a:r>
            <a:br>
              <a:rPr lang="en-US" dirty="0" smtClean="0"/>
            </a:br>
            <a:r>
              <a:rPr lang="en-US" dirty="0"/>
              <a:t>Graphics in R</a:t>
            </a:r>
            <a:br>
              <a:rPr lang="en-US" dirty="0"/>
            </a:br>
            <a:r>
              <a:rPr lang="en-US" dirty="0" smtClean="0"/>
              <a:t>(PLOTS)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Boxplots</a:t>
            </a:r>
            <a:endParaRPr lang="en-US" dirty="0"/>
          </a:p>
        </p:txBody>
      </p:sp>
      <p:sp>
        <p:nvSpPr>
          <p:cNvPr id="3" name="Content Placeholder 2"/>
          <p:cNvSpPr>
            <a:spLocks noGrp="1"/>
          </p:cNvSpPr>
          <p:nvPr>
            <p:ph sz="quarter" idx="1"/>
          </p:nvPr>
        </p:nvSpPr>
        <p:spPr/>
        <p:txBody>
          <a:bodyPr/>
          <a:lstStyle/>
          <a:p>
            <a:r>
              <a:rPr lang="en-US" dirty="0" smtClean="0"/>
              <a:t>You can enter your own data manually and then create a boxplot.</a:t>
            </a:r>
          </a:p>
          <a:p>
            <a:pPr>
              <a:buNone/>
            </a:pPr>
            <a:r>
              <a:rPr lang="en-US" dirty="0" smtClean="0"/>
              <a:t>Example:</a:t>
            </a:r>
          </a:p>
          <a:p>
            <a:pPr algn="just"/>
            <a:r>
              <a:rPr lang="en-US" dirty="0" smtClean="0"/>
              <a:t> The data </a:t>
            </a:r>
            <a:r>
              <a:rPr lang="en-US" dirty="0"/>
              <a:t>for these examples are the ages of </a:t>
            </a:r>
            <a:r>
              <a:rPr lang="en-US" dirty="0" smtClean="0"/>
              <a:t>female and </a:t>
            </a:r>
            <a:r>
              <a:rPr lang="en-US" dirty="0"/>
              <a:t>male Oscar winners for twelve </a:t>
            </a:r>
            <a:r>
              <a:rPr lang="en-US" dirty="0" smtClean="0"/>
              <a:t>consecutive years </a:t>
            </a:r>
            <a:r>
              <a:rPr lang="en-US" dirty="0"/>
              <a:t>from Mario F</a:t>
            </a:r>
            <a:r>
              <a:rPr lang="en-US" dirty="0" smtClean="0"/>
              <a:t>.</a:t>
            </a:r>
          </a:p>
          <a:p>
            <a:pPr algn="just">
              <a:buNone/>
            </a:pPr>
            <a:endParaRPr lang="en-US" dirty="0"/>
          </a:p>
          <a:p>
            <a:pPr algn="just">
              <a:buNone/>
            </a:pPr>
            <a:endParaRPr lang="en-US" dirty="0" smtClean="0"/>
          </a:p>
          <a:p>
            <a:pPr algn="just">
              <a:buNone/>
            </a:pPr>
            <a:endParaRPr lang="en-US" dirty="0" smtClean="0"/>
          </a:p>
          <a:p>
            <a:pPr>
              <a:buNone/>
            </a:pPr>
            <a:endParaRPr lang="en-US" dirty="0" smtClean="0"/>
          </a:p>
          <a:p>
            <a:endParaRPr lang="en-US" dirty="0"/>
          </a:p>
        </p:txBody>
      </p:sp>
      <p:pic>
        <p:nvPicPr>
          <p:cNvPr id="4" name="Picture 3"/>
          <p:cNvPicPr>
            <a:picLocks noChangeAspect="1"/>
          </p:cNvPicPr>
          <p:nvPr/>
        </p:nvPicPr>
        <p:blipFill>
          <a:blip r:embed="rId3" cstate="print"/>
          <a:stretch>
            <a:fillRect/>
          </a:stretch>
        </p:blipFill>
        <p:spPr>
          <a:xfrm>
            <a:off x="685800" y="4343400"/>
            <a:ext cx="6934200" cy="1066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boxplot using vector</a:t>
            </a:r>
            <a:endParaRPr lang="en-US" dirty="0"/>
          </a:p>
        </p:txBody>
      </p:sp>
      <p:sp>
        <p:nvSpPr>
          <p:cNvPr id="3" name="Content Placeholder 2"/>
          <p:cNvSpPr>
            <a:spLocks noGrp="1"/>
          </p:cNvSpPr>
          <p:nvPr>
            <p:ph sz="quarter" idx="1"/>
          </p:nvPr>
        </p:nvSpPr>
        <p:spPr/>
        <p:txBody>
          <a:bodyPr/>
          <a:lstStyle/>
          <a:p>
            <a:pPr marL="0" indent="0">
              <a:buNone/>
            </a:pPr>
            <a:r>
              <a:rPr lang="en-US" dirty="0"/>
              <a:t># This boxplot will be constructed using the female ages from the table above</a:t>
            </a:r>
            <a:r>
              <a:rPr lang="en-US" dirty="0" smtClean="0"/>
              <a:t>.</a:t>
            </a:r>
          </a:p>
          <a:p>
            <a:pPr marL="0" indent="0">
              <a:buNone/>
            </a:pPr>
            <a:endParaRPr lang="en-US" dirty="0" smtClean="0"/>
          </a:p>
          <a:p>
            <a:pPr>
              <a:buFont typeface="Wingdings" panose="05000000000000000000" pitchFamily="2" charset="2"/>
              <a:buChar char="Ø"/>
            </a:pPr>
            <a:r>
              <a:rPr lang="en-US" dirty="0"/>
              <a:t>F &lt;- c(26, 25, 33, 35, 35, 28, 30, 29, 61, 32, 33, 45) </a:t>
            </a:r>
            <a:endParaRPr lang="en-US" dirty="0" smtClean="0"/>
          </a:p>
          <a:p>
            <a:pPr marL="0" indent="0">
              <a:buNone/>
            </a:pPr>
            <a:endParaRPr lang="en-US" dirty="0" smtClean="0"/>
          </a:p>
          <a:p>
            <a:pPr>
              <a:buFont typeface="Wingdings" panose="05000000000000000000" pitchFamily="2" charset="2"/>
              <a:buChar char="Ø"/>
            </a:pPr>
            <a:r>
              <a:rPr lang="en-US" dirty="0" smtClean="0"/>
              <a:t>boxplot(F</a:t>
            </a:r>
            <a:r>
              <a:rPr lang="en-US" dirty="0"/>
              <a:t>, horizontal = TRUE)</a:t>
            </a:r>
          </a:p>
        </p:txBody>
      </p:sp>
    </p:spTree>
    <p:extLst>
      <p:ext uri="{BB962C8B-B14F-4D97-AF65-F5344CB8AC3E}">
        <p14:creationId xmlns="" xmlns:p14="http://schemas.microsoft.com/office/powerpoint/2010/main" val="3800780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Boxplots</a:t>
            </a:r>
            <a:endParaRPr lang="en-US" dirty="0"/>
          </a:p>
        </p:txBody>
      </p:sp>
      <p:sp>
        <p:nvSpPr>
          <p:cNvPr id="3" name="Content Placeholder 2"/>
          <p:cNvSpPr>
            <a:spLocks noGrp="1"/>
          </p:cNvSpPr>
          <p:nvPr>
            <p:ph sz="quarter" idx="1"/>
          </p:nvPr>
        </p:nvSpPr>
        <p:spPr/>
        <p:txBody>
          <a:bodyPr/>
          <a:lstStyle/>
          <a:p>
            <a:pPr>
              <a:buNone/>
            </a:pPr>
            <a:r>
              <a:rPr lang="en-US" dirty="0" smtClean="0"/>
              <a:t>		You can compare two sets of data, enter each set separately and include them in </a:t>
            </a:r>
            <a:r>
              <a:rPr lang="en-US" dirty="0" err="1" smtClean="0"/>
              <a:t>boxplot</a:t>
            </a:r>
            <a:r>
              <a:rPr lang="en-US" dirty="0" smtClean="0"/>
              <a:t> command.</a:t>
            </a:r>
          </a:p>
          <a:p>
            <a:pPr>
              <a:buNone/>
            </a:pPr>
            <a:endParaRPr lang="en-US" dirty="0" smtClean="0"/>
          </a:p>
          <a:p>
            <a:pPr>
              <a:buNone/>
            </a:pPr>
            <a:r>
              <a:rPr lang="en-US" dirty="0" smtClean="0"/>
              <a:t>Example:</a:t>
            </a:r>
          </a:p>
          <a:p>
            <a:pPr>
              <a:buFont typeface="Wingdings" panose="05000000000000000000" pitchFamily="2" charset="2"/>
              <a:buChar char="Ø"/>
            </a:pPr>
            <a:r>
              <a:rPr lang="en-US" dirty="0" smtClean="0"/>
              <a:t>F </a:t>
            </a:r>
            <a:r>
              <a:rPr lang="en-US" dirty="0"/>
              <a:t>&lt;- c(26, 25, 33, 35, 35, 28, 30, 29, 61, 32, 33, 45)   </a:t>
            </a:r>
          </a:p>
          <a:p>
            <a:pPr>
              <a:buFont typeface="Wingdings" panose="05000000000000000000" pitchFamily="2" charset="2"/>
              <a:buChar char="Ø"/>
            </a:pPr>
            <a:r>
              <a:rPr lang="en-US" dirty="0"/>
              <a:t>M &lt;- c(46, 40, 36, 47, 29, 43, 37, 38, 45, 50, 48, 60)   </a:t>
            </a:r>
          </a:p>
          <a:p>
            <a:pPr>
              <a:buFont typeface="Wingdings" panose="05000000000000000000" pitchFamily="2" charset="2"/>
              <a:buChar char="Ø"/>
            </a:pPr>
            <a:r>
              <a:rPr lang="en-US" dirty="0"/>
              <a:t>genders &lt;- c("Female", "Males")   </a:t>
            </a:r>
          </a:p>
          <a:p>
            <a:pPr>
              <a:buFont typeface="Wingdings" panose="05000000000000000000" pitchFamily="2" charset="2"/>
              <a:buChar char="Ø"/>
            </a:pPr>
            <a:r>
              <a:rPr lang="en-US" dirty="0"/>
              <a:t>boxplot(F, M, names=genders, </a:t>
            </a:r>
            <a:endParaRPr lang="en-US" dirty="0" smtClean="0"/>
          </a:p>
          <a:p>
            <a:pPr marL="0" indent="0">
              <a:buNone/>
            </a:pPr>
            <a:r>
              <a:rPr lang="en-US" dirty="0"/>
              <a:t> </a:t>
            </a:r>
            <a:r>
              <a:rPr lang="en-US" dirty="0" smtClean="0"/>
              <a:t>      horizontal </a:t>
            </a:r>
            <a:r>
              <a:rPr lang="en-US" dirty="0"/>
              <a:t>= </a:t>
            </a:r>
            <a:r>
              <a:rPr lang="en-US" dirty="0" err="1" smtClean="0"/>
              <a:t>TRUE,col</a:t>
            </a:r>
            <a:r>
              <a:rPr lang="en-US" dirty="0" smtClean="0"/>
              <a:t>=c</a:t>
            </a:r>
            <a:r>
              <a:rPr lang="en-US" dirty="0"/>
              <a:t>("</a:t>
            </a:r>
            <a:r>
              <a:rPr lang="en-US" dirty="0" err="1"/>
              <a:t>blue","pink</a:t>
            </a:r>
            <a:r>
              <a:rPr lang="en-US" dirty="0"/>
              <a:t>"))</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Boxplots</a:t>
            </a:r>
            <a:endParaRPr lang="en-US" dirty="0"/>
          </a:p>
        </p:txBody>
      </p:sp>
      <p:sp>
        <p:nvSpPr>
          <p:cNvPr id="3" name="Content Placeholder 2"/>
          <p:cNvSpPr>
            <a:spLocks noGrp="1"/>
          </p:cNvSpPr>
          <p:nvPr>
            <p:ph sz="quarter" idx="1"/>
          </p:nvPr>
        </p:nvSpPr>
        <p:spPr/>
        <p:txBody>
          <a:bodyPr>
            <a:normAutofit/>
          </a:bodyPr>
          <a:lstStyle/>
          <a:p>
            <a:pPr>
              <a:lnSpc>
                <a:spcPct val="110000"/>
              </a:lnSpc>
              <a:spcAft>
                <a:spcPts val="600"/>
              </a:spcAft>
              <a:buFont typeface="Wingdings" pitchFamily="2" charset="2"/>
              <a:buChar char="q"/>
            </a:pPr>
            <a:r>
              <a:rPr lang="en-US" dirty="0" smtClean="0"/>
              <a:t>Now you compare three sets of data.</a:t>
            </a:r>
          </a:p>
          <a:p>
            <a:pPr>
              <a:lnSpc>
                <a:spcPct val="110000"/>
              </a:lnSpc>
              <a:spcAft>
                <a:spcPts val="600"/>
              </a:spcAft>
              <a:buFont typeface="Wingdings" pitchFamily="2" charset="2"/>
              <a:buChar char="q"/>
            </a:pPr>
            <a:r>
              <a:rPr lang="en-US" dirty="0" smtClean="0"/>
              <a:t>Add title and labels</a:t>
            </a:r>
          </a:p>
          <a:p>
            <a:pPr>
              <a:lnSpc>
                <a:spcPct val="110000"/>
              </a:lnSpc>
              <a:spcAft>
                <a:spcPts val="600"/>
              </a:spcAft>
              <a:buFont typeface="Wingdings" pitchFamily="2" charset="2"/>
              <a:buChar char="q"/>
            </a:pPr>
            <a:r>
              <a:rPr lang="en-US" dirty="0" smtClean="0"/>
              <a:t>How to plot it horizontally?</a:t>
            </a:r>
          </a:p>
          <a:p>
            <a:pPr>
              <a:lnSpc>
                <a:spcPct val="110000"/>
              </a:lnSpc>
              <a:spcAft>
                <a:spcPts val="600"/>
              </a:spcAft>
              <a:buNone/>
            </a:pPr>
            <a:r>
              <a:rPr lang="en-US" dirty="0" smtClean="0"/>
              <a:t>			set horizontal to TRUE</a:t>
            </a:r>
          </a:p>
          <a:p>
            <a:pPr>
              <a:lnSpc>
                <a:spcPct val="110000"/>
              </a:lnSpc>
              <a:spcAft>
                <a:spcPts val="600"/>
              </a:spcAft>
              <a:buFont typeface="Wingdings" pitchFamily="2" charset="2"/>
              <a:buChar char="q"/>
            </a:pPr>
            <a:r>
              <a:rPr lang="en-US" dirty="0" smtClean="0"/>
              <a:t>You can add names to each </a:t>
            </a:r>
            <a:r>
              <a:rPr lang="en-US" dirty="0" err="1" smtClean="0"/>
              <a:t>boxplot</a:t>
            </a:r>
            <a:r>
              <a:rPr lang="en-US" dirty="0" smtClean="0"/>
              <a:t>.</a:t>
            </a:r>
          </a:p>
          <a:p>
            <a:pPr>
              <a:lnSpc>
                <a:spcPct val="110000"/>
              </a:lnSpc>
              <a:spcAft>
                <a:spcPts val="600"/>
              </a:spcAft>
              <a:buNone/>
            </a:pPr>
            <a:r>
              <a:rPr lang="en-US" dirty="0" smtClean="0"/>
              <a:t>	</a:t>
            </a:r>
            <a:r>
              <a:rPr lang="en-US" dirty="0" err="1" smtClean="0"/>
              <a:t>boxplot</a:t>
            </a:r>
            <a:r>
              <a:rPr lang="en-US" dirty="0" smtClean="0"/>
              <a:t>(</a:t>
            </a:r>
            <a:r>
              <a:rPr lang="en-US" dirty="0" err="1" smtClean="0"/>
              <a:t>x,y,z</a:t>
            </a:r>
            <a:r>
              <a:rPr lang="en-US" dirty="0" smtClean="0"/>
              <a:t>,</a:t>
            </a:r>
            <a:br>
              <a:rPr lang="en-US" dirty="0" smtClean="0"/>
            </a:br>
            <a:r>
              <a:rPr lang="en-US" dirty="0" smtClean="0"/>
              <a:t>	 horizontal=TRUE, </a:t>
            </a:r>
            <a:br>
              <a:rPr lang="en-US" dirty="0" smtClean="0"/>
            </a:br>
            <a:r>
              <a:rPr lang="en-US" dirty="0" smtClean="0"/>
              <a:t>	names=c("Level 1","Level 2","Level 3"))</a:t>
            </a:r>
          </a:p>
          <a:p>
            <a:pPr>
              <a:lnSpc>
                <a:spcPct val="110000"/>
              </a:lnSpc>
              <a:spcAft>
                <a:spcPts val="600"/>
              </a:spcAft>
              <a:buFont typeface="Wingdings" pitchFamily="2" charset="2"/>
              <a:buChar char="q"/>
            </a:pPr>
            <a:r>
              <a:rPr lang="en-US" dirty="0" smtClean="0"/>
              <a:t>Try to add different colors </a:t>
            </a:r>
          </a:p>
          <a:p>
            <a:pPr>
              <a:lnSpc>
                <a:spcPct val="110000"/>
              </a:lnSpc>
              <a:spcAft>
                <a:spcPts val="600"/>
              </a:spcAft>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lide(fromBottom)">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lide(fromBottom)">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lide(fromBottom)">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slide(fromBottom)">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Boxplots</a:t>
            </a:r>
            <a:endParaRPr lang="en-US" dirty="0"/>
          </a:p>
        </p:txBody>
      </p:sp>
      <p:sp>
        <p:nvSpPr>
          <p:cNvPr id="3" name="Content Placeholder 2"/>
          <p:cNvSpPr>
            <a:spLocks noGrp="1"/>
          </p:cNvSpPr>
          <p:nvPr>
            <p:ph sz="quarter" idx="1"/>
          </p:nvPr>
        </p:nvSpPr>
        <p:spPr/>
        <p:txBody>
          <a:bodyPr/>
          <a:lstStyle/>
          <a:p>
            <a:r>
              <a:rPr lang="en-US" dirty="0" smtClean="0"/>
              <a:t>How to display a box plot on the same image as a histogram?</a:t>
            </a:r>
          </a:p>
          <a:p>
            <a:pPr>
              <a:buNone/>
            </a:pPr>
            <a:r>
              <a:rPr lang="en-US" dirty="0" smtClean="0"/>
              <a:t> 			add option</a:t>
            </a:r>
          </a:p>
          <a:p>
            <a:pPr>
              <a:buNone/>
            </a:pPr>
            <a:endParaRPr lang="en-US" dirty="0" smtClean="0"/>
          </a:p>
          <a:p>
            <a:pPr>
              <a:buNone/>
            </a:pPr>
            <a:r>
              <a:rPr lang="en-US" dirty="0" smtClean="0"/>
              <a:t>Example:</a:t>
            </a:r>
          </a:p>
          <a:p>
            <a:pPr>
              <a:buFont typeface="Wingdings" panose="05000000000000000000" pitchFamily="2" charset="2"/>
              <a:buChar char="Ø"/>
            </a:pPr>
            <a:r>
              <a:rPr lang="en-US" dirty="0" err="1" smtClean="0"/>
              <a:t>hist</a:t>
            </a:r>
            <a:r>
              <a:rPr lang="en-US" dirty="0" smtClean="0"/>
              <a:t>(</a:t>
            </a:r>
            <a:r>
              <a:rPr lang="en-US" dirty="0" err="1" smtClean="0"/>
              <a:t>airquality$Temp,col</a:t>
            </a:r>
            <a:r>
              <a:rPr lang="en-US" dirty="0"/>
              <a:t>="pink") </a:t>
            </a:r>
          </a:p>
          <a:p>
            <a:pPr>
              <a:buFont typeface="Wingdings" panose="05000000000000000000" pitchFamily="2" charset="2"/>
              <a:buChar char="Ø"/>
            </a:pPr>
            <a:r>
              <a:rPr lang="en-US" dirty="0"/>
              <a:t>boxplot(</a:t>
            </a:r>
            <a:r>
              <a:rPr lang="en-US" dirty="0" err="1"/>
              <a:t>airquality$Temp,horizontal</a:t>
            </a:r>
            <a:r>
              <a:rPr lang="en-US" dirty="0"/>
              <a:t>=TRUE</a:t>
            </a:r>
            <a:r>
              <a:rPr lang="en-US" dirty="0" smtClean="0"/>
              <a:t>,</a:t>
            </a:r>
          </a:p>
          <a:p>
            <a:pPr marL="0" indent="0">
              <a:buNone/>
            </a:pPr>
            <a:r>
              <a:rPr lang="en-US" dirty="0" smtClean="0"/>
              <a:t>        at=15.5,add=</a:t>
            </a:r>
            <a:r>
              <a:rPr lang="en-US" dirty="0" err="1" smtClean="0"/>
              <a:t>TRUE,axes</a:t>
            </a:r>
            <a:r>
              <a:rPr lang="en-US" dirty="0" smtClean="0"/>
              <a:t>=</a:t>
            </a:r>
            <a:r>
              <a:rPr lang="en-US" dirty="0" err="1" smtClean="0"/>
              <a:t>FALSE,col</a:t>
            </a:r>
            <a:r>
              <a:rPr lang="en-US" dirty="0"/>
              <a:t>="blue</a:t>
            </a:r>
            <a:r>
              <a:rPr lang="en-US" dirty="0" smtClean="0"/>
              <a:t>")</a:t>
            </a:r>
          </a:p>
          <a:p>
            <a:pPr marL="0" indent="0">
              <a:buNone/>
            </a:pPr>
            <a:endParaRPr lang="en-US" dirty="0"/>
          </a:p>
          <a:p>
            <a:r>
              <a:rPr lang="en-US" dirty="0"/>
              <a:t>Try to import data from file.</a:t>
            </a:r>
          </a:p>
          <a:p>
            <a:pPr marL="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slide(fromBottom)">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slide(fromBottom)">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slide(fromBottom)">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slide(fromBottom)">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slide(fromBottom)">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Normal Q-Q Plots</a:t>
            </a:r>
            <a:endParaRPr lang="en-US" b="1" dirty="0"/>
          </a:p>
        </p:txBody>
      </p:sp>
      <p:sp>
        <p:nvSpPr>
          <p:cNvPr id="3" name="Content Placeholder 2"/>
          <p:cNvSpPr>
            <a:spLocks noGrp="1"/>
          </p:cNvSpPr>
          <p:nvPr>
            <p:ph sz="quarter" idx="1"/>
          </p:nvPr>
        </p:nvSpPr>
        <p:spPr>
          <a:xfrm>
            <a:off x="457200" y="1600200"/>
            <a:ext cx="8229600" cy="4873752"/>
          </a:xfrm>
        </p:spPr>
        <p:txBody>
          <a:bodyPr/>
          <a:lstStyle/>
          <a:p>
            <a:pPr algn="just">
              <a:buFont typeface="Wingdings" pitchFamily="2" charset="2"/>
              <a:buChar char="q"/>
            </a:pPr>
            <a:r>
              <a:rPr lang="en-US" dirty="0"/>
              <a:t>Still, histograms leave much to the interpretation of the viewer</a:t>
            </a:r>
            <a:r>
              <a:rPr lang="en-US" dirty="0" smtClean="0"/>
              <a:t>.</a:t>
            </a:r>
          </a:p>
          <a:p>
            <a:pPr algn="just">
              <a:buFont typeface="Wingdings" pitchFamily="2" charset="2"/>
              <a:buChar char="q"/>
            </a:pPr>
            <a:r>
              <a:rPr lang="en-US" dirty="0" smtClean="0"/>
              <a:t> </a:t>
            </a:r>
            <a:r>
              <a:rPr lang="en-US" dirty="0"/>
              <a:t>A better graphical way to tell whether your data is distributed normally is to look at a </a:t>
            </a:r>
            <a:r>
              <a:rPr lang="en-US" dirty="0" smtClean="0"/>
              <a:t>so called </a:t>
            </a:r>
            <a:r>
              <a:rPr lang="en-US" dirty="0" err="1"/>
              <a:t>quantile-quantile</a:t>
            </a:r>
            <a:r>
              <a:rPr lang="en-US" dirty="0"/>
              <a:t> (QQ) plot. </a:t>
            </a:r>
            <a:endParaRPr lang="en-US" dirty="0" smtClean="0"/>
          </a:p>
          <a:p>
            <a:pPr algn="just">
              <a:buFont typeface="Wingdings" pitchFamily="2" charset="2"/>
              <a:buChar char="q"/>
            </a:pPr>
            <a:endParaRPr lang="en-US" dirty="0"/>
          </a:p>
          <a:p>
            <a:pPr>
              <a:buFont typeface="Wingdings" pitchFamily="2" charset="2"/>
              <a:buChar char="q"/>
            </a:pPr>
            <a:r>
              <a:rPr lang="en-US" dirty="0" smtClean="0"/>
              <a:t>Command to generate a normal </a:t>
            </a:r>
            <a:r>
              <a:rPr lang="en-US" dirty="0" err="1" smtClean="0"/>
              <a:t>quantile</a:t>
            </a:r>
            <a:r>
              <a:rPr lang="en-US" dirty="0" smtClean="0"/>
              <a:t> plot :</a:t>
            </a:r>
          </a:p>
          <a:p>
            <a:pPr>
              <a:buNone/>
            </a:pPr>
            <a:r>
              <a:rPr lang="en-US" dirty="0" smtClean="0"/>
              <a:t>			</a:t>
            </a:r>
            <a:r>
              <a:rPr lang="en-US" dirty="0" err="1" smtClean="0"/>
              <a:t>qqnorm</a:t>
            </a:r>
            <a:r>
              <a:rPr lang="en-US" dirty="0" smtClean="0"/>
              <a:t>(</a:t>
            </a:r>
            <a:r>
              <a:rPr lang="en-US" dirty="0" err="1" smtClean="0"/>
              <a:t>obj$vals</a:t>
            </a:r>
            <a:r>
              <a:rPr lang="en-US" dirty="0" smtClean="0"/>
              <a:t>)</a:t>
            </a:r>
          </a:p>
          <a:p>
            <a:pPr>
              <a:buFont typeface="Wingdings" pitchFamily="2" charset="2"/>
              <a:buChar char="q"/>
            </a:pPr>
            <a:endParaRPr lang="en-US" dirty="0" smtClean="0"/>
          </a:p>
          <a:p>
            <a:pPr>
              <a:buFont typeface="Wingdings" pitchFamily="2" charset="2"/>
              <a:buChar char="q"/>
            </a:pPr>
            <a:r>
              <a:rPr lang="en-US" dirty="0" smtClean="0"/>
              <a:t>You can also add the theoretical line</a:t>
            </a:r>
          </a:p>
          <a:p>
            <a:pPr>
              <a:buNone/>
            </a:pPr>
            <a:r>
              <a:rPr lang="en-US" dirty="0" smtClean="0"/>
              <a:t>			</a:t>
            </a:r>
            <a:r>
              <a:rPr lang="en-US" dirty="0" err="1" smtClean="0"/>
              <a:t>qqline</a:t>
            </a:r>
            <a:r>
              <a:rPr lang="en-US" dirty="0" smtClean="0"/>
              <a:t>(</a:t>
            </a:r>
            <a:r>
              <a:rPr lang="en-US" dirty="0" err="1" smtClean="0"/>
              <a:t>obj$vals</a:t>
            </a:r>
            <a:r>
              <a:rPr 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slide(fromBottom)">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lide(fromBottom)">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lide(fromBottom)">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slide(fromBottom)">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slide(fromBottom)">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slide(fromBottom)">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two samples </a:t>
            </a:r>
          </a:p>
        </p:txBody>
      </p:sp>
      <p:sp>
        <p:nvSpPr>
          <p:cNvPr id="3" name="Content Placeholder 2"/>
          <p:cNvSpPr>
            <a:spLocks noGrp="1"/>
          </p:cNvSpPr>
          <p:nvPr>
            <p:ph sz="quarter" idx="1"/>
          </p:nvPr>
        </p:nvSpPr>
        <p:spPr/>
        <p:txBody>
          <a:bodyPr>
            <a:normAutofit lnSpcReduction="10000"/>
          </a:bodyPr>
          <a:lstStyle/>
          <a:p>
            <a:pPr algn="just"/>
            <a:r>
              <a:rPr lang="en-US" dirty="0" smtClean="0"/>
              <a:t>Use the </a:t>
            </a:r>
            <a:r>
              <a:rPr lang="en-US" dirty="0"/>
              <a:t>in-built dataset </a:t>
            </a:r>
            <a:r>
              <a:rPr lang="en-US" b="1" dirty="0" smtClean="0"/>
              <a:t>“beaver2”.</a:t>
            </a:r>
            <a:endParaRPr lang="en-US" b="1" dirty="0"/>
          </a:p>
          <a:p>
            <a:pPr algn="just"/>
            <a:r>
              <a:rPr lang="en-US" dirty="0"/>
              <a:t>T</a:t>
            </a:r>
            <a:r>
              <a:rPr lang="en-US" dirty="0" smtClean="0"/>
              <a:t>o </a:t>
            </a:r>
            <a:r>
              <a:rPr lang="en-US" dirty="0"/>
              <a:t>check whether the temperatures during activity and during rest are distributed </a:t>
            </a:r>
            <a:r>
              <a:rPr lang="en-US" dirty="0" smtClean="0"/>
              <a:t>equally.</a:t>
            </a:r>
          </a:p>
          <a:p>
            <a:pPr marL="0" indent="0" algn="just">
              <a:buNone/>
            </a:pPr>
            <a:endParaRPr lang="en-US" dirty="0" smtClean="0"/>
          </a:p>
          <a:p>
            <a:pPr marL="0" indent="0" algn="just">
              <a:buNone/>
            </a:pPr>
            <a:r>
              <a:rPr lang="en-US" dirty="0" smtClean="0"/>
              <a:t>#load the beaver2 dataset to your workspace</a:t>
            </a:r>
          </a:p>
          <a:p>
            <a:pPr algn="just">
              <a:buFont typeface="Wingdings" panose="05000000000000000000" pitchFamily="2" charset="2"/>
              <a:buChar char="Ø"/>
            </a:pPr>
            <a:r>
              <a:rPr lang="en-US" dirty="0" smtClean="0"/>
              <a:t>data()</a:t>
            </a:r>
          </a:p>
          <a:p>
            <a:pPr algn="just">
              <a:buFont typeface="Wingdings" panose="05000000000000000000" pitchFamily="2" charset="2"/>
              <a:buChar char="Ø"/>
            </a:pPr>
            <a:r>
              <a:rPr lang="en-US" dirty="0" smtClean="0"/>
              <a:t>beaver2</a:t>
            </a:r>
          </a:p>
          <a:p>
            <a:pPr marL="0" indent="0" algn="just">
              <a:buNone/>
            </a:pPr>
            <a:endParaRPr lang="en-US" dirty="0" smtClean="0"/>
          </a:p>
          <a:p>
            <a:pPr marL="0" indent="0" algn="just">
              <a:buNone/>
            </a:pPr>
            <a:r>
              <a:rPr lang="en-US" dirty="0" smtClean="0"/>
              <a:t># </a:t>
            </a:r>
            <a:r>
              <a:rPr lang="en-US" dirty="0"/>
              <a:t>Plotting a QQ plot of two different samples.</a:t>
            </a:r>
          </a:p>
          <a:p>
            <a:pPr algn="just">
              <a:buFont typeface="Wingdings" panose="05000000000000000000" pitchFamily="2" charset="2"/>
              <a:buChar char="Ø"/>
            </a:pPr>
            <a:r>
              <a:rPr lang="en-US" dirty="0" err="1" smtClean="0"/>
              <a:t>qqplot</a:t>
            </a:r>
            <a:r>
              <a:rPr lang="en-US" dirty="0" smtClean="0"/>
              <a:t>(beaver2$temp[beaver2$activ</a:t>
            </a:r>
            <a:r>
              <a:rPr lang="en-US" dirty="0"/>
              <a:t>==1], beaver2$temp[beaver2$activ==0])</a:t>
            </a:r>
          </a:p>
          <a:p>
            <a:pPr marL="0" indent="0" algn="just">
              <a:buNone/>
            </a:pPr>
            <a:r>
              <a:rPr lang="en-US" dirty="0" smtClean="0"/>
              <a:t> </a:t>
            </a:r>
            <a:endParaRPr lang="en-US" dirty="0"/>
          </a:p>
        </p:txBody>
      </p:sp>
    </p:spTree>
    <p:extLst>
      <p:ext uri="{BB962C8B-B14F-4D97-AF65-F5344CB8AC3E}">
        <p14:creationId xmlns="" xmlns:p14="http://schemas.microsoft.com/office/powerpoint/2010/main" val="20098845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QQ plot to check for normality </a:t>
            </a:r>
          </a:p>
        </p:txBody>
      </p:sp>
      <p:sp>
        <p:nvSpPr>
          <p:cNvPr id="3" name="Content Placeholder 2"/>
          <p:cNvSpPr>
            <a:spLocks noGrp="1"/>
          </p:cNvSpPr>
          <p:nvPr>
            <p:ph sz="quarter" idx="1"/>
          </p:nvPr>
        </p:nvSpPr>
        <p:spPr/>
        <p:txBody>
          <a:bodyPr/>
          <a:lstStyle/>
          <a:p>
            <a:pPr algn="just"/>
            <a:r>
              <a:rPr lang="en-US" dirty="0" smtClean="0"/>
              <a:t>In </a:t>
            </a:r>
            <a:r>
              <a:rPr lang="en-US" dirty="0"/>
              <a:t>most cases, you don’t want to compare two samples with each other, but compare a sample with a theoretical sample that comes from a certain distribution (for example, the normal distribution</a:t>
            </a:r>
            <a:r>
              <a:rPr lang="en-US" dirty="0" smtClean="0"/>
              <a:t>).</a:t>
            </a:r>
          </a:p>
          <a:p>
            <a:pPr algn="just"/>
            <a:r>
              <a:rPr lang="en-US" dirty="0" smtClean="0"/>
              <a:t>R </a:t>
            </a:r>
            <a:r>
              <a:rPr lang="en-US" dirty="0"/>
              <a:t>has the special </a:t>
            </a:r>
            <a:r>
              <a:rPr lang="en-US" b="1" dirty="0" smtClean="0"/>
              <a:t>“</a:t>
            </a:r>
            <a:r>
              <a:rPr lang="en-US" b="1" dirty="0" err="1" smtClean="0"/>
              <a:t>qqnorm</a:t>
            </a:r>
            <a:r>
              <a:rPr lang="en-US" b="1" dirty="0" smtClean="0"/>
              <a:t>()” </a:t>
            </a:r>
            <a:r>
              <a:rPr lang="en-US" dirty="0" smtClean="0"/>
              <a:t>function</a:t>
            </a:r>
            <a:r>
              <a:rPr lang="en-US" dirty="0"/>
              <a:t>. As the name implies, this function plots your sample against a normal distribution</a:t>
            </a:r>
            <a:r>
              <a:rPr lang="en-US" dirty="0" smtClean="0"/>
              <a:t>.</a:t>
            </a:r>
          </a:p>
          <a:p>
            <a:pPr algn="just"/>
            <a:r>
              <a:rPr lang="en-US" dirty="0"/>
              <a:t> R also has a </a:t>
            </a:r>
            <a:r>
              <a:rPr lang="en-US" b="1" dirty="0" smtClean="0"/>
              <a:t>“</a:t>
            </a:r>
            <a:r>
              <a:rPr lang="en-US" b="1" dirty="0" err="1" smtClean="0"/>
              <a:t>qqline</a:t>
            </a:r>
            <a:r>
              <a:rPr lang="en-US" b="1" dirty="0" smtClean="0"/>
              <a:t>()” </a:t>
            </a:r>
            <a:r>
              <a:rPr lang="en-US" dirty="0"/>
              <a:t>function, which adds a line to your normal QQ plot. This line makes it a lot easier to evaluate whether you see a clear deviation from normality. </a:t>
            </a:r>
          </a:p>
        </p:txBody>
      </p:sp>
    </p:spTree>
    <p:extLst>
      <p:ext uri="{BB962C8B-B14F-4D97-AF65-F5344CB8AC3E}">
        <p14:creationId xmlns="" xmlns:p14="http://schemas.microsoft.com/office/powerpoint/2010/main" val="45546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a:t>#Multiple plots in the same window, attach/detach</a:t>
            </a:r>
          </a:p>
          <a:p>
            <a:pPr>
              <a:buFont typeface="Wingdings" panose="05000000000000000000" pitchFamily="2" charset="2"/>
              <a:buChar char="Ø"/>
            </a:pPr>
            <a:r>
              <a:rPr lang="en-US" dirty="0"/>
              <a:t>par(</a:t>
            </a:r>
            <a:r>
              <a:rPr lang="en-US" dirty="0" err="1"/>
              <a:t>mfrow</a:t>
            </a:r>
            <a:r>
              <a:rPr lang="en-US" dirty="0"/>
              <a:t>=c(1,2))  </a:t>
            </a: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r>
              <a:rPr lang="en-US" dirty="0" err="1"/>
              <a:t>qqnorm</a:t>
            </a:r>
            <a:r>
              <a:rPr lang="en-US" dirty="0"/>
              <a:t>( beaver2$temp[beaver2$activ==0], </a:t>
            </a:r>
            <a:r>
              <a:rPr lang="en-US" dirty="0" smtClean="0"/>
              <a:t>    main</a:t>
            </a:r>
            <a:r>
              <a:rPr lang="en-US" dirty="0"/>
              <a:t>="Inactive</a:t>
            </a:r>
            <a:r>
              <a:rPr lang="en-US" dirty="0" smtClean="0"/>
              <a:t>")</a:t>
            </a:r>
          </a:p>
          <a:p>
            <a:pPr marL="0" indent="0">
              <a:buNone/>
            </a:pPr>
            <a:r>
              <a:rPr lang="en-US" dirty="0" smtClean="0"/>
              <a:t> </a:t>
            </a:r>
            <a:endParaRPr lang="en-US" dirty="0"/>
          </a:p>
          <a:p>
            <a:pPr>
              <a:buFont typeface="Wingdings" panose="05000000000000000000" pitchFamily="2" charset="2"/>
              <a:buChar char="Ø"/>
            </a:pPr>
            <a:r>
              <a:rPr lang="en-US" dirty="0" err="1"/>
              <a:t>qqline</a:t>
            </a:r>
            <a:r>
              <a:rPr lang="en-US" dirty="0"/>
              <a:t>( beaver2$temp[beaver2$activ==0] </a:t>
            </a:r>
            <a:r>
              <a:rPr lang="en-US" dirty="0" smtClean="0"/>
              <a:t>)</a:t>
            </a:r>
          </a:p>
          <a:p>
            <a:pPr marL="0" indent="0">
              <a:buNone/>
            </a:pPr>
            <a:r>
              <a:rPr lang="en-US" dirty="0" smtClean="0"/>
              <a:t> </a:t>
            </a:r>
            <a:endParaRPr lang="en-US" dirty="0"/>
          </a:p>
          <a:p>
            <a:pPr>
              <a:buFont typeface="Wingdings" panose="05000000000000000000" pitchFamily="2" charset="2"/>
              <a:buChar char="Ø"/>
            </a:pPr>
            <a:r>
              <a:rPr lang="en-US" dirty="0" err="1"/>
              <a:t>qqnorm</a:t>
            </a:r>
            <a:r>
              <a:rPr lang="en-US" dirty="0"/>
              <a:t>(beaver2$temp[beaver2$activ==1], main="Active") </a:t>
            </a:r>
            <a:endParaRPr lang="en-US" dirty="0" smtClean="0"/>
          </a:p>
          <a:p>
            <a:pPr marL="0" indent="0">
              <a:buNone/>
            </a:pPr>
            <a:endParaRPr lang="en-US" dirty="0"/>
          </a:p>
          <a:p>
            <a:pPr>
              <a:buFont typeface="Wingdings" panose="05000000000000000000" pitchFamily="2" charset="2"/>
              <a:buChar char="Ø"/>
            </a:pPr>
            <a:r>
              <a:rPr lang="en-US" dirty="0" err="1"/>
              <a:t>qqline</a:t>
            </a:r>
            <a:r>
              <a:rPr lang="en-US" dirty="0"/>
              <a:t>( beaver2$temp[beaver2$activ==1] )</a:t>
            </a:r>
          </a:p>
        </p:txBody>
      </p:sp>
    </p:spTree>
    <p:extLst>
      <p:ext uri="{BB962C8B-B14F-4D97-AF65-F5344CB8AC3E}">
        <p14:creationId xmlns="" xmlns:p14="http://schemas.microsoft.com/office/powerpoint/2010/main" val="40750691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lstStyle/>
          <a:p>
            <a:r>
              <a:rPr lang="en-US" b="1" dirty="0" smtClean="0"/>
              <a:t>Fun with R Functions</a:t>
            </a:r>
            <a:endParaRPr lang="en-US" b="1" dirty="0"/>
          </a:p>
        </p:txBody>
      </p:sp>
      <p:sp>
        <p:nvSpPr>
          <p:cNvPr id="3" name="Content Placeholder 2"/>
          <p:cNvSpPr>
            <a:spLocks noGrp="1"/>
          </p:cNvSpPr>
          <p:nvPr>
            <p:ph idx="1"/>
          </p:nvPr>
        </p:nvSpPr>
        <p:spPr>
          <a:xfrm>
            <a:off x="457200" y="1219200"/>
            <a:ext cx="7467600" cy="5254752"/>
          </a:xfrm>
        </p:spPr>
        <p:txBody>
          <a:bodyPr>
            <a:normAutofit/>
          </a:bodyPr>
          <a:lstStyle/>
          <a:p>
            <a:pPr>
              <a:buNone/>
            </a:pPr>
            <a:r>
              <a:rPr lang="en-US" dirty="0" smtClean="0"/>
              <a:t>Run the commands and answer :</a:t>
            </a:r>
          </a:p>
          <a:p>
            <a:pPr>
              <a:buFont typeface="Wingdings" pitchFamily="2" charset="2"/>
              <a:buChar char="Ø"/>
            </a:pPr>
            <a:r>
              <a:rPr lang="en-US" dirty="0" smtClean="0"/>
              <a:t>Number of elements or components</a:t>
            </a:r>
          </a:p>
          <a:p>
            <a:pPr>
              <a:spcAft>
                <a:spcPts val="1200"/>
              </a:spcAft>
              <a:buNone/>
            </a:pPr>
            <a:r>
              <a:rPr lang="en-US" dirty="0" smtClean="0"/>
              <a:t>			 length(object) </a:t>
            </a:r>
          </a:p>
          <a:p>
            <a:pPr>
              <a:buFont typeface="Wingdings" pitchFamily="2" charset="2"/>
              <a:buChar char="Ø"/>
            </a:pPr>
            <a:r>
              <a:rPr lang="en-US" dirty="0" smtClean="0"/>
              <a:t>class or type of an object</a:t>
            </a:r>
          </a:p>
          <a:p>
            <a:pPr>
              <a:buNone/>
            </a:pPr>
            <a:r>
              <a:rPr lang="en-US" dirty="0" smtClean="0"/>
              <a:t>			 class(object)</a:t>
            </a:r>
          </a:p>
          <a:p>
            <a:pPr>
              <a:buFont typeface="Wingdings" pitchFamily="2" charset="2"/>
              <a:buChar char="Ø"/>
            </a:pPr>
            <a:r>
              <a:rPr lang="en-US" dirty="0" smtClean="0"/>
              <a:t>Names</a:t>
            </a:r>
          </a:p>
          <a:p>
            <a:pPr>
              <a:buNone/>
            </a:pPr>
            <a:r>
              <a:rPr lang="en-US" dirty="0" smtClean="0"/>
              <a:t>	 		names(object) </a:t>
            </a:r>
          </a:p>
          <a:p>
            <a:pPr>
              <a:buFont typeface="Wingdings" pitchFamily="2" charset="2"/>
              <a:buChar char="Ø"/>
            </a:pPr>
            <a:r>
              <a:rPr lang="en-US" dirty="0" smtClean="0"/>
              <a:t>Lists all of the objects</a:t>
            </a:r>
          </a:p>
          <a:p>
            <a:pPr>
              <a:buNone/>
            </a:pPr>
            <a:r>
              <a:rPr lang="en-US" dirty="0" smtClean="0"/>
              <a:t>	 		</a:t>
            </a:r>
            <a:r>
              <a:rPr lang="en-US" dirty="0" err="1" smtClean="0"/>
              <a:t>ls</a:t>
            </a:r>
            <a:r>
              <a:rPr lang="en-US" dirty="0" smtClean="0"/>
              <a:t>() </a:t>
            </a:r>
          </a:p>
          <a:p>
            <a:pPr>
              <a:buFont typeface="Wingdings" pitchFamily="2" charset="2"/>
              <a:buChar char="Ø"/>
            </a:pPr>
            <a:r>
              <a:rPr lang="en-US" dirty="0" smtClean="0"/>
              <a:t>Lists all of the objects that matches pattern</a:t>
            </a:r>
          </a:p>
          <a:p>
            <a:pPr>
              <a:buNone/>
            </a:pPr>
            <a:r>
              <a:rPr lang="en-US" dirty="0" smtClean="0"/>
              <a:t>	 		</a:t>
            </a:r>
            <a:r>
              <a:rPr lang="en-US" dirty="0" err="1" smtClean="0"/>
              <a:t>ls</a:t>
            </a:r>
            <a:r>
              <a:rPr lang="en-US" dirty="0" smtClean="0"/>
              <a:t>(pattern=“xx”) </a:t>
            </a:r>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lide(fromBottom)">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slide(fromBottom)">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lide(fromBottom)">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slide(fromBottom)">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lide(fromBottom)">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slide(fromBottom)">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slide(fromBottom)">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slide(fromBottom)">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slide(fromBottom)">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t>
            </a:r>
            <a:r>
              <a:rPr lang="en-US" dirty="0" smtClean="0"/>
              <a:t>Graphics</a:t>
            </a:r>
            <a:endParaRPr lang="en-US" dirty="0"/>
          </a:p>
        </p:txBody>
      </p:sp>
      <p:sp>
        <p:nvSpPr>
          <p:cNvPr id="3" name="Content Placeholder 2"/>
          <p:cNvSpPr>
            <a:spLocks noGrp="1"/>
          </p:cNvSpPr>
          <p:nvPr>
            <p:ph sz="quarter" idx="1"/>
          </p:nvPr>
        </p:nvSpPr>
        <p:spPr/>
        <p:txBody>
          <a:bodyPr/>
          <a:lstStyle/>
          <a:p>
            <a:r>
              <a:rPr lang="en-US" dirty="0"/>
              <a:t>Graphics are important for conveying important features of the </a:t>
            </a:r>
            <a:r>
              <a:rPr lang="en-US" dirty="0" smtClean="0"/>
              <a:t>data</a:t>
            </a:r>
          </a:p>
          <a:p>
            <a:endParaRPr lang="en-US" dirty="0"/>
          </a:p>
          <a:p>
            <a:r>
              <a:rPr lang="en-US" dirty="0" smtClean="0"/>
              <a:t>They </a:t>
            </a:r>
            <a:r>
              <a:rPr lang="en-US" dirty="0"/>
              <a:t>can be used to examine </a:t>
            </a:r>
            <a:endParaRPr lang="en-US" dirty="0" smtClean="0"/>
          </a:p>
          <a:p>
            <a:pPr marL="0" indent="0">
              <a:buNone/>
            </a:pPr>
            <a:r>
              <a:rPr lang="en-US" dirty="0"/>
              <a:t> </a:t>
            </a:r>
            <a:r>
              <a:rPr lang="en-US" dirty="0" smtClean="0"/>
              <a:t>                Marginal </a:t>
            </a:r>
            <a:r>
              <a:rPr lang="en-US" dirty="0"/>
              <a:t>distributions </a:t>
            </a:r>
            <a:endParaRPr lang="en-US" dirty="0" smtClean="0"/>
          </a:p>
          <a:p>
            <a:pPr marL="0" indent="0">
              <a:buNone/>
            </a:pPr>
            <a:r>
              <a:rPr lang="en-US" dirty="0"/>
              <a:t> </a:t>
            </a:r>
            <a:r>
              <a:rPr lang="en-US" dirty="0" smtClean="0"/>
              <a:t>                Relationships </a:t>
            </a:r>
            <a:r>
              <a:rPr lang="en-US" dirty="0"/>
              <a:t>between variables </a:t>
            </a:r>
            <a:endParaRPr lang="en-US" dirty="0" smtClean="0"/>
          </a:p>
          <a:p>
            <a:pPr marL="0" indent="0">
              <a:buNone/>
            </a:pPr>
            <a:r>
              <a:rPr lang="en-US" dirty="0"/>
              <a:t> </a:t>
            </a:r>
            <a:r>
              <a:rPr lang="en-US" dirty="0" smtClean="0"/>
              <a:t>                Summary </a:t>
            </a:r>
            <a:r>
              <a:rPr lang="en-US" dirty="0"/>
              <a:t>of very large </a:t>
            </a:r>
            <a:r>
              <a:rPr lang="en-US" dirty="0" smtClean="0"/>
              <a:t>data</a:t>
            </a:r>
          </a:p>
          <a:p>
            <a:pPr marL="0" indent="0">
              <a:buNone/>
            </a:pPr>
            <a:endParaRPr lang="en-US" dirty="0"/>
          </a:p>
          <a:p>
            <a:r>
              <a:rPr lang="en-US" dirty="0" smtClean="0"/>
              <a:t>Important </a:t>
            </a:r>
            <a:r>
              <a:rPr lang="en-US" dirty="0"/>
              <a:t>complement to many statistical and computational techniques</a:t>
            </a:r>
          </a:p>
        </p:txBody>
      </p:sp>
    </p:spTree>
    <p:extLst>
      <p:ext uri="{BB962C8B-B14F-4D97-AF65-F5344CB8AC3E}">
        <p14:creationId xmlns="" xmlns:p14="http://schemas.microsoft.com/office/powerpoint/2010/main" val="3034432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 with R Functions</a:t>
            </a:r>
            <a:endParaRPr lang="en-US" b="1" dirty="0"/>
          </a:p>
        </p:txBody>
      </p:sp>
      <p:sp>
        <p:nvSpPr>
          <p:cNvPr id="3" name="Content Placeholder 2"/>
          <p:cNvSpPr>
            <a:spLocks noGrp="1"/>
          </p:cNvSpPr>
          <p:nvPr>
            <p:ph idx="1"/>
          </p:nvPr>
        </p:nvSpPr>
        <p:spPr/>
        <p:txBody>
          <a:bodyPr>
            <a:normAutofit lnSpcReduction="10000"/>
          </a:bodyPr>
          <a:lstStyle/>
          <a:p>
            <a:pPr>
              <a:buNone/>
            </a:pPr>
            <a:r>
              <a:rPr lang="en-US" dirty="0" smtClean="0"/>
              <a:t>Run the commands and answer :</a:t>
            </a:r>
          </a:p>
          <a:p>
            <a:pPr>
              <a:buFont typeface="Wingdings" pitchFamily="2" charset="2"/>
              <a:buChar char="Ø"/>
            </a:pPr>
            <a:r>
              <a:rPr lang="en-US" dirty="0"/>
              <a:t>combine objects into a vector </a:t>
            </a:r>
            <a:endParaRPr lang="en-US" dirty="0" smtClean="0"/>
          </a:p>
          <a:p>
            <a:pPr>
              <a:spcAft>
                <a:spcPts val="1200"/>
              </a:spcAft>
              <a:buNone/>
            </a:pPr>
            <a:r>
              <a:rPr lang="en-US" dirty="0" smtClean="0"/>
              <a:t>			 c(</a:t>
            </a:r>
            <a:r>
              <a:rPr lang="en-US" dirty="0" err="1" smtClean="0"/>
              <a:t>object,object</a:t>
            </a:r>
            <a:r>
              <a:rPr lang="en-US" dirty="0" smtClean="0"/>
              <a:t>,...)</a:t>
            </a:r>
          </a:p>
          <a:p>
            <a:pPr>
              <a:buFont typeface="Wingdings" pitchFamily="2" charset="2"/>
              <a:buChar char="Ø"/>
            </a:pPr>
            <a:r>
              <a:rPr lang="en-US" dirty="0"/>
              <a:t>combine objects as columns </a:t>
            </a:r>
            <a:endParaRPr lang="en-US" dirty="0" smtClean="0"/>
          </a:p>
          <a:p>
            <a:pPr>
              <a:buNone/>
            </a:pPr>
            <a:r>
              <a:rPr lang="en-US" dirty="0" smtClean="0"/>
              <a:t>			 </a:t>
            </a:r>
            <a:r>
              <a:rPr lang="en-US" dirty="0" err="1"/>
              <a:t>cbind</a:t>
            </a:r>
            <a:r>
              <a:rPr lang="en-US" dirty="0"/>
              <a:t>(object, object, ...)</a:t>
            </a:r>
            <a:endParaRPr lang="en-US" dirty="0" smtClean="0"/>
          </a:p>
          <a:p>
            <a:pPr>
              <a:buFont typeface="Wingdings" pitchFamily="2" charset="2"/>
              <a:buChar char="Ø"/>
            </a:pPr>
            <a:r>
              <a:rPr lang="en-US" dirty="0"/>
              <a:t>combine objects as rows </a:t>
            </a:r>
            <a:endParaRPr lang="en-US" dirty="0" smtClean="0"/>
          </a:p>
          <a:p>
            <a:pPr>
              <a:buNone/>
            </a:pPr>
            <a:r>
              <a:rPr lang="en-US" dirty="0" smtClean="0"/>
              <a:t>	 		</a:t>
            </a:r>
            <a:r>
              <a:rPr lang="en-US" dirty="0"/>
              <a:t> </a:t>
            </a:r>
            <a:r>
              <a:rPr lang="en-US" dirty="0" err="1"/>
              <a:t>rbind</a:t>
            </a:r>
            <a:r>
              <a:rPr lang="en-US" dirty="0"/>
              <a:t>(object, object, </a:t>
            </a:r>
            <a:r>
              <a:rPr lang="en-US" dirty="0" smtClean="0"/>
              <a:t>...)</a:t>
            </a:r>
          </a:p>
          <a:p>
            <a:pPr>
              <a:buFont typeface="Wingdings" pitchFamily="2" charset="2"/>
              <a:buChar char="Ø"/>
            </a:pPr>
            <a:r>
              <a:rPr lang="en-US" dirty="0" smtClean="0"/>
              <a:t>prints the object </a:t>
            </a:r>
          </a:p>
          <a:p>
            <a:pPr>
              <a:buNone/>
            </a:pPr>
            <a:r>
              <a:rPr lang="en-US" dirty="0" smtClean="0"/>
              <a:t>	 		 object</a:t>
            </a:r>
          </a:p>
          <a:p>
            <a:pPr>
              <a:buFont typeface="Wingdings" pitchFamily="2" charset="2"/>
              <a:buChar char="Ø"/>
            </a:pPr>
            <a:r>
              <a:rPr lang="en-US" dirty="0" smtClean="0"/>
              <a:t>Delete an object</a:t>
            </a:r>
          </a:p>
          <a:p>
            <a:pPr>
              <a:buNone/>
            </a:pPr>
            <a:r>
              <a:rPr lang="en-US" dirty="0" smtClean="0"/>
              <a:t>	 		 </a:t>
            </a:r>
            <a:r>
              <a:rPr lang="en-US" dirty="0" err="1" smtClean="0"/>
              <a:t>rm</a:t>
            </a:r>
            <a:r>
              <a:rPr lang="en-US" dirty="0" smtClean="0"/>
              <a:t>(object)</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lide(fromBottom)">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slide(fromBottom)">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lide(fromBottom)">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slide(fromBottom)">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lide(fromBottom)">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slide(fromBottom)">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slide(fromBottom)">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slide(fromBottom)">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slide(fromBottom)">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 with R Functions</a:t>
            </a:r>
            <a:endParaRPr lang="en-US" dirty="0"/>
          </a:p>
        </p:txBody>
      </p:sp>
      <p:sp>
        <p:nvSpPr>
          <p:cNvPr id="3" name="Content Placeholder 2"/>
          <p:cNvSpPr>
            <a:spLocks noGrp="1"/>
          </p:cNvSpPr>
          <p:nvPr>
            <p:ph sz="quarter" idx="1"/>
          </p:nvPr>
        </p:nvSpPr>
        <p:spPr/>
        <p:txBody>
          <a:bodyPr/>
          <a:lstStyle/>
          <a:p>
            <a:pPr>
              <a:buFont typeface="Wingdings" pitchFamily="2" charset="2"/>
              <a:buChar char="q"/>
            </a:pPr>
            <a:r>
              <a:rPr lang="en-US" dirty="0" smtClean="0"/>
              <a:t>Find the list of objects whose name starts with “t”.</a:t>
            </a:r>
          </a:p>
          <a:p>
            <a:pPr>
              <a:buFont typeface="Wingdings" pitchFamily="2" charset="2"/>
              <a:buChar char="q"/>
            </a:pPr>
            <a:endParaRPr lang="en-US" dirty="0" smtClean="0"/>
          </a:p>
          <a:p>
            <a:pPr>
              <a:buFont typeface="Wingdings" pitchFamily="2" charset="2"/>
              <a:buChar char="q"/>
            </a:pPr>
            <a:r>
              <a:rPr lang="en-US" dirty="0" smtClean="0"/>
              <a:t>Find the list of objects whose name ends with “</a:t>
            </a:r>
            <a:r>
              <a:rPr lang="en-US" dirty="0" err="1" smtClean="0"/>
              <a:t>sh</a:t>
            </a:r>
            <a:r>
              <a:rPr lang="en-US" dirty="0"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 with R Functions</a:t>
            </a:r>
            <a:endParaRPr lang="en-US" b="1"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smtClean="0"/>
              <a:t>mean(object)</a:t>
            </a:r>
          </a:p>
          <a:p>
            <a:pPr>
              <a:buFont typeface="Wingdings" pitchFamily="2" charset="2"/>
              <a:buChar char="Ø"/>
            </a:pPr>
            <a:r>
              <a:rPr lang="en-US" dirty="0" err="1" smtClean="0"/>
              <a:t>weighted.mean</a:t>
            </a:r>
            <a:r>
              <a:rPr lang="en-US" dirty="0" smtClean="0"/>
              <a:t>(</a:t>
            </a:r>
            <a:r>
              <a:rPr lang="en-US" dirty="0" err="1" smtClean="0"/>
              <a:t>vect,wt_vect</a:t>
            </a:r>
            <a:r>
              <a:rPr lang="en-US" dirty="0" smtClean="0"/>
              <a:t>)</a:t>
            </a:r>
          </a:p>
          <a:p>
            <a:pPr>
              <a:buFont typeface="Wingdings" pitchFamily="2" charset="2"/>
              <a:buChar char="Ø"/>
            </a:pPr>
            <a:r>
              <a:rPr lang="en-US" dirty="0" smtClean="0"/>
              <a:t>median(object)</a:t>
            </a:r>
          </a:p>
          <a:p>
            <a:pPr>
              <a:buFont typeface="Wingdings" pitchFamily="2" charset="2"/>
              <a:buChar char="Ø"/>
            </a:pPr>
            <a:r>
              <a:rPr lang="en-US" dirty="0" smtClean="0"/>
              <a:t>min(object)</a:t>
            </a:r>
          </a:p>
          <a:p>
            <a:pPr>
              <a:buFont typeface="Wingdings" pitchFamily="2" charset="2"/>
              <a:buChar char="Ø"/>
            </a:pPr>
            <a:r>
              <a:rPr lang="en-US" dirty="0" smtClean="0"/>
              <a:t>max(object)</a:t>
            </a:r>
          </a:p>
          <a:p>
            <a:pPr>
              <a:buFont typeface="Wingdings" pitchFamily="2" charset="2"/>
              <a:buChar char="Ø"/>
            </a:pPr>
            <a:r>
              <a:rPr lang="en-US" dirty="0" err="1" smtClean="0"/>
              <a:t>var</a:t>
            </a:r>
            <a:r>
              <a:rPr lang="en-US" dirty="0" smtClean="0"/>
              <a:t>(object)</a:t>
            </a:r>
          </a:p>
          <a:p>
            <a:pPr>
              <a:buFont typeface="Wingdings" pitchFamily="2" charset="2"/>
              <a:buChar char="Ø"/>
            </a:pPr>
            <a:r>
              <a:rPr lang="en-US" dirty="0" err="1" smtClean="0"/>
              <a:t>sd</a:t>
            </a:r>
            <a:r>
              <a:rPr lang="en-US" dirty="0" smtClean="0"/>
              <a:t>(object)</a:t>
            </a:r>
          </a:p>
          <a:p>
            <a:pPr>
              <a:buFont typeface="Wingdings" pitchFamily="2" charset="2"/>
              <a:buChar char="Ø"/>
            </a:pPr>
            <a:r>
              <a:rPr lang="en-US" dirty="0" err="1" smtClean="0"/>
              <a:t>quantile</a:t>
            </a:r>
            <a:r>
              <a:rPr lang="en-US" dirty="0" smtClean="0"/>
              <a:t>(object)</a:t>
            </a:r>
          </a:p>
          <a:p>
            <a:pPr>
              <a:buFont typeface="Wingdings" pitchFamily="2" charset="2"/>
              <a:buChar char="Ø"/>
            </a:pPr>
            <a:r>
              <a:rPr lang="en-US" dirty="0" err="1" smtClean="0"/>
              <a:t>quantile</a:t>
            </a:r>
            <a:r>
              <a:rPr lang="en-US" dirty="0" smtClean="0"/>
              <a:t>(object, level)</a:t>
            </a:r>
          </a:p>
          <a:p>
            <a:pPr>
              <a:buFont typeface="Wingdings" pitchFamily="2" charset="2"/>
              <a:buChar char="Ø"/>
            </a:pPr>
            <a:endParaRPr lang="en-US" dirty="0" smtClean="0"/>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summary command</a:t>
            </a:r>
            <a:endParaRPr lang="en-US" b="1" dirty="0"/>
          </a:p>
        </p:txBody>
      </p:sp>
      <p:sp>
        <p:nvSpPr>
          <p:cNvPr id="3" name="Content Placeholder 2"/>
          <p:cNvSpPr>
            <a:spLocks noGrp="1"/>
          </p:cNvSpPr>
          <p:nvPr>
            <p:ph sz="quarter" idx="1"/>
          </p:nvPr>
        </p:nvSpPr>
        <p:spPr/>
        <p:txBody>
          <a:bodyPr/>
          <a:lstStyle/>
          <a:p>
            <a:pPr>
              <a:buFont typeface="Wingdings" pitchFamily="2" charset="2"/>
              <a:buChar char="q"/>
            </a:pPr>
            <a:r>
              <a:rPr lang="en-US" dirty="0" smtClean="0"/>
              <a:t>It prints out the min, max, mean, median, and </a:t>
            </a:r>
            <a:r>
              <a:rPr lang="en-US" dirty="0" err="1" smtClean="0"/>
              <a:t>quantiles</a:t>
            </a:r>
            <a:r>
              <a:rPr lang="en-US" dirty="0" smtClean="0"/>
              <a:t>.</a:t>
            </a:r>
          </a:p>
          <a:p>
            <a:pPr>
              <a:buNone/>
            </a:pPr>
            <a:endParaRPr lang="en-US" dirty="0" smtClean="0"/>
          </a:p>
          <a:p>
            <a:pPr>
              <a:buNone/>
            </a:pPr>
            <a:r>
              <a:rPr lang="en-US" dirty="0" smtClean="0"/>
              <a:t>Command:</a:t>
            </a:r>
          </a:p>
          <a:p>
            <a:pPr>
              <a:buNone/>
            </a:pPr>
            <a:r>
              <a:rPr lang="en-US" dirty="0" smtClean="0"/>
              <a:t>		summary(object)</a:t>
            </a: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Curve Fitting</a:t>
            </a:r>
            <a:endParaRPr lang="en-US" b="1" dirty="0"/>
          </a:p>
        </p:txBody>
      </p:sp>
      <p:sp>
        <p:nvSpPr>
          <p:cNvPr id="3" name="Content Placeholder 2"/>
          <p:cNvSpPr>
            <a:spLocks noGrp="1"/>
          </p:cNvSpPr>
          <p:nvPr>
            <p:ph sz="quarter" idx="1"/>
          </p:nvPr>
        </p:nvSpPr>
        <p:spPr>
          <a:xfrm>
            <a:off x="457200" y="1600200"/>
            <a:ext cx="8229600" cy="4873752"/>
          </a:xfrm>
        </p:spPr>
        <p:txBody>
          <a:bodyPr>
            <a:normAutofit/>
          </a:bodyPr>
          <a:lstStyle/>
          <a:p>
            <a:pPr algn="just"/>
            <a:r>
              <a:rPr lang="en-US" dirty="0" smtClean="0"/>
              <a:t>Curve fitting is the process of constructing a curve, or mathematical function, that has the best fit to a series of data points, possibly subject to constraints.</a:t>
            </a:r>
          </a:p>
          <a:p>
            <a:pPr algn="just">
              <a:buNone/>
            </a:pPr>
            <a:endParaRPr lang="en-US" i="1" dirty="0" smtClean="0"/>
          </a:p>
          <a:p>
            <a:pPr algn="just">
              <a:buNone/>
            </a:pPr>
            <a:r>
              <a:rPr lang="en-US" dirty="0" smtClean="0"/>
              <a:t>Example:</a:t>
            </a:r>
          </a:p>
          <a:p>
            <a:pPr algn="just">
              <a:buNone/>
            </a:pPr>
            <a:r>
              <a:rPr lang="en-US" dirty="0" smtClean="0"/>
              <a:t>x &lt;- c(32,64,96,118,126,144,152.5,158) # predictor</a:t>
            </a:r>
          </a:p>
          <a:p>
            <a:pPr algn="just">
              <a:buNone/>
            </a:pPr>
            <a:r>
              <a:rPr lang="en-US" dirty="0" smtClean="0"/>
              <a:t>y&lt;-c(99.5,104.8,108.5,100,86,64,35.3,15) #response 		variable usually on the y-axis</a:t>
            </a:r>
          </a:p>
          <a:p>
            <a:pPr algn="just">
              <a:buNone/>
            </a:pPr>
            <a:r>
              <a:rPr lang="en-US" dirty="0" smtClean="0"/>
              <a:t>plot(</a:t>
            </a:r>
            <a:r>
              <a:rPr lang="en-US" dirty="0" err="1" smtClean="0"/>
              <a:t>x,y,pch</a:t>
            </a:r>
            <a:r>
              <a:rPr lang="en-US" dirty="0" smtClean="0"/>
              <a:t>=19)</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PCH IS?</a:t>
            </a:r>
            <a:endParaRPr lang="en-US" b="1" dirty="0"/>
          </a:p>
        </p:txBody>
      </p:sp>
      <p:sp>
        <p:nvSpPr>
          <p:cNvPr id="3" name="Content Placeholder 2"/>
          <p:cNvSpPr>
            <a:spLocks noGrp="1"/>
          </p:cNvSpPr>
          <p:nvPr>
            <p:ph sz="quarter" idx="1"/>
          </p:nvPr>
        </p:nvSpPr>
        <p:spPr/>
        <p:txBody>
          <a:bodyPr/>
          <a:lstStyle/>
          <a:p>
            <a:pPr algn="just">
              <a:lnSpc>
                <a:spcPct val="150000"/>
              </a:lnSpc>
              <a:buFont typeface="Wingdings" pitchFamily="2" charset="2"/>
              <a:buChar char="q"/>
            </a:pPr>
            <a:r>
              <a:rPr lang="en-US" dirty="0" smtClean="0"/>
              <a:t>symbols used in R plot</a:t>
            </a:r>
          </a:p>
          <a:p>
            <a:pPr algn="just">
              <a:lnSpc>
                <a:spcPct val="150000"/>
              </a:lnSpc>
              <a:buFont typeface="Wingdings" pitchFamily="2" charset="2"/>
              <a:buChar char="q"/>
            </a:pPr>
            <a:r>
              <a:rPr lang="en-US" dirty="0" smtClean="0"/>
              <a:t>When the PCH is 21-25, the parameter "</a:t>
            </a:r>
            <a:r>
              <a:rPr lang="en-US" dirty="0" err="1" smtClean="0"/>
              <a:t>col</a:t>
            </a:r>
            <a:r>
              <a:rPr lang="en-US" dirty="0" smtClean="0"/>
              <a:t>=" and "</a:t>
            </a:r>
            <a:r>
              <a:rPr lang="en-US" dirty="0" err="1" smtClean="0"/>
              <a:t>bg</a:t>
            </a:r>
            <a:r>
              <a:rPr lang="en-US" dirty="0" smtClean="0"/>
              <a:t>=" should be specified. </a:t>
            </a:r>
          </a:p>
          <a:p>
            <a:pPr algn="just">
              <a:lnSpc>
                <a:spcPct val="150000"/>
              </a:lnSpc>
              <a:buFont typeface="Wingdings" pitchFamily="2" charset="2"/>
              <a:buChar char="q"/>
            </a:pPr>
            <a:r>
              <a:rPr lang="en-US" dirty="0" smtClean="0"/>
              <a:t>PCH can also be in characters, such as "#", "%", "A", "a", and the character will be plotted.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PCH SYMBOLS CHART</a:t>
            </a:r>
            <a:endParaRPr lang="en-US" b="1" dirty="0"/>
          </a:p>
        </p:txBody>
      </p:sp>
      <p:pic>
        <p:nvPicPr>
          <p:cNvPr id="4" name="Content Placeholder 3" descr="pch.png"/>
          <p:cNvPicPr>
            <a:picLocks noGrp="1" noChangeAspect="1"/>
          </p:cNvPicPr>
          <p:nvPr>
            <p:ph sz="quarter" idx="1"/>
          </p:nvPr>
        </p:nvPicPr>
        <p:blipFill>
          <a:blip r:embed="rId2" cstate="print"/>
          <a:stretch>
            <a:fillRect/>
          </a:stretch>
        </p:blipFill>
        <p:spPr>
          <a:xfrm>
            <a:off x="1371601" y="1600200"/>
            <a:ext cx="5715000" cy="4873625"/>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R </a:t>
            </a:r>
            <a:r>
              <a:rPr lang="en-US" dirty="0"/>
              <a:t>Colors</a:t>
            </a:r>
            <a:br>
              <a:rPr lang="en-US" dirty="0"/>
            </a:br>
            <a:endParaRPr lang="en-US" dirty="0"/>
          </a:p>
        </p:txBody>
      </p:sp>
      <p:sp>
        <p:nvSpPr>
          <p:cNvPr id="3" name="Content Placeholder 2"/>
          <p:cNvSpPr>
            <a:spLocks noGrp="1"/>
          </p:cNvSpPr>
          <p:nvPr>
            <p:ph sz="quarter" idx="1"/>
          </p:nvPr>
        </p:nvSpPr>
        <p:spPr/>
        <p:txBody>
          <a:bodyPr/>
          <a:lstStyle/>
          <a:p>
            <a:pPr algn="just"/>
            <a:r>
              <a:rPr lang="en-US" dirty="0" smtClean="0"/>
              <a:t>Thus </a:t>
            </a:r>
            <a:r>
              <a:rPr lang="en-US" dirty="0"/>
              <a:t>far, we have frequently used numbers in plot to refer to a simple set of colors. </a:t>
            </a:r>
            <a:endParaRPr lang="en-US" dirty="0" smtClean="0"/>
          </a:p>
          <a:p>
            <a:pPr algn="just"/>
            <a:r>
              <a:rPr lang="en-US" dirty="0" smtClean="0"/>
              <a:t>There </a:t>
            </a:r>
            <a:r>
              <a:rPr lang="en-US" dirty="0"/>
              <a:t>are 8 colors where 0:8 are white, black, red, green, blue, cyan, magenta, yellow and </a:t>
            </a:r>
            <a:r>
              <a:rPr lang="en-US" dirty="0" smtClean="0"/>
              <a:t>grey.</a:t>
            </a:r>
          </a:p>
          <a:p>
            <a:pPr algn="just"/>
            <a:r>
              <a:rPr lang="en-US" dirty="0" smtClean="0"/>
              <a:t>If </a:t>
            </a:r>
            <a:r>
              <a:rPr lang="en-US" dirty="0"/>
              <a:t>you provide a number greater than 8, the colors are recycled</a:t>
            </a:r>
            <a:r>
              <a:rPr lang="en-US" dirty="0" smtClean="0"/>
              <a:t>.</a:t>
            </a:r>
          </a:p>
          <a:p>
            <a:pPr algn="just"/>
            <a:r>
              <a:rPr lang="en-US" dirty="0" smtClean="0"/>
              <a:t> </a:t>
            </a:r>
            <a:r>
              <a:rPr lang="en-US" dirty="0"/>
              <a:t>Therefore for plots where other or greater numbers of colors are required, we need to access a larger palette of colors.</a:t>
            </a:r>
          </a:p>
          <a:p>
            <a:pPr algn="just"/>
            <a:endParaRPr lang="en-US" dirty="0"/>
          </a:p>
        </p:txBody>
      </p:sp>
    </p:spTree>
    <p:extLst>
      <p:ext uri="{BB962C8B-B14F-4D97-AF65-F5344CB8AC3E}">
        <p14:creationId xmlns="" xmlns:p14="http://schemas.microsoft.com/office/powerpoint/2010/main" val="2423139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lstStyle/>
          <a:p>
            <a:pPr>
              <a:buFont typeface="Wingdings" panose="05000000000000000000" pitchFamily="2" charset="2"/>
              <a:buChar char="Ø"/>
            </a:pPr>
            <a:r>
              <a:rPr lang="en-US" dirty="0" smtClean="0"/>
              <a:t>plot(1:12</a:t>
            </a:r>
            <a:r>
              <a:rPr lang="en-US" dirty="0"/>
              <a:t>, col=1:12, main="Default 9 Colors", </a:t>
            </a:r>
            <a:r>
              <a:rPr lang="en-US" dirty="0" err="1"/>
              <a:t>ylab</a:t>
            </a:r>
            <a:r>
              <a:rPr lang="en-US" dirty="0"/>
              <a:t>="",</a:t>
            </a:r>
            <a:r>
              <a:rPr lang="en-US" dirty="0" err="1"/>
              <a:t>xlab</a:t>
            </a:r>
            <a:r>
              <a:rPr lang="en-US" dirty="0"/>
              <a:t>="", </a:t>
            </a:r>
            <a:r>
              <a:rPr lang="en-US" dirty="0" err="1"/>
              <a:t>pch</a:t>
            </a:r>
            <a:r>
              <a:rPr lang="en-US" dirty="0"/>
              <a:t>=19, </a:t>
            </a:r>
            <a:r>
              <a:rPr lang="en-US" dirty="0" err="1"/>
              <a:t>cex</a:t>
            </a:r>
            <a:r>
              <a:rPr lang="en-US" dirty="0"/>
              <a:t>=3) </a:t>
            </a:r>
            <a:endParaRPr lang="en-US" dirty="0" smtClean="0"/>
          </a:p>
          <a:p>
            <a:pPr>
              <a:buFont typeface="Wingdings" panose="05000000000000000000" pitchFamily="2" charset="2"/>
              <a:buChar char="Ø"/>
            </a:pPr>
            <a:r>
              <a:rPr lang="en-US" dirty="0" smtClean="0"/>
              <a:t>text(1:12</a:t>
            </a:r>
            <a:r>
              <a:rPr lang="en-US" dirty="0"/>
              <a:t>, </a:t>
            </a:r>
            <a:r>
              <a:rPr lang="en-US" dirty="0" smtClean="0"/>
              <a:t>c(1:12</a:t>
            </a:r>
            <a:r>
              <a:rPr lang="en-US" dirty="0"/>
              <a:t>)+.75, c(1:8, 1:4</a:t>
            </a:r>
            <a:r>
              <a:rPr lang="en-US" dirty="0" smtClean="0"/>
              <a:t>))</a:t>
            </a:r>
          </a:p>
          <a:p>
            <a:pPr>
              <a:buFont typeface="Wingdings" panose="05000000000000000000" pitchFamily="2" charset="2"/>
              <a:buChar char="Ø"/>
            </a:pPr>
            <a:endParaRPr lang="en-US" dirty="0" smtClean="0"/>
          </a:p>
          <a:p>
            <a:r>
              <a:rPr lang="en-US" dirty="0"/>
              <a:t>R has a large list of over 650 colors that R knows about. This list is held in the vector colors(). Have a look at this list, and maybe search for a set you are interested in.</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colors</a:t>
            </a:r>
            <a:r>
              <a:rPr lang="en-US" dirty="0"/>
              <a:t>()[1:10]</a:t>
            </a:r>
          </a:p>
          <a:p>
            <a:pPr>
              <a:buFont typeface="Wingdings" panose="05000000000000000000" pitchFamily="2" charset="2"/>
              <a:buChar char="Ø"/>
            </a:pPr>
            <a:r>
              <a:rPr lang="en-US" dirty="0"/>
              <a:t>length(colors())</a:t>
            </a:r>
          </a:p>
          <a:p>
            <a:pPr marL="0" indent="0">
              <a:buNone/>
            </a:pPr>
            <a:endParaRPr lang="en-US" dirty="0" smtClean="0"/>
          </a:p>
        </p:txBody>
      </p:sp>
    </p:spTree>
    <p:extLst>
      <p:ext uri="{BB962C8B-B14F-4D97-AF65-F5344CB8AC3E}">
        <p14:creationId xmlns="" xmlns:p14="http://schemas.microsoft.com/office/powerpoint/2010/main" val="244340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Histograms</a:t>
            </a:r>
            <a:endParaRPr lang="en-US" dirty="0"/>
          </a:p>
        </p:txBody>
      </p:sp>
      <p:sp>
        <p:nvSpPr>
          <p:cNvPr id="3" name="Content Placeholder 2"/>
          <p:cNvSpPr>
            <a:spLocks noGrp="1"/>
          </p:cNvSpPr>
          <p:nvPr>
            <p:ph sz="quarter" idx="1"/>
          </p:nvPr>
        </p:nvSpPr>
        <p:spPr>
          <a:xfrm>
            <a:off x="457200" y="1143000"/>
            <a:ext cx="8229600" cy="5181600"/>
          </a:xfrm>
        </p:spPr>
        <p:txBody>
          <a:bodyPr>
            <a:normAutofit fontScale="92500" lnSpcReduction="10000"/>
          </a:bodyPr>
          <a:lstStyle/>
          <a:p>
            <a:pPr>
              <a:buFont typeface="Wingdings" pitchFamily="2" charset="2"/>
              <a:buChar char="q"/>
            </a:pPr>
            <a:r>
              <a:rPr lang="en-US" dirty="0" smtClean="0"/>
              <a:t>R creates histogram using </a:t>
            </a:r>
            <a:r>
              <a:rPr lang="en-US" b="1" dirty="0" err="1" smtClean="0"/>
              <a:t>hist</a:t>
            </a:r>
            <a:r>
              <a:rPr lang="en-US" dirty="0" smtClean="0"/>
              <a:t>() function. </a:t>
            </a:r>
          </a:p>
          <a:p>
            <a:pPr>
              <a:buNone/>
            </a:pPr>
            <a:endParaRPr lang="en-US" dirty="0" smtClean="0"/>
          </a:p>
          <a:p>
            <a:pPr>
              <a:buNone/>
            </a:pPr>
            <a:r>
              <a:rPr lang="en-US" dirty="0" smtClean="0"/>
              <a:t>Syntax for creating histogram</a:t>
            </a:r>
          </a:p>
          <a:p>
            <a:pPr>
              <a:buNone/>
            </a:pPr>
            <a:r>
              <a:rPr lang="en-US" b="1" dirty="0" smtClean="0"/>
              <a:t>	</a:t>
            </a:r>
            <a:r>
              <a:rPr lang="en-US" b="1" dirty="0" err="1" smtClean="0"/>
              <a:t>hist</a:t>
            </a:r>
            <a:r>
              <a:rPr lang="en-US" b="1" dirty="0" smtClean="0"/>
              <a:t>(</a:t>
            </a:r>
            <a:r>
              <a:rPr lang="en-US" b="1" dirty="0" err="1" smtClean="0"/>
              <a:t>v,main,xlab,xlim,ylim,breaks,col,border</a:t>
            </a:r>
            <a:r>
              <a:rPr lang="en-US" b="1" dirty="0" smtClean="0"/>
              <a:t>)</a:t>
            </a:r>
          </a:p>
          <a:p>
            <a:pPr>
              <a:buNone/>
            </a:pPr>
            <a:endParaRPr lang="en-US" b="1" dirty="0" smtClean="0"/>
          </a:p>
          <a:p>
            <a:pPr>
              <a:buNone/>
            </a:pPr>
            <a:r>
              <a:rPr lang="en-US" b="1" dirty="0" smtClean="0"/>
              <a:t>v</a:t>
            </a:r>
            <a:r>
              <a:rPr lang="en-US" dirty="0" smtClean="0"/>
              <a:t> is a vector containing numeric values used in histogram.</a:t>
            </a:r>
          </a:p>
          <a:p>
            <a:pPr>
              <a:buNone/>
            </a:pPr>
            <a:r>
              <a:rPr lang="en-US" b="1" dirty="0" smtClean="0"/>
              <a:t>main</a:t>
            </a:r>
            <a:r>
              <a:rPr lang="en-US" dirty="0" smtClean="0"/>
              <a:t> indicates title of the chart.</a:t>
            </a:r>
          </a:p>
          <a:p>
            <a:pPr>
              <a:buNone/>
            </a:pPr>
            <a:r>
              <a:rPr lang="en-US" b="1" dirty="0" err="1" smtClean="0"/>
              <a:t>col</a:t>
            </a:r>
            <a:r>
              <a:rPr lang="en-US" dirty="0" smtClean="0"/>
              <a:t> is used to set color of the bars.</a:t>
            </a:r>
          </a:p>
          <a:p>
            <a:pPr>
              <a:buNone/>
            </a:pPr>
            <a:r>
              <a:rPr lang="en-US" b="1" dirty="0" smtClean="0"/>
              <a:t>border</a:t>
            </a:r>
            <a:r>
              <a:rPr lang="en-US" dirty="0" smtClean="0"/>
              <a:t> is used to set border color of each bar.</a:t>
            </a:r>
          </a:p>
          <a:p>
            <a:pPr>
              <a:buNone/>
            </a:pPr>
            <a:r>
              <a:rPr lang="en-US" b="1" dirty="0" err="1" smtClean="0"/>
              <a:t>xlab</a:t>
            </a:r>
            <a:r>
              <a:rPr lang="en-US" dirty="0" smtClean="0"/>
              <a:t> is used to give description of x-axis.</a:t>
            </a:r>
          </a:p>
          <a:p>
            <a:pPr>
              <a:buNone/>
            </a:pPr>
            <a:r>
              <a:rPr lang="en-US" b="1" dirty="0" err="1" smtClean="0"/>
              <a:t>xlim</a:t>
            </a:r>
            <a:r>
              <a:rPr lang="en-US" dirty="0" smtClean="0"/>
              <a:t> is used to specify the range of values on the x-axis.</a:t>
            </a:r>
          </a:p>
          <a:p>
            <a:pPr>
              <a:buNone/>
            </a:pPr>
            <a:r>
              <a:rPr lang="en-US" b="1" dirty="0" err="1" smtClean="0"/>
              <a:t>ylim</a:t>
            </a:r>
            <a:r>
              <a:rPr lang="en-US" dirty="0" smtClean="0"/>
              <a:t> is used to specify the range of values on the y-axis.</a:t>
            </a:r>
          </a:p>
          <a:p>
            <a:pPr>
              <a:buNone/>
            </a:pPr>
            <a:r>
              <a:rPr lang="en-US" b="1" dirty="0" smtClean="0"/>
              <a:t>breaks</a:t>
            </a:r>
            <a:r>
              <a:rPr lang="en-US" dirty="0" smtClean="0"/>
              <a:t> is used to mention the width of each bar.</a:t>
            </a:r>
          </a:p>
          <a:p>
            <a:pPr>
              <a:buNone/>
            </a:pP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Load datasets and put </a:t>
            </a:r>
            <a:r>
              <a:rPr lang="en-US" b="1" dirty="0"/>
              <a:t>airquality </a:t>
            </a:r>
            <a:r>
              <a:rPr lang="en-US" dirty="0" smtClean="0"/>
              <a:t>data in your workspace</a:t>
            </a:r>
            <a:endParaRPr lang="en-US" dirty="0"/>
          </a:p>
        </p:txBody>
      </p:sp>
      <p:sp>
        <p:nvSpPr>
          <p:cNvPr id="3" name="Content Placeholder 2"/>
          <p:cNvSpPr>
            <a:spLocks noGrp="1"/>
          </p:cNvSpPr>
          <p:nvPr>
            <p:ph sz="quarter" idx="1"/>
          </p:nvPr>
        </p:nvSpPr>
        <p:spPr/>
        <p:txBody>
          <a:bodyPr/>
          <a:lstStyle/>
          <a:p>
            <a:r>
              <a:rPr lang="en-US" dirty="0"/>
              <a:t>Let us use the built-in dataset </a:t>
            </a:r>
            <a:r>
              <a:rPr lang="en-US" b="1" dirty="0" smtClean="0"/>
              <a:t>“airquality”  </a:t>
            </a:r>
            <a:r>
              <a:rPr lang="en-US" dirty="0" smtClean="0"/>
              <a:t>which has “Daily air quality measurement in New York, May to September 1973”.</a:t>
            </a:r>
          </a:p>
          <a:p>
            <a:pPr>
              <a:buFont typeface="Wingdings" panose="05000000000000000000" pitchFamily="2" charset="2"/>
              <a:buChar char="Ø"/>
            </a:pPr>
            <a:r>
              <a:rPr lang="en-US" dirty="0"/>
              <a:t>data()</a:t>
            </a:r>
          </a:p>
          <a:p>
            <a:pPr>
              <a:buFont typeface="Wingdings" panose="05000000000000000000" pitchFamily="2" charset="2"/>
              <a:buChar char="Ø"/>
            </a:pPr>
            <a:r>
              <a:rPr lang="en-US" dirty="0"/>
              <a:t>a</a:t>
            </a:r>
            <a:r>
              <a:rPr lang="en-US" dirty="0" smtClean="0"/>
              <a:t>irquality</a:t>
            </a:r>
          </a:p>
          <a:p>
            <a:pPr>
              <a:buFont typeface="Wingdings" panose="05000000000000000000" pitchFamily="2" charset="2"/>
              <a:buChar char="Ø"/>
            </a:pPr>
            <a:r>
              <a:rPr lang="en-US" dirty="0" err="1" smtClean="0"/>
              <a:t>str</a:t>
            </a:r>
            <a:r>
              <a:rPr lang="en-US" dirty="0"/>
              <a:t>(airquality)       #</a:t>
            </a:r>
            <a:r>
              <a:rPr lang="en-US" dirty="0" smtClean="0"/>
              <a:t>Observing airquality</a:t>
            </a:r>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r>
              <a:rPr lang="en-US" dirty="0"/>
              <a:t>We will use the temperature parameter which has 154 observations in degree Fahrenheit.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histograms</a:t>
            </a:r>
            <a:endParaRPr lang="en-US" dirty="0"/>
          </a:p>
        </p:txBody>
      </p:sp>
      <p:sp>
        <p:nvSpPr>
          <p:cNvPr id="3" name="Content Placeholder 2"/>
          <p:cNvSpPr>
            <a:spLocks noGrp="1"/>
          </p:cNvSpPr>
          <p:nvPr>
            <p:ph sz="quarter" idx="1"/>
          </p:nvPr>
        </p:nvSpPr>
        <p:spPr>
          <a:xfrm>
            <a:off x="457200" y="990600"/>
            <a:ext cx="8153400" cy="5562600"/>
          </a:xfrm>
        </p:spPr>
        <p:txBody>
          <a:bodyPr>
            <a:normAutofit lnSpcReduction="10000"/>
          </a:bodyPr>
          <a:lstStyle/>
          <a:p>
            <a:pPr marL="0" indent="0">
              <a:buNone/>
            </a:pPr>
            <a:r>
              <a:rPr lang="en-US" dirty="0"/>
              <a:t>#Simple histogram</a:t>
            </a:r>
          </a:p>
          <a:p>
            <a:pPr>
              <a:buFont typeface="Wingdings" panose="05000000000000000000" pitchFamily="2" charset="2"/>
              <a:buChar char="Ø"/>
            </a:pPr>
            <a:r>
              <a:rPr lang="en-US" dirty="0" smtClean="0"/>
              <a:t>Temperature </a:t>
            </a:r>
            <a:r>
              <a:rPr lang="en-US" dirty="0"/>
              <a:t>&lt;- </a:t>
            </a:r>
            <a:r>
              <a:rPr lang="en-US" dirty="0" err="1" smtClean="0"/>
              <a:t>airquality$Temp</a:t>
            </a:r>
            <a:r>
              <a:rPr lang="en-US" dirty="0" smtClean="0"/>
              <a:t>     </a:t>
            </a:r>
            <a:endParaRPr lang="en-US" dirty="0"/>
          </a:p>
          <a:p>
            <a:pPr>
              <a:buFont typeface="Wingdings" panose="05000000000000000000" pitchFamily="2" charset="2"/>
              <a:buChar char="Ø"/>
            </a:pPr>
            <a:r>
              <a:rPr lang="en-US" dirty="0" err="1" smtClean="0"/>
              <a:t>hist</a:t>
            </a:r>
            <a:r>
              <a:rPr lang="en-US" dirty="0" smtClean="0"/>
              <a:t>(Temperature)</a:t>
            </a:r>
          </a:p>
          <a:p>
            <a:pPr marL="0" indent="0">
              <a:buNone/>
            </a:pPr>
            <a:endParaRPr lang="en-US" dirty="0" smtClean="0"/>
          </a:p>
          <a:p>
            <a:pPr marL="0" indent="0">
              <a:buNone/>
            </a:pPr>
            <a:r>
              <a:rPr lang="en-US" dirty="0" smtClean="0"/>
              <a:t>#</a:t>
            </a:r>
            <a:r>
              <a:rPr lang="en-US" dirty="0"/>
              <a:t>Histogram with added </a:t>
            </a:r>
            <a:r>
              <a:rPr lang="en-US" dirty="0" smtClean="0"/>
              <a:t>parameters</a:t>
            </a:r>
          </a:p>
          <a:p>
            <a:pPr>
              <a:buFont typeface="Wingdings" panose="05000000000000000000" pitchFamily="2" charset="2"/>
              <a:buChar char="Ø"/>
            </a:pPr>
            <a:r>
              <a:rPr lang="en-US" dirty="0" err="1"/>
              <a:t>hist</a:t>
            </a:r>
            <a:r>
              <a:rPr lang="en-US" dirty="0"/>
              <a:t>(Temperature,</a:t>
            </a:r>
          </a:p>
          <a:p>
            <a:pPr marL="0" indent="0">
              <a:buNone/>
            </a:pPr>
            <a:r>
              <a:rPr lang="en-US" dirty="0"/>
              <a:t>  </a:t>
            </a:r>
            <a:r>
              <a:rPr lang="en-US" dirty="0" smtClean="0"/>
              <a:t>main</a:t>
            </a:r>
            <a:r>
              <a:rPr lang="en-US" dirty="0"/>
              <a:t>="</a:t>
            </a:r>
            <a:r>
              <a:rPr lang="en-US" sz="2200" dirty="0"/>
              <a:t>Maximum daily temperature at La </a:t>
            </a:r>
            <a:r>
              <a:rPr lang="en-US" sz="2200" dirty="0" smtClean="0"/>
              <a:t>Guardia Airport</a:t>
            </a:r>
            <a:r>
              <a:rPr lang="en-US" sz="2200" dirty="0"/>
              <a:t>",</a:t>
            </a:r>
          </a:p>
          <a:p>
            <a:pPr marL="0" indent="0">
              <a:buNone/>
            </a:pPr>
            <a:r>
              <a:rPr lang="en-US" dirty="0"/>
              <a:t>     </a:t>
            </a:r>
            <a:r>
              <a:rPr lang="en-US" dirty="0" err="1"/>
              <a:t>xlab</a:t>
            </a:r>
            <a:r>
              <a:rPr lang="en-US" dirty="0"/>
              <a:t>="Temperature in degrees Fahrenheit",</a:t>
            </a:r>
          </a:p>
          <a:p>
            <a:pPr marL="0" indent="0">
              <a:buNone/>
            </a:pPr>
            <a:r>
              <a:rPr lang="en-US" dirty="0"/>
              <a:t>     </a:t>
            </a:r>
            <a:r>
              <a:rPr lang="en-US" dirty="0" err="1"/>
              <a:t>xlim</a:t>
            </a:r>
            <a:r>
              <a:rPr lang="en-US" dirty="0"/>
              <a:t>=c(50,100),</a:t>
            </a:r>
          </a:p>
          <a:p>
            <a:pPr marL="0" indent="0">
              <a:buNone/>
            </a:pPr>
            <a:r>
              <a:rPr lang="en-US" dirty="0"/>
              <a:t>     col="</a:t>
            </a:r>
            <a:r>
              <a:rPr lang="en-US" dirty="0" err="1"/>
              <a:t>darkmagenta</a:t>
            </a:r>
            <a:r>
              <a:rPr lang="en-US" dirty="0"/>
              <a:t>",</a:t>
            </a:r>
          </a:p>
          <a:p>
            <a:pPr marL="0" indent="0">
              <a:buNone/>
            </a:pPr>
            <a:r>
              <a:rPr lang="en-US" dirty="0"/>
              <a:t>     </a:t>
            </a:r>
            <a:r>
              <a:rPr lang="en-US" dirty="0" err="1" smtClean="0"/>
              <a:t>freq</a:t>
            </a:r>
            <a:r>
              <a:rPr lang="en-US" dirty="0"/>
              <a:t>=FALSE  </a:t>
            </a:r>
            <a:r>
              <a:rPr lang="en-US" dirty="0">
                <a:solidFill>
                  <a:srgbClr val="00B0F0"/>
                </a:solidFill>
              </a:rPr>
              <a:t># </a:t>
            </a:r>
            <a:r>
              <a:rPr lang="en-US" dirty="0" err="1">
                <a:solidFill>
                  <a:srgbClr val="00B0F0"/>
                </a:solidFill>
              </a:rPr>
              <a:t>freq</a:t>
            </a:r>
            <a:r>
              <a:rPr lang="en-US" dirty="0">
                <a:solidFill>
                  <a:srgbClr val="00B0F0"/>
                </a:solidFill>
              </a:rPr>
              <a:t>=FALSE we can get the probability distribution instead of the frequency.</a:t>
            </a:r>
          </a:p>
          <a:p>
            <a:pPr marL="0" indent="0">
              <a:buNone/>
            </a:pPr>
            <a:r>
              <a:rPr lang="en-US" dirty="0"/>
              <a:t>)</a:t>
            </a:r>
          </a:p>
        </p:txBody>
      </p:sp>
    </p:spTree>
    <p:extLst>
      <p:ext uri="{BB962C8B-B14F-4D97-AF65-F5344CB8AC3E}">
        <p14:creationId xmlns="" xmlns:p14="http://schemas.microsoft.com/office/powerpoint/2010/main" val="2984959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Return Value of </a:t>
            </a:r>
            <a:r>
              <a:rPr lang="en-US" b="1" dirty="0" err="1"/>
              <a:t>hist</a:t>
            </a:r>
            <a:r>
              <a:rPr lang="en-US" b="1" dirty="0" smtClean="0"/>
              <a:t>()</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t>The </a:t>
            </a:r>
            <a:r>
              <a:rPr lang="en-US" dirty="0" err="1" smtClean="0"/>
              <a:t>hist</a:t>
            </a:r>
            <a:r>
              <a:rPr lang="en-US" dirty="0"/>
              <a:t>() function returns a list with 6 components</a:t>
            </a:r>
            <a:r>
              <a:rPr lang="en-US" dirty="0" smtClean="0"/>
              <a:t>.</a:t>
            </a:r>
          </a:p>
          <a:p>
            <a:pPr algn="just">
              <a:buFont typeface="Wingdings" panose="05000000000000000000" pitchFamily="2" charset="2"/>
              <a:buChar char="Ø"/>
            </a:pPr>
            <a:r>
              <a:rPr lang="en-US" dirty="0" smtClean="0"/>
              <a:t>output </a:t>
            </a:r>
            <a:r>
              <a:rPr lang="en-US" dirty="0"/>
              <a:t>&lt;- </a:t>
            </a:r>
            <a:r>
              <a:rPr lang="en-US" dirty="0" err="1"/>
              <a:t>hist</a:t>
            </a:r>
            <a:r>
              <a:rPr lang="en-US" dirty="0"/>
              <a:t>(Temperature)</a:t>
            </a:r>
          </a:p>
          <a:p>
            <a:pPr algn="just">
              <a:buFont typeface="Wingdings" panose="05000000000000000000" pitchFamily="2" charset="2"/>
              <a:buChar char="Ø"/>
            </a:pPr>
            <a:r>
              <a:rPr lang="en-US" dirty="0"/>
              <a:t>o</a:t>
            </a:r>
            <a:r>
              <a:rPr lang="en-US" dirty="0" smtClean="0"/>
              <a:t>utput</a:t>
            </a:r>
          </a:p>
          <a:p>
            <a:pPr marL="0" indent="0" algn="just">
              <a:buNone/>
            </a:pPr>
            <a:r>
              <a:rPr lang="en-US" dirty="0"/>
              <a:t>We see that an object of </a:t>
            </a:r>
            <a:r>
              <a:rPr lang="en-US" dirty="0" smtClean="0"/>
              <a:t>class histogram </a:t>
            </a:r>
            <a:r>
              <a:rPr lang="en-US" dirty="0"/>
              <a:t>is returned which has</a:t>
            </a:r>
            <a:r>
              <a:rPr lang="en-US" dirty="0" smtClean="0"/>
              <a:t>:</a:t>
            </a:r>
          </a:p>
          <a:p>
            <a:pPr algn="just"/>
            <a:r>
              <a:rPr lang="en-US" dirty="0" smtClean="0"/>
              <a:t>Breaks- </a:t>
            </a:r>
            <a:r>
              <a:rPr lang="en-US" dirty="0"/>
              <a:t>places where the breaks occur</a:t>
            </a:r>
            <a:r>
              <a:rPr lang="en-US" dirty="0" smtClean="0"/>
              <a:t>,</a:t>
            </a:r>
          </a:p>
          <a:p>
            <a:pPr algn="just"/>
            <a:r>
              <a:rPr lang="en-US" dirty="0"/>
              <a:t>Counts- the number of observations falling in that cell</a:t>
            </a:r>
            <a:r>
              <a:rPr lang="en-US" dirty="0" smtClean="0"/>
              <a:t>,</a:t>
            </a:r>
          </a:p>
          <a:p>
            <a:pPr algn="just"/>
            <a:r>
              <a:rPr lang="en-US" dirty="0"/>
              <a:t>Density- the density of </a:t>
            </a:r>
            <a:r>
              <a:rPr lang="en-US" dirty="0" err="1"/>
              <a:t>cells,mids</a:t>
            </a:r>
            <a:r>
              <a:rPr lang="en-US" dirty="0"/>
              <a:t>- the midpoints of cells</a:t>
            </a:r>
            <a:r>
              <a:rPr lang="en-US" dirty="0" smtClean="0"/>
              <a:t>,</a:t>
            </a:r>
          </a:p>
          <a:p>
            <a:pPr algn="just"/>
            <a:r>
              <a:rPr lang="en-US" dirty="0" err="1"/>
              <a:t>Xname</a:t>
            </a:r>
            <a:r>
              <a:rPr lang="en-US" dirty="0"/>
              <a:t>- the x argument name </a:t>
            </a:r>
            <a:r>
              <a:rPr lang="en-US" dirty="0" smtClean="0"/>
              <a:t>and</a:t>
            </a:r>
          </a:p>
          <a:p>
            <a:pPr algn="just"/>
            <a:r>
              <a:rPr lang="en-US" dirty="0" err="1"/>
              <a:t>Equidist</a:t>
            </a:r>
            <a:r>
              <a:rPr lang="en-US" dirty="0"/>
              <a:t>- a logical value indicating if the breaks are equally spaced or not.</a:t>
            </a:r>
          </a:p>
        </p:txBody>
      </p:sp>
    </p:spTree>
    <p:extLst>
      <p:ext uri="{BB962C8B-B14F-4D97-AF65-F5344CB8AC3E}">
        <p14:creationId xmlns="" xmlns:p14="http://schemas.microsoft.com/office/powerpoint/2010/main" val="4221751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Use Histogram return values for labels using text</a:t>
            </a:r>
            <a:r>
              <a:rPr lang="en-US" b="1" dirty="0" smtClean="0"/>
              <a:t>()</a:t>
            </a:r>
            <a:endParaRPr lang="en-US" dirty="0"/>
          </a:p>
        </p:txBody>
      </p:sp>
      <p:sp>
        <p:nvSpPr>
          <p:cNvPr id="3" name="Content Placeholder 2"/>
          <p:cNvSpPr>
            <a:spLocks noGrp="1"/>
          </p:cNvSpPr>
          <p:nvPr>
            <p:ph sz="quarter" idx="1"/>
          </p:nvPr>
        </p:nvSpPr>
        <p:spPr/>
        <p:txBody>
          <a:bodyPr/>
          <a:lstStyle/>
          <a:p>
            <a:pPr>
              <a:buFont typeface="Wingdings" panose="05000000000000000000" pitchFamily="2" charset="2"/>
              <a:buChar char="Ø"/>
            </a:pPr>
            <a:r>
              <a:rPr lang="en-US" dirty="0"/>
              <a:t>h &lt;- </a:t>
            </a:r>
            <a:r>
              <a:rPr lang="en-US" dirty="0" err="1"/>
              <a:t>hist</a:t>
            </a:r>
            <a:r>
              <a:rPr lang="en-US" dirty="0"/>
              <a:t>(</a:t>
            </a:r>
            <a:r>
              <a:rPr lang="en-US" dirty="0" err="1"/>
              <a:t>Temperature,ylim</a:t>
            </a:r>
            <a:r>
              <a:rPr lang="en-US" dirty="0"/>
              <a:t>=c(0,40))</a:t>
            </a:r>
          </a:p>
          <a:p>
            <a:pPr>
              <a:buFont typeface="Wingdings" panose="05000000000000000000" pitchFamily="2" charset="2"/>
              <a:buChar char="Ø"/>
            </a:pPr>
            <a:r>
              <a:rPr lang="en-US" dirty="0"/>
              <a:t>text(</a:t>
            </a:r>
            <a:r>
              <a:rPr lang="en-US" dirty="0" err="1"/>
              <a:t>h$mids,h$counts,labels</a:t>
            </a:r>
            <a:r>
              <a:rPr lang="en-US" dirty="0"/>
              <a:t>=</a:t>
            </a:r>
            <a:r>
              <a:rPr lang="en-US" dirty="0" err="1"/>
              <a:t>h$counts</a:t>
            </a:r>
            <a:r>
              <a:rPr lang="en-US" dirty="0"/>
              <a:t>, </a:t>
            </a:r>
            <a:endParaRPr lang="en-US" dirty="0" smtClean="0"/>
          </a:p>
          <a:p>
            <a:pPr marL="0" indent="0">
              <a:buNone/>
            </a:pPr>
            <a:r>
              <a:rPr lang="en-US" dirty="0" smtClean="0"/>
              <a:t>            </a:t>
            </a:r>
            <a:r>
              <a:rPr lang="en-US" dirty="0" err="1" smtClean="0"/>
              <a:t>adj</a:t>
            </a:r>
            <a:r>
              <a:rPr lang="en-US" dirty="0" smtClean="0"/>
              <a:t>=c(0.5</a:t>
            </a:r>
            <a:r>
              <a:rPr lang="en-US" dirty="0"/>
              <a:t>, -0.5</a:t>
            </a:r>
            <a:r>
              <a:rPr lang="en-US" dirty="0" smtClean="0"/>
              <a:t>))</a:t>
            </a:r>
          </a:p>
          <a:p>
            <a:pPr marL="0" indent="0">
              <a:buNone/>
            </a:pPr>
            <a:endParaRPr lang="en-US" dirty="0"/>
          </a:p>
          <a:p>
            <a:pPr marL="0" indent="0">
              <a:buNone/>
            </a:pPr>
            <a:r>
              <a:rPr lang="en-US" dirty="0"/>
              <a:t>#Defining the Number of Breaks</a:t>
            </a:r>
          </a:p>
          <a:p>
            <a:pPr>
              <a:buFont typeface="Wingdings" panose="05000000000000000000" pitchFamily="2" charset="2"/>
              <a:buChar char="Ø"/>
            </a:pPr>
            <a:r>
              <a:rPr lang="en-US" dirty="0" err="1"/>
              <a:t>hist</a:t>
            </a:r>
            <a:r>
              <a:rPr lang="en-US" dirty="0"/>
              <a:t>(Temperature, breaks=4, main="With </a:t>
            </a:r>
            <a:r>
              <a:rPr lang="en-US" dirty="0" smtClean="0"/>
              <a:t>        breaks=4</a:t>
            </a:r>
            <a:r>
              <a:rPr lang="en-US" dirty="0"/>
              <a:t>")</a:t>
            </a:r>
          </a:p>
          <a:p>
            <a:pPr>
              <a:buFont typeface="Wingdings" panose="05000000000000000000" pitchFamily="2" charset="2"/>
              <a:buChar char="Ø"/>
            </a:pPr>
            <a:r>
              <a:rPr lang="en-US" dirty="0" err="1"/>
              <a:t>hist</a:t>
            </a:r>
            <a:r>
              <a:rPr lang="en-US" dirty="0"/>
              <a:t>(Temperature, breaks=20, main="With breaks=20")</a:t>
            </a:r>
            <a:endParaRPr lang="en-US" dirty="0" smtClean="0"/>
          </a:p>
          <a:p>
            <a:pPr marL="0" indent="0">
              <a:buNone/>
            </a:pPr>
            <a:endParaRPr lang="en-US" dirty="0"/>
          </a:p>
        </p:txBody>
      </p:sp>
    </p:spTree>
    <p:extLst>
      <p:ext uri="{BB962C8B-B14F-4D97-AF65-F5344CB8AC3E}">
        <p14:creationId xmlns="" xmlns:p14="http://schemas.microsoft.com/office/powerpoint/2010/main" val="1503744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lstStyle/>
          <a:p>
            <a:pPr marL="0" indent="0">
              <a:buNone/>
            </a:pPr>
            <a:r>
              <a:rPr lang="en-US" dirty="0"/>
              <a:t>#Histogram with manual breaks</a:t>
            </a:r>
          </a:p>
          <a:p>
            <a:pPr>
              <a:buFont typeface="Wingdings" panose="05000000000000000000" pitchFamily="2" charset="2"/>
              <a:buChar char="Ø"/>
            </a:pPr>
            <a:r>
              <a:rPr lang="en-US" dirty="0" err="1"/>
              <a:t>hist</a:t>
            </a:r>
            <a:r>
              <a:rPr lang="en-US" dirty="0"/>
              <a:t>(Temperature,</a:t>
            </a:r>
          </a:p>
          <a:p>
            <a:pPr marL="0" indent="0">
              <a:buNone/>
            </a:pPr>
            <a:r>
              <a:rPr lang="en-US" dirty="0"/>
              <a:t>     main="Maximum daily temperature at La Guardia Airport",</a:t>
            </a:r>
          </a:p>
          <a:p>
            <a:pPr marL="0" indent="0">
              <a:buNone/>
            </a:pPr>
            <a:r>
              <a:rPr lang="en-US" dirty="0"/>
              <a:t>     </a:t>
            </a:r>
            <a:r>
              <a:rPr lang="en-US" dirty="0" err="1"/>
              <a:t>xlab</a:t>
            </a:r>
            <a:r>
              <a:rPr lang="en-US" dirty="0"/>
              <a:t>="Temperature in degrees Fahrenheit",</a:t>
            </a:r>
          </a:p>
          <a:p>
            <a:pPr marL="0" indent="0">
              <a:buNone/>
            </a:pPr>
            <a:r>
              <a:rPr lang="en-US" dirty="0"/>
              <a:t>     </a:t>
            </a:r>
            <a:r>
              <a:rPr lang="en-US" dirty="0" err="1"/>
              <a:t>xlim</a:t>
            </a:r>
            <a:r>
              <a:rPr lang="en-US" dirty="0"/>
              <a:t>=c(50,100),</a:t>
            </a:r>
          </a:p>
          <a:p>
            <a:pPr marL="0" indent="0">
              <a:buNone/>
            </a:pPr>
            <a:r>
              <a:rPr lang="en-US" dirty="0"/>
              <a:t>     col="chocolate",</a:t>
            </a:r>
          </a:p>
          <a:p>
            <a:pPr marL="0" indent="0">
              <a:buNone/>
            </a:pPr>
            <a:r>
              <a:rPr lang="en-US" dirty="0"/>
              <a:t>     border="brown",</a:t>
            </a:r>
          </a:p>
          <a:p>
            <a:pPr marL="0" indent="0">
              <a:buNone/>
            </a:pPr>
            <a:r>
              <a:rPr lang="en-US" dirty="0"/>
              <a:t>     breaks=c(55,60,70,75,80,100</a:t>
            </a:r>
            <a:r>
              <a:rPr lang="en-US" dirty="0" smtClean="0"/>
              <a:t>))</a:t>
            </a:r>
            <a:endParaRPr lang="en-US" dirty="0"/>
          </a:p>
          <a:p>
            <a:pPr marL="0" indent="0">
              <a:buNone/>
            </a:pPr>
            <a:r>
              <a:rPr lang="en-US" dirty="0"/>
              <a:t>)</a:t>
            </a:r>
          </a:p>
        </p:txBody>
      </p:sp>
    </p:spTree>
    <p:extLst>
      <p:ext uri="{BB962C8B-B14F-4D97-AF65-F5344CB8AC3E}">
        <p14:creationId xmlns="" xmlns:p14="http://schemas.microsoft.com/office/powerpoint/2010/main" val="1276578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Boxplots</a:t>
            </a:r>
            <a:endParaRPr lang="en-US" b="1" dirty="0"/>
          </a:p>
        </p:txBody>
      </p:sp>
      <p:sp>
        <p:nvSpPr>
          <p:cNvPr id="3" name="Content Placeholder 2"/>
          <p:cNvSpPr>
            <a:spLocks noGrp="1"/>
          </p:cNvSpPr>
          <p:nvPr>
            <p:ph sz="quarter" idx="1"/>
          </p:nvPr>
        </p:nvSpPr>
        <p:spPr>
          <a:xfrm>
            <a:off x="457200" y="1676400"/>
            <a:ext cx="7467600" cy="4572000"/>
          </a:xfrm>
        </p:spPr>
        <p:txBody>
          <a:bodyPr>
            <a:normAutofit/>
          </a:bodyPr>
          <a:lstStyle/>
          <a:p>
            <a:pPr algn="just">
              <a:buFont typeface="Wingdings" pitchFamily="2" charset="2"/>
              <a:buChar char="q"/>
            </a:pPr>
            <a:r>
              <a:rPr lang="en-US" dirty="0" smtClean="0"/>
              <a:t>A box plot provides a graphical view of the median, quartiles, maximum, and minimum of a data set. </a:t>
            </a:r>
          </a:p>
          <a:p>
            <a:pPr>
              <a:buNone/>
            </a:pPr>
            <a:r>
              <a:rPr lang="en-US" dirty="0" smtClean="0"/>
              <a:t>Command: </a:t>
            </a:r>
          </a:p>
          <a:p>
            <a:pPr>
              <a:buNone/>
            </a:pPr>
            <a:r>
              <a:rPr lang="en-US" dirty="0" smtClean="0"/>
              <a:t>			</a:t>
            </a:r>
            <a:r>
              <a:rPr lang="en-US" dirty="0" err="1" smtClean="0"/>
              <a:t>boxplot</a:t>
            </a:r>
            <a:r>
              <a:rPr lang="en-US" dirty="0" smtClean="0"/>
              <a:t>(object)</a:t>
            </a:r>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1075</TotalTime>
  <Words>1490</Words>
  <Application>Microsoft Office PowerPoint</Application>
  <PresentationFormat>On-screen Show (4:3)</PresentationFormat>
  <Paragraphs>248</Paragraphs>
  <Slides>28</Slides>
  <Notes>9</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Oriel</vt:lpstr>
      <vt:lpstr>Welcome to Math’s Tutorial  Graphics in R (PLOTS)</vt:lpstr>
      <vt:lpstr>Computer Graphics</vt:lpstr>
      <vt:lpstr>Histograms</vt:lpstr>
      <vt:lpstr>           Load datasets and put airquality data in your workspace</vt:lpstr>
      <vt:lpstr>histograms</vt:lpstr>
      <vt:lpstr>Return Value of hist()</vt:lpstr>
      <vt:lpstr>Use Histogram return values for labels using text()</vt:lpstr>
      <vt:lpstr>Contd..</vt:lpstr>
      <vt:lpstr>Boxplots</vt:lpstr>
      <vt:lpstr>Boxplots</vt:lpstr>
      <vt:lpstr>Creating a boxplot using vector</vt:lpstr>
      <vt:lpstr>Boxplots</vt:lpstr>
      <vt:lpstr>Boxplots</vt:lpstr>
      <vt:lpstr>Boxplots</vt:lpstr>
      <vt:lpstr>Normal Q-Q Plots</vt:lpstr>
      <vt:lpstr>Comparing two samples </vt:lpstr>
      <vt:lpstr>Using a QQ plot to check for normality </vt:lpstr>
      <vt:lpstr>Example</vt:lpstr>
      <vt:lpstr>Fun with R Functions</vt:lpstr>
      <vt:lpstr>Fun with R Functions</vt:lpstr>
      <vt:lpstr>Fun with R Functions</vt:lpstr>
      <vt:lpstr>Fun with R Functions</vt:lpstr>
      <vt:lpstr>summary command</vt:lpstr>
      <vt:lpstr>Curve Fitting</vt:lpstr>
      <vt:lpstr>WHAT PCH IS?</vt:lpstr>
      <vt:lpstr>PCH SYMBOLS CHART</vt:lpstr>
      <vt:lpstr> R Colors </vt:lpstr>
      <vt:lpstr>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159</cp:revision>
  <dcterms:created xsi:type="dcterms:W3CDTF">2016-01-20T06:09:58Z</dcterms:created>
  <dcterms:modified xsi:type="dcterms:W3CDTF">2017-02-07T09:49:56Z</dcterms:modified>
</cp:coreProperties>
</file>