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3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2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54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6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1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4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7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0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5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1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4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939FA8-4EA3-4140-8F10-052FD881061B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0CBF4C-F106-4BB6-896E-081A20B3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691B-A591-789E-00F3-F4DA9376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Smart Elderly Home Monitoring: An Integrated Analysis of Gas, Temperature, and Position Sensors for Anomaly Detection and Safety Enhancement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93B39-2DDC-01AD-045B-92FD811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Sushil JANGID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3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174C-81B4-6EEE-B69A-6B52E3FD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6F2C-9714-8826-0C3A-D0B046DD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Home monitoring dataset</a:t>
            </a:r>
          </a:p>
          <a:p>
            <a:pPr lvl="1"/>
            <a:r>
              <a:rPr lang="en-US" dirty="0"/>
              <a:t>UCI Repository</a:t>
            </a:r>
          </a:p>
          <a:p>
            <a:pPr lvl="1"/>
            <a:r>
              <a:rPr lang="en-US" dirty="0"/>
              <a:t>2019-11-06 to 2020-02-13</a:t>
            </a:r>
          </a:p>
          <a:p>
            <a:pPr lvl="1"/>
            <a:r>
              <a:rPr lang="en-US" dirty="0"/>
              <a:t> Database_gas.csv – 10 columns</a:t>
            </a:r>
          </a:p>
          <a:p>
            <a:pPr lvl="1"/>
            <a:r>
              <a:rPr lang="en-US" dirty="0"/>
              <a:t>Database_pos.csv - 28478 rows and 16 columns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Merging</a:t>
            </a:r>
          </a:p>
          <a:p>
            <a:pPr lvl="1"/>
            <a:r>
              <a:rPr lang="en-US" dirty="0"/>
              <a:t>Fill nulls</a:t>
            </a:r>
          </a:p>
          <a:p>
            <a:pPr lvl="1"/>
            <a:r>
              <a:rPr lang="en-GB" dirty="0"/>
              <a:t>Standardisation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0952E-6C24-3C26-450E-CD01B47F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71" y="2293121"/>
            <a:ext cx="5031783" cy="3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F4B-F9F0-9A32-3D7B-77BEFAD2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E618-40C7-071D-006F-1BA42526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  <a:p>
            <a:pPr lvl="1"/>
            <a:r>
              <a:rPr lang="en-US" dirty="0"/>
              <a:t>80:20 split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 err="1"/>
              <a:t>Autoencoder</a:t>
            </a:r>
            <a:endParaRPr lang="en-US" dirty="0"/>
          </a:p>
          <a:p>
            <a:pPr lvl="1"/>
            <a:r>
              <a:rPr lang="en-US" dirty="0"/>
              <a:t>Isolation Forest</a:t>
            </a:r>
          </a:p>
          <a:p>
            <a:pPr lvl="1"/>
            <a:r>
              <a:rPr lang="en-US" dirty="0"/>
              <a:t>Local Outlier Factor</a:t>
            </a:r>
          </a:p>
          <a:p>
            <a:pPr lvl="1"/>
            <a:r>
              <a:rPr lang="en-US" dirty="0"/>
              <a:t>One-class SVM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68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54AB-1189-7240-7935-5F5525F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Accuracy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3CDAE6-F26A-66C0-5C97-F7BA2B49D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090229"/>
              </p:ext>
            </p:extLst>
          </p:nvPr>
        </p:nvGraphicFramePr>
        <p:xfrm>
          <a:off x="1747371" y="3159312"/>
          <a:ext cx="87614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6">
                  <a:extLst>
                    <a:ext uri="{9D8B030D-6E8A-4147-A177-3AD203B41FA5}">
                      <a16:colId xmlns:a16="http://schemas.microsoft.com/office/drawing/2014/main" val="814955071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220703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Accuracy</a:t>
                      </a:r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68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/>
                        <a:t>Autoencoder</a:t>
                      </a:r>
                      <a:endParaRPr lang="en-GB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1.00</a:t>
                      </a:r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58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Isolation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1.00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Local Outliers Factor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0.90</a:t>
                      </a:r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272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One –class SVM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0.03</a:t>
                      </a:r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79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6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54AB-1189-7240-7935-5F5525F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Precision, Recall, F1-score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B5DF5F-6D23-06B0-DF34-08810A4D3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7599"/>
              </p:ext>
            </p:extLst>
          </p:nvPr>
        </p:nvGraphicFramePr>
        <p:xfrm>
          <a:off x="2052170" y="3517899"/>
          <a:ext cx="81855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5">
                  <a:extLst>
                    <a:ext uri="{9D8B030D-6E8A-4147-A177-3AD203B41FA5}">
                      <a16:colId xmlns:a16="http://schemas.microsoft.com/office/drawing/2014/main" val="2273868861"/>
                    </a:ext>
                  </a:extLst>
                </a:gridCol>
                <a:gridCol w="1735371">
                  <a:extLst>
                    <a:ext uri="{9D8B030D-6E8A-4147-A177-3AD203B41FA5}">
                      <a16:colId xmlns:a16="http://schemas.microsoft.com/office/drawing/2014/main" val="760884903"/>
                    </a:ext>
                  </a:extLst>
                </a:gridCol>
                <a:gridCol w="1904300">
                  <a:extLst>
                    <a:ext uri="{9D8B030D-6E8A-4147-A177-3AD203B41FA5}">
                      <a16:colId xmlns:a16="http://schemas.microsoft.com/office/drawing/2014/main" val="3319024970"/>
                    </a:ext>
                  </a:extLst>
                </a:gridCol>
                <a:gridCol w="1900517">
                  <a:extLst>
                    <a:ext uri="{9D8B030D-6E8A-4147-A177-3AD203B41FA5}">
                      <a16:colId xmlns:a16="http://schemas.microsoft.com/office/drawing/2014/main" val="139932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Algorithms</a:t>
                      </a:r>
                      <a:endParaRPr lang="en-GB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Precision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Recall 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F1 score</a:t>
                      </a:r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7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/>
                        <a:t>Autoencoder</a:t>
                      </a:r>
                      <a:endParaRPr lang="en-GB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1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1</a:t>
                      </a:r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068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Isolation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dirty="0"/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Local Outlier Factor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0.95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0.95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0.95</a:t>
                      </a:r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09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One-class SVM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0.17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/>
                        <a:t>0.17</a:t>
                      </a:r>
                      <a:endParaRPr lang="en-GB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0.18</a:t>
                      </a:r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92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4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DFE4-6094-5776-FEB8-7D11E78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EBFE-D0C8-16D3-E3C5-690D10FD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  <a:p>
            <a:pPr lvl="1"/>
            <a:r>
              <a:rPr lang="en-US" dirty="0"/>
              <a:t>Silhouette Score: Measures the clarity of clusters, ranging from -1 to 1. </a:t>
            </a:r>
          </a:p>
          <a:p>
            <a:pPr lvl="2"/>
            <a:r>
              <a:rPr lang="en-US" sz="1600" dirty="0"/>
              <a:t>A high score (e.g., 0.445) indicates well-defined and separated clusters.</a:t>
            </a:r>
          </a:p>
          <a:p>
            <a:pPr lvl="1"/>
            <a:r>
              <a:rPr lang="en-US" dirty="0" err="1"/>
              <a:t>Calinski-Harabasz</a:t>
            </a:r>
            <a:r>
              <a:rPr lang="en-US" dirty="0"/>
              <a:t> Index: Assesses clustering quality by comparing variance within and across clusters. </a:t>
            </a:r>
          </a:p>
          <a:p>
            <a:pPr lvl="2"/>
            <a:r>
              <a:rPr lang="en-US" sz="1600" dirty="0"/>
              <a:t>A higher value (e.g., 163.09) signifies distinct and efficient clustering.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86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806-6D67-8255-0DE3-0FF4C92E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85EF-368B-6EFF-02FA-5BD3146C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8" y="2529071"/>
            <a:ext cx="10594023" cy="39567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Autoencoder:</a:t>
            </a:r>
          </a:p>
          <a:p>
            <a:pPr lvl="1"/>
            <a:r>
              <a:rPr lang="en-US" dirty="0"/>
              <a:t>Achieved flawless scores (1.00) across accuracy, precision, recall, and F1 score.</a:t>
            </a:r>
          </a:p>
          <a:p>
            <a:pPr lvl="1"/>
            <a:r>
              <a:rPr lang="en-US" dirty="0"/>
              <a:t>Exceptional in identifying anomalies with a balanced trade-off between false positives and false negatives.</a:t>
            </a:r>
          </a:p>
          <a:p>
            <a:r>
              <a:rPr lang="en-US" dirty="0"/>
              <a:t>Local Outlier Factor (LOF):</a:t>
            </a:r>
          </a:p>
          <a:p>
            <a:pPr lvl="1"/>
            <a:r>
              <a:rPr lang="en-US" dirty="0"/>
              <a:t>Demonstrated high accuracy (0.90) and strong precision, recall, and F1 score (0.95).</a:t>
            </a:r>
          </a:p>
          <a:p>
            <a:pPr lvl="1"/>
            <a:r>
              <a:rPr lang="en-US" dirty="0"/>
              <a:t>Effective in outlier detection while maintaining a balanced prediction profile.</a:t>
            </a:r>
          </a:p>
          <a:p>
            <a:r>
              <a:rPr lang="en-US" dirty="0"/>
              <a:t>One-Class SVM:</a:t>
            </a:r>
          </a:p>
          <a:p>
            <a:pPr lvl="1"/>
            <a:r>
              <a:rPr lang="en-US" dirty="0"/>
              <a:t>Lower accuracy (0.03) with moderate precision, recall, and F1 score (0.17 and 0.18).</a:t>
            </a:r>
          </a:p>
          <a:p>
            <a:pPr lvl="1"/>
            <a:r>
              <a:rPr lang="en-US" dirty="0"/>
              <a:t>Challenges in accurate positive predictions, leading to increased erroneous negative and false positive rates.</a:t>
            </a:r>
          </a:p>
          <a:p>
            <a:r>
              <a:rPr lang="en-US" dirty="0"/>
              <a:t>DBSCAN Clustering:</a:t>
            </a:r>
          </a:p>
          <a:p>
            <a:pPr lvl="1"/>
            <a:r>
              <a:rPr lang="en-US" dirty="0"/>
              <a:t>Silhouette Score of 0.445 and </a:t>
            </a:r>
            <a:r>
              <a:rPr lang="en-US" dirty="0" err="1"/>
              <a:t>Calinski-Harabasz</a:t>
            </a:r>
            <a:r>
              <a:rPr lang="en-US" dirty="0"/>
              <a:t> Index of 163.09.</a:t>
            </a:r>
          </a:p>
          <a:p>
            <a:pPr lvl="1"/>
            <a:r>
              <a:rPr lang="en-US" dirty="0"/>
              <a:t>Signifies meaningful cluster creation and ability to identify well-defined clusters within the data.</a:t>
            </a:r>
          </a:p>
          <a:p>
            <a:r>
              <a:rPr lang="en-US" dirty="0"/>
              <a:t>Isolation Forest: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          Attained perfect scores (1.00) in accuracy, precision, recall, and F1 score metrics.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            Demonstrated outstanding proficiency in identifying anomalies while maintaining a well-balanced trade-off between false positives and false negatives.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68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E156-47D8-0E33-CE21-14E853B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D474-C85E-94C3-F757-4EB5D2B3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Selection Considerations:</a:t>
            </a:r>
          </a:p>
          <a:p>
            <a:pPr lvl="1"/>
            <a:r>
              <a:rPr lang="en-US" dirty="0"/>
              <a:t>Choose models based on specific use cases and desired balance between recall and precision.</a:t>
            </a:r>
          </a:p>
          <a:p>
            <a:pPr lvl="1"/>
            <a:r>
              <a:rPr lang="en-US" dirty="0" err="1"/>
              <a:t>Autoencoder</a:t>
            </a:r>
            <a:r>
              <a:rPr lang="en-US" dirty="0"/>
              <a:t> , Isolation Forest and LOF for precise anomaly identification.</a:t>
            </a:r>
          </a:p>
          <a:p>
            <a:pPr lvl="1"/>
            <a:r>
              <a:rPr lang="en-US" dirty="0"/>
              <a:t>DBSCAN for meaningful cluster creation and data exploration.</a:t>
            </a:r>
          </a:p>
          <a:p>
            <a:r>
              <a:rPr lang="en-US" dirty="0"/>
              <a:t>Informed Decision-Making:</a:t>
            </a:r>
          </a:p>
          <a:p>
            <a:pPr lvl="1"/>
            <a:r>
              <a:rPr lang="en-US" dirty="0"/>
              <a:t>Understand individual model strengths and limitations.</a:t>
            </a:r>
          </a:p>
          <a:p>
            <a:pPr lvl="1"/>
            <a:r>
              <a:rPr lang="en-US" dirty="0"/>
              <a:t>Empower practitioners to make informed decisions for anomaly detection tasks.</a:t>
            </a:r>
          </a:p>
          <a:p>
            <a:pPr lvl="1"/>
            <a:r>
              <a:rPr lang="en-US" dirty="0"/>
              <a:t>Expect ongoing research and model enhancements in the evolving field of anomaly detection.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88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69DE-BD2B-8A9A-AA5F-B9DE9B7B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521E-2A47-6239-A265-42627C33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913" y="2507805"/>
            <a:ext cx="9924173" cy="3946157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One-Class SVM Limitation: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Notably low accuracy (0.03) observed in the smart elderly home monitoring system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Attributed to the absence of model tuning during experimentation.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Future Improvement Focus: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Emphasis on model tuning techniques to enhance One-Class SVM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Potential steps include hyperparameter optimization, algorithm-specific parameter fine-tuning, and exploring advanced optimization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Importance of Addressing 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Acknowledgment of limitations is crucial for research transparency and improvement.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Proactive approach towards enhancement underscores commitment to refining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Expected Outcomes: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Future iterations may yield significant accuracy improvements for One-Class SVM.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Strengthening its contribution to gas, temperature, and position sensors' integrated analysis for anomaly detection in smart elderly home monitoring.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16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F500-9972-7957-A2E9-BEC08391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DEBA-DE8C-3D98-6011-28A8928C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73297" cy="375477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Model Interpretability and Transparency: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Integration with explainable AI approaches to enhance model transparency.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Improved understanding of the decisions made by anomaly detection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Scalability and Adaptation to Changing Data Patterns: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The future of anomaly detection hinges on scalability and adaptability.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Models must evolve to accommodate shifting data patterns and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Real-Time Data Handling: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Emphasis on creating streaming and dynamic anomaly detection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Ability to process data in real-time for timely insights and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Utilization of Deep Learning and Unsupervised Techniques: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Application of deep learning architectures and innovative unsupervised learning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Capable of handling complex, high-dimensional datasets for improved accuracy.</a:t>
            </a:r>
          </a:p>
        </p:txBody>
      </p:sp>
    </p:spTree>
    <p:extLst>
      <p:ext uri="{BB962C8B-B14F-4D97-AF65-F5344CB8AC3E}">
        <p14:creationId xmlns:p14="http://schemas.microsoft.com/office/powerpoint/2010/main" val="15965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7AA9-73D6-4B26-2C63-A359EF20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38AC-596B-4D1D-17B1-7694D105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43148" cy="3416300"/>
          </a:xfrm>
        </p:spPr>
        <p:txBody>
          <a:bodyPr>
            <a:noAutofit/>
          </a:bodyPr>
          <a:lstStyle/>
          <a:p>
            <a:r>
              <a:rPr lang="en-US" sz="1600" dirty="0"/>
              <a:t>Integration of advanced sensor technologies in contemporary healthcare landscape</a:t>
            </a:r>
          </a:p>
          <a:p>
            <a:r>
              <a:rPr lang="en-US" sz="1600" dirty="0"/>
              <a:t>Focus on Smart Elderly Home Monitoring for enhanced safety and well-being of elderly residents</a:t>
            </a:r>
          </a:p>
          <a:p>
            <a:r>
              <a:rPr lang="en-US" sz="1600" dirty="0"/>
              <a:t>Comprehensive system combining gas, temperature, and position sensors</a:t>
            </a:r>
          </a:p>
          <a:p>
            <a:r>
              <a:rPr lang="en-US" sz="1600" dirty="0"/>
              <a:t>Objective: Secure and conducive living environment for seniors</a:t>
            </a:r>
          </a:p>
          <a:p>
            <a:r>
              <a:rPr lang="en-US" sz="1600" dirty="0"/>
              <a:t>Four anomaly prediction models employed: </a:t>
            </a:r>
            <a:r>
              <a:rPr lang="en-US" sz="1600" dirty="0" err="1"/>
              <a:t>Autoencoder</a:t>
            </a:r>
            <a:r>
              <a:rPr lang="en-US" sz="1600" dirty="0"/>
              <a:t>, Isolation Forest, Local Outliers Factor (LOF), One-Class Support Vector Machine (SVM)</a:t>
            </a:r>
          </a:p>
          <a:p>
            <a:r>
              <a:rPr lang="en-US" sz="1600" dirty="0"/>
              <a:t>Autoencoder demonstrates unparalleled accuracy with a perfect score of 1.00</a:t>
            </a:r>
          </a:p>
          <a:p>
            <a:r>
              <a:rPr lang="en-US" sz="1600" dirty="0"/>
              <a:t>Promising solution for detecting subtle irregularities within the monitoring system</a:t>
            </a:r>
          </a:p>
          <a:p>
            <a:r>
              <a:rPr lang="en-US" sz="1600" dirty="0"/>
              <a:t>Contribution to the evolving field of smart home monitoring</a:t>
            </a:r>
          </a:p>
          <a:p>
            <a:r>
              <a:rPr lang="en-US" sz="1600" dirty="0"/>
              <a:t>Nuanced exploration of anomaly detection methodologies with significant potential for elderly well-being</a:t>
            </a:r>
          </a:p>
        </p:txBody>
      </p:sp>
    </p:spTree>
    <p:extLst>
      <p:ext uri="{BB962C8B-B14F-4D97-AF65-F5344CB8AC3E}">
        <p14:creationId xmlns:p14="http://schemas.microsoft.com/office/powerpoint/2010/main" val="83452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F153-BA71-1242-CED3-574B6EF2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BFA9-0D75-2C94-064B-66C88B62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09502" cy="341630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Research motivated by the urgent need to confront evolving challenges faced by the aging population, with a focus on Smart Elderly Home Monitoring.</a:t>
            </a:r>
          </a:p>
          <a:p>
            <a:r>
              <a:rPr lang="en-US" sz="1700" dirty="0"/>
              <a:t>Demographic shifts reveal a significant increase in the elderly population, accompanied by a rise in age-related health issues, including cognitive impairments.</a:t>
            </a:r>
          </a:p>
          <a:p>
            <a:r>
              <a:rPr lang="en-US" sz="1700" dirty="0"/>
              <a:t>The imperative for innovative solutions to ensure the well-being and safety of elderly individuals, particularly those opting to age in place.</a:t>
            </a:r>
          </a:p>
          <a:p>
            <a:r>
              <a:rPr lang="en-US" sz="1700" dirty="0"/>
              <a:t>Integration of gas, temperature, and position sensors, combined with advanced anomaly detection models: Autoencoder, Local Outliers Factor, Isolation Forest, (LOF), One-Class Support Vector Machine (SVM).</a:t>
            </a:r>
          </a:p>
          <a:p>
            <a:r>
              <a:rPr lang="en-US" sz="1700" dirty="0"/>
              <a:t>Potential to revolutionize the monitoring and care of elderly residents, offering a proactive approach to their safety and health.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2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740D-41FD-9117-B615-604A592D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5739-EFD9-C6D3-BAC8-3A2B7593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i="1" dirty="0"/>
              <a:t>"How does the integration of gas, temperature, and position sensors, utilizing Autoencoder, Isolation Forest, Local Outliers Factor (LOF), and One-Class Support Vector Machine (SVM) models, contribute to effective anomaly detection and safety enhancement in the context of Smart Elderly Home Monitoring?"</a:t>
            </a:r>
            <a:endParaRPr lang="en-GB" sz="1600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782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9A7-B0ED-45B0-6235-341B2DA6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F1B3-C01A-A670-41A7-FCDF89F7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7186" cy="3416300"/>
          </a:xfrm>
        </p:spPr>
        <p:txBody>
          <a:bodyPr>
            <a:noAutofit/>
          </a:bodyPr>
          <a:lstStyle/>
          <a:p>
            <a:r>
              <a:rPr lang="en-US" sz="900" dirty="0"/>
              <a:t>Evaluate Model Performance:</a:t>
            </a:r>
          </a:p>
          <a:p>
            <a:pPr lvl="1"/>
            <a:r>
              <a:rPr lang="en-US" sz="900" dirty="0"/>
              <a:t>Assess the individual effectiveness of </a:t>
            </a:r>
            <a:r>
              <a:rPr lang="en-US" sz="900" dirty="0" err="1"/>
              <a:t>Autoencoder</a:t>
            </a:r>
            <a:r>
              <a:rPr lang="en-US" sz="900" dirty="0"/>
              <a:t>, Isolation Forest, LOF, and One-Class SVM models in anomaly detection within smart elderly home environments.</a:t>
            </a:r>
          </a:p>
          <a:p>
            <a:pPr lvl="1"/>
            <a:r>
              <a:rPr lang="en-US" sz="900" dirty="0"/>
              <a:t>Employ quantitative metrics including precision, recall, and F1 score for comprehensive evaluation.</a:t>
            </a:r>
          </a:p>
          <a:p>
            <a:r>
              <a:rPr lang="en-US" sz="900" dirty="0"/>
              <a:t>Explore Sensor Integration Impact:</a:t>
            </a:r>
          </a:p>
          <a:p>
            <a:pPr lvl="1"/>
            <a:r>
              <a:rPr lang="en-US" sz="900" dirty="0"/>
              <a:t>Investigate the collective influence of integrating gas, temperature, and position sensors on the overall anomaly detection system.</a:t>
            </a:r>
          </a:p>
          <a:p>
            <a:pPr lvl="1"/>
            <a:r>
              <a:rPr lang="en-US" sz="900" dirty="0"/>
              <a:t>Gain insights into the system's performance enhancement potential.</a:t>
            </a:r>
          </a:p>
          <a:p>
            <a:r>
              <a:rPr lang="en-US" sz="900" dirty="0"/>
              <a:t>Enhance Safety Measures:</a:t>
            </a:r>
          </a:p>
          <a:p>
            <a:pPr lvl="1"/>
            <a:r>
              <a:rPr lang="en-US" sz="900" dirty="0"/>
              <a:t>Examine how timely anomaly detection contributes to safety enhancement measures within Smart Elderly Home Monitoring systems.</a:t>
            </a:r>
          </a:p>
          <a:p>
            <a:pPr lvl="1"/>
            <a:r>
              <a:rPr lang="en-US" sz="900" dirty="0"/>
              <a:t>Explore preventive measures and intervention strategies for improved safety outcomes.</a:t>
            </a:r>
          </a:p>
          <a:p>
            <a:r>
              <a:rPr lang="en-US" sz="900" dirty="0"/>
              <a:t>Assess Practical Feasibility:</a:t>
            </a:r>
          </a:p>
          <a:p>
            <a:pPr lvl="1"/>
            <a:r>
              <a:rPr lang="en-US" sz="900" dirty="0"/>
              <a:t>Evaluate the practical feasibility of implementing the proposed anomaly detection models in real-world smart elderly home environments.</a:t>
            </a:r>
          </a:p>
          <a:p>
            <a:pPr lvl="1"/>
            <a:r>
              <a:rPr lang="en-US" sz="900" dirty="0"/>
              <a:t>Consider adaptability and scalability to varying conditions for robust implementation.</a:t>
            </a:r>
          </a:p>
          <a:p>
            <a:r>
              <a:rPr lang="en-US" sz="900" dirty="0"/>
              <a:t>Offer Practical Recommendations:</a:t>
            </a:r>
          </a:p>
          <a:p>
            <a:pPr lvl="1"/>
            <a:r>
              <a:rPr lang="en-US" sz="900" dirty="0"/>
              <a:t>Conclude the research by providing practical recommendations for the implementation of anomaly detection systems.</a:t>
            </a:r>
          </a:p>
          <a:p>
            <a:pPr lvl="1"/>
            <a:r>
              <a:rPr lang="en-US" sz="900" dirty="0"/>
              <a:t>Contribute valuable insights to the field of Smart Elderly Home Monitoring, advancing the well-being and safety of the aging population.</a:t>
            </a:r>
          </a:p>
          <a:p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19342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A2AA-8BFC-E269-EB97-07151A9A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503CCD-02C7-E00D-5C6B-B69D74FAE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137998"/>
              </p:ext>
            </p:extLst>
          </p:nvPr>
        </p:nvGraphicFramePr>
        <p:xfrm>
          <a:off x="1155700" y="2603500"/>
          <a:ext cx="9709524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381">
                  <a:extLst>
                    <a:ext uri="{9D8B030D-6E8A-4147-A177-3AD203B41FA5}">
                      <a16:colId xmlns:a16="http://schemas.microsoft.com/office/drawing/2014/main" val="1197365667"/>
                    </a:ext>
                  </a:extLst>
                </a:gridCol>
                <a:gridCol w="2427381">
                  <a:extLst>
                    <a:ext uri="{9D8B030D-6E8A-4147-A177-3AD203B41FA5}">
                      <a16:colId xmlns:a16="http://schemas.microsoft.com/office/drawing/2014/main" val="3172222380"/>
                    </a:ext>
                  </a:extLst>
                </a:gridCol>
                <a:gridCol w="2427381">
                  <a:extLst>
                    <a:ext uri="{9D8B030D-6E8A-4147-A177-3AD203B41FA5}">
                      <a16:colId xmlns:a16="http://schemas.microsoft.com/office/drawing/2014/main" val="183665847"/>
                    </a:ext>
                  </a:extLst>
                </a:gridCol>
                <a:gridCol w="2427381">
                  <a:extLst>
                    <a:ext uri="{9D8B030D-6E8A-4147-A177-3AD203B41FA5}">
                      <a16:colId xmlns:a16="http://schemas.microsoft.com/office/drawing/2014/main" val="365439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100" b="1" dirty="0">
                          <a:effectLst/>
                        </a:rPr>
                        <a:t>Study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Focus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Methodology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 b="1">
                          <a:effectLst/>
                        </a:rPr>
                        <a:t>Key Findings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1377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Erhan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Sensor-based Anomaly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Multi-perspective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Integration of information enhances anomaly detection.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0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Mansour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Video Surveillance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IVADC-FDRL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IVADC-FDRL achieves high accuracy in video anomaly detection.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8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Mokhtari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Industrial Control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Measurement Intrusion Detection System (MIDS)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MIDS effectively detects abnormal activity in ICS.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08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Ni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Structural Health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Deep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Deep learning enables data compression and reconstruction for SHM.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05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Nassif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Machine Learning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Systematic 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Unsupervised anomaly detection shows promise in ML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73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Al-amri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Internet of Things (IoT)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Contemporary Approaches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Comprehensive overview of IoT anomaly detection methods.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2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1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A2AA-8BFC-E269-EB97-07151A9A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1CF224-1043-B856-FC42-3F7D212CF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8628"/>
              </p:ext>
            </p:extLst>
          </p:nvPr>
        </p:nvGraphicFramePr>
        <p:xfrm>
          <a:off x="1155700" y="2603500"/>
          <a:ext cx="9440584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146">
                  <a:extLst>
                    <a:ext uri="{9D8B030D-6E8A-4147-A177-3AD203B41FA5}">
                      <a16:colId xmlns:a16="http://schemas.microsoft.com/office/drawing/2014/main" val="2357814253"/>
                    </a:ext>
                  </a:extLst>
                </a:gridCol>
                <a:gridCol w="2360146">
                  <a:extLst>
                    <a:ext uri="{9D8B030D-6E8A-4147-A177-3AD203B41FA5}">
                      <a16:colId xmlns:a16="http://schemas.microsoft.com/office/drawing/2014/main" val="3758139555"/>
                    </a:ext>
                  </a:extLst>
                </a:gridCol>
                <a:gridCol w="2360146">
                  <a:extLst>
                    <a:ext uri="{9D8B030D-6E8A-4147-A177-3AD203B41FA5}">
                      <a16:colId xmlns:a16="http://schemas.microsoft.com/office/drawing/2014/main" val="3010608331"/>
                    </a:ext>
                  </a:extLst>
                </a:gridCol>
                <a:gridCol w="2360146">
                  <a:extLst>
                    <a:ext uri="{9D8B030D-6E8A-4147-A177-3AD203B41FA5}">
                      <a16:colId xmlns:a16="http://schemas.microsoft.com/office/drawing/2014/main" val="2356444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100" dirty="0"/>
                        <a:t>Study Title and 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/>
                        <a:t>Focus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/>
                        <a:t>Methodology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100"/>
                        <a:t>Key Findings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95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 err="1"/>
                        <a:t>Haghi</a:t>
                      </a:r>
                      <a:r>
                        <a:rPr lang="en-GB" sz="1100" dirty="0"/>
                        <a:t> et al. (2022)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/>
                        <a:t>Healthcare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Bus-based Scalable Intelligent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/>
                        <a:t>Smart homes enable health monitoring and disease prevention.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75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Wang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/>
                        <a:t>In-home Health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Literature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/>
                        <a:t>Analysis of sensor technology applications for in-home health monitoring.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97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Fahim and Sillitti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Anomaly Detection in Industries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/>
                        <a:t>Review of anomaly detection methods in various industries.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Morita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IoT for Behavioral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/>
                        <a:t>Scoping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/>
                        <a:t>IoT-based smart homes offer opportunities for continuous monitoring.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92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DeFranco and Kassab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Smart Home 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/>
                        <a:t>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/>
                        <a:t>Review of smart home research and creation of a taxonomy.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Taiwo et al. (2022)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/>
                        <a:t>Home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/>
                        <a:t>Deep learning improves motion detection in home automation.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26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1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0FB-ECA0-03F7-C716-3E755CC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A2B7BA-EBAB-E605-BD8A-E3678E1FA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197166"/>
              </p:ext>
            </p:extLst>
          </p:nvPr>
        </p:nvGraphicFramePr>
        <p:xfrm>
          <a:off x="1155699" y="2603500"/>
          <a:ext cx="9476440" cy="299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110">
                  <a:extLst>
                    <a:ext uri="{9D8B030D-6E8A-4147-A177-3AD203B41FA5}">
                      <a16:colId xmlns:a16="http://schemas.microsoft.com/office/drawing/2014/main" val="678505200"/>
                    </a:ext>
                  </a:extLst>
                </a:gridCol>
                <a:gridCol w="2369110">
                  <a:extLst>
                    <a:ext uri="{9D8B030D-6E8A-4147-A177-3AD203B41FA5}">
                      <a16:colId xmlns:a16="http://schemas.microsoft.com/office/drawing/2014/main" val="3336495585"/>
                    </a:ext>
                  </a:extLst>
                </a:gridCol>
                <a:gridCol w="2369110">
                  <a:extLst>
                    <a:ext uri="{9D8B030D-6E8A-4147-A177-3AD203B41FA5}">
                      <a16:colId xmlns:a16="http://schemas.microsoft.com/office/drawing/2014/main" val="1596539038"/>
                    </a:ext>
                  </a:extLst>
                </a:gridCol>
                <a:gridCol w="2369110">
                  <a:extLst>
                    <a:ext uri="{9D8B030D-6E8A-4147-A177-3AD203B41FA5}">
                      <a16:colId xmlns:a16="http://schemas.microsoft.com/office/drawing/2014/main" val="379113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050" b="1" dirty="0">
                          <a:effectLst/>
                        </a:rPr>
                        <a:t>Study Title and 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Focus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Methodology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050" b="1">
                          <a:effectLst/>
                        </a:rPr>
                        <a:t>Key Findings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6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Tukur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Internet of Things (IoT)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</a:rPr>
                        <a:t>Edge-based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Edge computing with blockchain enhances IoT data processing.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52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Del-Valle-Soto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Wireless Sensor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Continuous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Low-cost WSN improves sleep parameters in geriatric patients.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85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Taiwo and Ezugwu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Cloud-based Home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Android Mobile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Machine learning distinguishes between residents and intruders.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Maswadi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Smart Home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Systematic 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Review of adoption of smart home monitoring technologies.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4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Ali et al.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Continuous Patient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Wearable and Contextual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Effective monitoring of physiological parameters in smart homes.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4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Sokullu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</a:rPr>
                        <a:t>Smart Home IoT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>
                          <a:effectLst/>
                        </a:rPr>
                        <a:t>Continuous Data Gathering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</a:rPr>
                        <a:t>IoT system ensures safety and early warnings for seniors.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77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2592-7DE2-D519-A725-0900887C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74639-C2E0-4B4D-C4AE-3A9617FD9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66" y="2764865"/>
            <a:ext cx="3399303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0DCD4-8777-6A9E-6C65-AB29540F4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10" y="2178424"/>
            <a:ext cx="5733415" cy="4607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58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1580</Words>
  <Application>Microsoft Macintosh PowerPoint</Application>
  <PresentationFormat>Widescreen</PresentationFormat>
  <Paragraphs>236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Smart Elderly Home Monitoring: An Integrated Analysis of Gas, Temperature, and Position Sensors for Anomaly Detection and Safety Enhancement</vt:lpstr>
      <vt:lpstr>Introduction</vt:lpstr>
      <vt:lpstr>Motivation</vt:lpstr>
      <vt:lpstr>Research Question</vt:lpstr>
      <vt:lpstr>Objectives</vt:lpstr>
      <vt:lpstr>Literature Review</vt:lpstr>
      <vt:lpstr>Literature Review</vt:lpstr>
      <vt:lpstr>Literature Review</vt:lpstr>
      <vt:lpstr>Methodology</vt:lpstr>
      <vt:lpstr>Methodology</vt:lpstr>
      <vt:lpstr>Methodology</vt:lpstr>
      <vt:lpstr>Results - Accuracy</vt:lpstr>
      <vt:lpstr>Results – Precision, Recall, F1-score</vt:lpstr>
      <vt:lpstr>Results</vt:lpstr>
      <vt:lpstr>Discussion</vt:lpstr>
      <vt:lpstr>Conclusion</vt:lpstr>
      <vt:lpstr>Limitations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Elderly Home Monitoring: An Integrated Analysis of Gas, Temperature, and Position Sensors for Anomaly Detection and Safety Enhancement</dc:title>
  <dc:creator>Anup Kayande</dc:creator>
  <cp:lastModifiedBy>Sushil Babulal Jangid</cp:lastModifiedBy>
  <cp:revision>17</cp:revision>
  <dcterms:created xsi:type="dcterms:W3CDTF">2024-01-07T10:43:25Z</dcterms:created>
  <dcterms:modified xsi:type="dcterms:W3CDTF">2024-01-07T20:06:54Z</dcterms:modified>
</cp:coreProperties>
</file>