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56" r:id="rId5"/>
    <p:sldId id="260" r:id="rId6"/>
    <p:sldId id="266" r:id="rId7"/>
    <p:sldId id="267" r:id="rId8"/>
    <p:sldId id="268" r:id="rId9"/>
    <p:sldId id="269" r:id="rId10"/>
    <p:sldId id="271" r:id="rId11"/>
    <p:sldId id="272" r:id="rId12"/>
    <p:sldId id="273"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guide id="3" pos="192" userDrawn="1">
          <p15:clr>
            <a:srgbClr val="A4A3A4"/>
          </p15:clr>
        </p15:guide>
        <p15:guide id="4" pos="7512" userDrawn="1">
          <p15:clr>
            <a:srgbClr val="A4A3A4"/>
          </p15:clr>
        </p15:guide>
        <p15:guide id="5" orient="horz" pos="216" userDrawn="1">
          <p15:clr>
            <a:srgbClr val="A4A3A4"/>
          </p15:clr>
        </p15:guide>
        <p15:guide id="6" orient="horz" pos="4032" userDrawn="1">
          <p15:clr>
            <a:srgbClr val="A4A3A4"/>
          </p15:clr>
        </p15:guide>
        <p15:guide id="7" orient="horz" pos="6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404040"/>
    <a:srgbClr val="CE295E"/>
    <a:srgbClr val="A6A6A6"/>
    <a:srgbClr val="F2F2F2"/>
    <a:srgbClr val="BFBFBF"/>
    <a:srgbClr val="E37777"/>
    <a:srgbClr val="64A4CA"/>
    <a:srgbClr val="66C5F3"/>
    <a:srgbClr val="F2C2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6" d="100"/>
          <a:sy n="86" d="100"/>
        </p:scale>
        <p:origin x="562" y="67"/>
      </p:cViewPr>
      <p:guideLst>
        <p:guide orient="horz" pos="2424"/>
        <p:guide pos="3840"/>
        <p:guide pos="192"/>
        <p:guide pos="7512"/>
        <p:guide orient="horz" pos="216"/>
        <p:guide orient="horz" pos="4032"/>
        <p:guide orient="horz" pos="696"/>
      </p:guideLst>
    </p:cSldViewPr>
  </p:slideViewPr>
  <p:notesTextViewPr>
    <p:cViewPr>
      <p:scale>
        <a:sx n="1" d="1"/>
        <a:sy n="1" d="1"/>
      </p:scale>
      <p:origin x="0" y="0"/>
    </p:cViewPr>
  </p:notesTextViewPr>
  <p:notesViewPr>
    <p:cSldViewPr snapToGrid="0">
      <p:cViewPr varScale="1">
        <p:scale>
          <a:sx n="68" d="100"/>
          <a:sy n="68" d="100"/>
        </p:scale>
        <p:origin x="328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55DE61D-30EF-4C9B-8D44-E691F32398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B68B3DF-723E-432F-969B-97B388C9E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EEDC24-AEF3-4156-91F4-FB474A5F24DB}" type="datetimeFigureOut">
              <a:rPr lang="en-US" smtClean="0"/>
              <a:t>8/21/2023</a:t>
            </a:fld>
            <a:endParaRPr lang="en-US" dirty="0"/>
          </a:p>
        </p:txBody>
      </p:sp>
      <p:sp>
        <p:nvSpPr>
          <p:cNvPr id="4" name="Footer Placeholder 3">
            <a:extLst>
              <a:ext uri="{FF2B5EF4-FFF2-40B4-BE49-F238E27FC236}">
                <a16:creationId xmlns:a16="http://schemas.microsoft.com/office/drawing/2014/main" id="{10D9C936-9EF8-46A3-B2D4-DE8362A54E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9F7898E-02B9-4C24-8F47-60A833CD361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23B91B-56FA-44FF-A036-17B4166BAD1A}" type="slidenum">
              <a:rPr lang="en-US" smtClean="0"/>
              <a:t>‹#›</a:t>
            </a:fld>
            <a:endParaRPr lang="en-US" dirty="0"/>
          </a:p>
        </p:txBody>
      </p:sp>
    </p:spTree>
    <p:extLst>
      <p:ext uri="{BB962C8B-B14F-4D97-AF65-F5344CB8AC3E}">
        <p14:creationId xmlns:p14="http://schemas.microsoft.com/office/powerpoint/2010/main" val="1377250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023A0-2B54-4E79-AA20-143385AB9A6C}" type="datetimeFigureOut">
              <a:rPr lang="en-US" smtClean="0"/>
              <a:t>8/21/2023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8DEA9-6F4F-4540-9E5D-C6F39079AF72}" type="slidenum">
              <a:rPr lang="en-US" smtClean="0"/>
              <a:t>‹#›</a:t>
            </a:fld>
            <a:endParaRPr lang="en-US" dirty="0"/>
          </a:p>
        </p:txBody>
      </p:sp>
    </p:spTree>
    <p:extLst>
      <p:ext uri="{BB962C8B-B14F-4D97-AF65-F5344CB8AC3E}">
        <p14:creationId xmlns:p14="http://schemas.microsoft.com/office/powerpoint/2010/main" val="2133659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a:t>
            </a:fld>
            <a:endParaRPr lang="en-US" dirty="0"/>
          </a:p>
        </p:txBody>
      </p:sp>
    </p:spTree>
    <p:extLst>
      <p:ext uri="{BB962C8B-B14F-4D97-AF65-F5344CB8AC3E}">
        <p14:creationId xmlns:p14="http://schemas.microsoft.com/office/powerpoint/2010/main" val="3429256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10</a:t>
            </a:fld>
            <a:endParaRPr lang="en-US" dirty="0"/>
          </a:p>
        </p:txBody>
      </p:sp>
    </p:spTree>
    <p:extLst>
      <p:ext uri="{BB962C8B-B14F-4D97-AF65-F5344CB8AC3E}">
        <p14:creationId xmlns:p14="http://schemas.microsoft.com/office/powerpoint/2010/main" val="2834447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a:t>
            </a:fld>
            <a:endParaRPr lang="en-US" dirty="0"/>
          </a:p>
        </p:txBody>
      </p:sp>
    </p:spTree>
    <p:extLst>
      <p:ext uri="{BB962C8B-B14F-4D97-AF65-F5344CB8AC3E}">
        <p14:creationId xmlns:p14="http://schemas.microsoft.com/office/powerpoint/2010/main" val="678332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3</a:t>
            </a:fld>
            <a:endParaRPr lang="en-US" dirty="0"/>
          </a:p>
        </p:txBody>
      </p:sp>
    </p:spTree>
    <p:extLst>
      <p:ext uri="{BB962C8B-B14F-4D97-AF65-F5344CB8AC3E}">
        <p14:creationId xmlns:p14="http://schemas.microsoft.com/office/powerpoint/2010/main" val="372464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4</a:t>
            </a:fld>
            <a:endParaRPr lang="en-US" dirty="0"/>
          </a:p>
        </p:txBody>
      </p:sp>
    </p:spTree>
    <p:extLst>
      <p:ext uri="{BB962C8B-B14F-4D97-AF65-F5344CB8AC3E}">
        <p14:creationId xmlns:p14="http://schemas.microsoft.com/office/powerpoint/2010/main" val="1430248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5</a:t>
            </a:fld>
            <a:endParaRPr lang="en-US" dirty="0"/>
          </a:p>
        </p:txBody>
      </p:sp>
    </p:spTree>
    <p:extLst>
      <p:ext uri="{BB962C8B-B14F-4D97-AF65-F5344CB8AC3E}">
        <p14:creationId xmlns:p14="http://schemas.microsoft.com/office/powerpoint/2010/main" val="1015838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6</a:t>
            </a:fld>
            <a:endParaRPr lang="en-US" dirty="0"/>
          </a:p>
        </p:txBody>
      </p:sp>
    </p:spTree>
    <p:extLst>
      <p:ext uri="{BB962C8B-B14F-4D97-AF65-F5344CB8AC3E}">
        <p14:creationId xmlns:p14="http://schemas.microsoft.com/office/powerpoint/2010/main" val="362020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7</a:t>
            </a:fld>
            <a:endParaRPr lang="en-US" dirty="0"/>
          </a:p>
        </p:txBody>
      </p:sp>
    </p:spTree>
    <p:extLst>
      <p:ext uri="{BB962C8B-B14F-4D97-AF65-F5344CB8AC3E}">
        <p14:creationId xmlns:p14="http://schemas.microsoft.com/office/powerpoint/2010/main" val="249480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8</a:t>
            </a:fld>
            <a:endParaRPr lang="en-US" dirty="0"/>
          </a:p>
        </p:txBody>
      </p:sp>
    </p:spTree>
    <p:extLst>
      <p:ext uri="{BB962C8B-B14F-4D97-AF65-F5344CB8AC3E}">
        <p14:creationId xmlns:p14="http://schemas.microsoft.com/office/powerpoint/2010/main" val="2209570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9</a:t>
            </a:fld>
            <a:endParaRPr lang="en-US" dirty="0"/>
          </a:p>
        </p:txBody>
      </p:sp>
    </p:spTree>
    <p:extLst>
      <p:ext uri="{BB962C8B-B14F-4D97-AF65-F5344CB8AC3E}">
        <p14:creationId xmlns:p14="http://schemas.microsoft.com/office/powerpoint/2010/main" val="3156422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AFCD-CC86-4465-AD95-85D2B9349B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607509-85B2-495C-82A8-989CA9862B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AB0AA9-8E90-484A-ADD9-31AA1A53D7BA}"/>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278E9EE-6889-428D-B6A1-8BAC3E3F5E4B}"/>
              </a:ext>
            </a:extLst>
          </p:cNvPr>
          <p:cNvSpPr>
            <a:spLocks noGrp="1"/>
          </p:cNvSpPr>
          <p:nvPr>
            <p:ph type="ftr" sz="quarter" idx="11"/>
          </p:nvPr>
        </p:nvSpPr>
        <p:spPr/>
        <p:txBody>
          <a:bodyPr/>
          <a:lstStyle/>
          <a:p>
            <a:r>
              <a:rPr lang="en-US" dirty="0"/>
              <a:t>Your Logo Here</a:t>
            </a:r>
          </a:p>
        </p:txBody>
      </p:sp>
      <p:sp>
        <p:nvSpPr>
          <p:cNvPr id="6" name="Slide Number Placeholder 5">
            <a:extLst>
              <a:ext uri="{FF2B5EF4-FFF2-40B4-BE49-F238E27FC236}">
                <a16:creationId xmlns:a16="http://schemas.microsoft.com/office/drawing/2014/main" id="{B6E1D2A5-6CD9-436C-958A-CC73AA34DEE5}"/>
              </a:ext>
            </a:extLst>
          </p:cNvPr>
          <p:cNvSpPr>
            <a:spLocks noGrp="1"/>
          </p:cNvSpPr>
          <p:nvPr>
            <p:ph type="sldNum" sz="quarter" idx="12"/>
          </p:nvPr>
        </p:nvSpPr>
        <p:spPr/>
        <p:txBody>
          <a:bodyPr/>
          <a:lstStyle/>
          <a:p>
            <a:fld id="{0FD50806-BABF-4915-9689-3B9956D1C75C}" type="slidenum">
              <a:rPr lang="en-US" smtClean="0"/>
              <a:t>‹#›</a:t>
            </a:fld>
            <a:endParaRPr lang="en-US" dirty="0"/>
          </a:p>
        </p:txBody>
      </p:sp>
    </p:spTree>
    <p:extLst>
      <p:ext uri="{BB962C8B-B14F-4D97-AF65-F5344CB8AC3E}">
        <p14:creationId xmlns:p14="http://schemas.microsoft.com/office/powerpoint/2010/main" val="3465563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58F3-6311-4BBF-9C0A-1ADA7A27E44C}"/>
              </a:ext>
            </a:extLst>
          </p:cNvPr>
          <p:cNvSpPr>
            <a:spLocks noGrp="1"/>
          </p:cNvSpPr>
          <p:nvPr>
            <p:ph type="title"/>
          </p:nvPr>
        </p:nvSpPr>
        <p:spPr>
          <a:xfrm>
            <a:off x="838200" y="525818"/>
            <a:ext cx="10515600" cy="498598"/>
          </a:xfrm>
        </p:spPr>
        <p:txBody>
          <a:bodyPr lIns="0" tIns="0" rIns="0" bIns="0" anchor="t">
            <a:spAutoFit/>
          </a:bodyPr>
          <a:lstStyle>
            <a:lvl1pPr algn="ctr">
              <a:defRPr sz="3600" cap="all" baseline="0">
                <a:solidFill>
                  <a:schemeClr val="tx1">
                    <a:lumMod val="75000"/>
                    <a:lumOff val="25000"/>
                  </a:schemeClr>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CC86F3C5-5D77-43F9-92A6-DE0777BBB6A5}"/>
              </a:ext>
            </a:extLst>
          </p:cNvPr>
          <p:cNvSpPr>
            <a:spLocks noGrp="1"/>
          </p:cNvSpPr>
          <p:nvPr>
            <p:ph type="ftr" sz="quarter" idx="11"/>
          </p:nvPr>
        </p:nvSpPr>
        <p:spPr>
          <a:xfrm>
            <a:off x="10263187" y="6509710"/>
            <a:ext cx="1561696" cy="276999"/>
          </a:xfrm>
        </p:spPr>
        <p:txBody>
          <a:bodyPr>
            <a:spAutoFit/>
          </a:bodyPr>
          <a:lstStyle>
            <a:lvl1pPr>
              <a:defRPr>
                <a:solidFill>
                  <a:schemeClr val="tx1">
                    <a:lumMod val="75000"/>
                    <a:lumOff val="25000"/>
                  </a:schemeClr>
                </a:solidFill>
              </a:defRPr>
            </a:lvl1pPr>
          </a:lstStyle>
          <a:p>
            <a:r>
              <a:rPr lang="en-US" dirty="0"/>
              <a:t>Your Logo Here</a:t>
            </a:r>
          </a:p>
        </p:txBody>
      </p:sp>
      <p:sp>
        <p:nvSpPr>
          <p:cNvPr id="6" name="Rectangle 5">
            <a:extLst>
              <a:ext uri="{FF2B5EF4-FFF2-40B4-BE49-F238E27FC236}">
                <a16:creationId xmlns:a16="http://schemas.microsoft.com/office/drawing/2014/main" id="{CCB4FB46-0511-4A20-A9DA-85B06B5DF611}"/>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A583AD1-0683-4B68-832E-79E5AC88DF1C}"/>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75000"/>
                  <a:lumOff val="25000"/>
                </a:schemeClr>
              </a:solidFill>
            </a:endParaRPr>
          </a:p>
        </p:txBody>
      </p:sp>
      <p:sp>
        <p:nvSpPr>
          <p:cNvPr id="15" name="Rectangle 14">
            <a:extLst>
              <a:ext uri="{FF2B5EF4-FFF2-40B4-BE49-F238E27FC236}">
                <a16:creationId xmlns:a16="http://schemas.microsoft.com/office/drawing/2014/main" id="{9EB2F141-1AB9-4751-90A0-65BD481D8563}"/>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ED94255E-A54B-4118-B827-E0382D3A093F}"/>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dirty="0"/>
          </a:p>
        </p:txBody>
      </p:sp>
      <p:grpSp>
        <p:nvGrpSpPr>
          <p:cNvPr id="16" name="Group 15">
            <a:extLst>
              <a:ext uri="{FF2B5EF4-FFF2-40B4-BE49-F238E27FC236}">
                <a16:creationId xmlns:a16="http://schemas.microsoft.com/office/drawing/2014/main" id="{133619BB-9A09-40D9-A9F1-A026ABABCFBF}"/>
              </a:ext>
            </a:extLst>
          </p:cNvPr>
          <p:cNvGrpSpPr/>
          <p:nvPr userDrawn="1"/>
        </p:nvGrpSpPr>
        <p:grpSpPr>
          <a:xfrm>
            <a:off x="334126" y="6577411"/>
            <a:ext cx="1084573" cy="141598"/>
            <a:chOff x="334126" y="6490192"/>
            <a:chExt cx="1084573" cy="141598"/>
          </a:xfrm>
        </p:grpSpPr>
        <p:sp>
          <p:nvSpPr>
            <p:cNvPr id="17" name="Rectangle: Rounded Corners 16">
              <a:extLst>
                <a:ext uri="{FF2B5EF4-FFF2-40B4-BE49-F238E27FC236}">
                  <a16:creationId xmlns:a16="http://schemas.microsoft.com/office/drawing/2014/main" id="{606B9428-3B49-42EA-ACD3-FF049EF21512}"/>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A069E56F-ACCE-4A35-B24D-58EA37E4CEA1}"/>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5465AED1-A4C5-416C-90F3-39CC10CEEAF1}"/>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411431DD-99C5-48BB-92EB-730E9F76D556}"/>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63828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F7129C65-954E-43EB-9F6A-C97D1F5801F6}"/>
              </a:ext>
            </a:extLst>
          </p:cNvPr>
          <p:cNvSpPr>
            <a:spLocks noGrp="1"/>
          </p:cNvSpPr>
          <p:nvPr>
            <p:ph type="ftr" sz="quarter" idx="11"/>
          </p:nvPr>
        </p:nvSpPr>
        <p:spPr>
          <a:xfrm>
            <a:off x="10263187" y="6509710"/>
            <a:ext cx="1561696" cy="276999"/>
          </a:xfrm>
        </p:spPr>
        <p:txBody>
          <a:bodyPr>
            <a:spAutoFit/>
          </a:bodyPr>
          <a:lstStyle>
            <a:lvl1pPr>
              <a:defRPr>
                <a:solidFill>
                  <a:schemeClr val="tx1">
                    <a:lumMod val="75000"/>
                    <a:lumOff val="25000"/>
                  </a:schemeClr>
                </a:solidFill>
              </a:defRPr>
            </a:lvl1pPr>
          </a:lstStyle>
          <a:p>
            <a:r>
              <a:rPr lang="en-US" dirty="0"/>
              <a:t>Your Logo Here</a:t>
            </a:r>
          </a:p>
        </p:txBody>
      </p:sp>
      <p:sp>
        <p:nvSpPr>
          <p:cNvPr id="6" name="Rectangle 5">
            <a:extLst>
              <a:ext uri="{FF2B5EF4-FFF2-40B4-BE49-F238E27FC236}">
                <a16:creationId xmlns:a16="http://schemas.microsoft.com/office/drawing/2014/main" id="{98C9F7F1-EEC7-46BD-A1BF-A84E2080AB06}"/>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D697E84-B24C-45E1-B5E2-2055DC460E2B}"/>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75000"/>
                  <a:lumOff val="25000"/>
                </a:schemeClr>
              </a:solidFill>
            </a:endParaRPr>
          </a:p>
        </p:txBody>
      </p:sp>
      <p:sp>
        <p:nvSpPr>
          <p:cNvPr id="13" name="Rectangle 12">
            <a:extLst>
              <a:ext uri="{FF2B5EF4-FFF2-40B4-BE49-F238E27FC236}">
                <a16:creationId xmlns:a16="http://schemas.microsoft.com/office/drawing/2014/main" id="{CA86CD30-C1F7-4F1C-A2BE-296375984BEE}"/>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4">
            <a:extLst>
              <a:ext uri="{FF2B5EF4-FFF2-40B4-BE49-F238E27FC236}">
                <a16:creationId xmlns:a16="http://schemas.microsoft.com/office/drawing/2014/main" id="{CBA262D7-A96F-4408-8F02-4886014BC2D4}"/>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dirty="0"/>
          </a:p>
        </p:txBody>
      </p:sp>
      <p:grpSp>
        <p:nvGrpSpPr>
          <p:cNvPr id="15" name="Group 14">
            <a:extLst>
              <a:ext uri="{FF2B5EF4-FFF2-40B4-BE49-F238E27FC236}">
                <a16:creationId xmlns:a16="http://schemas.microsoft.com/office/drawing/2014/main" id="{75309FA6-F672-455E-955D-B63C2E15B767}"/>
              </a:ext>
            </a:extLst>
          </p:cNvPr>
          <p:cNvGrpSpPr/>
          <p:nvPr userDrawn="1"/>
        </p:nvGrpSpPr>
        <p:grpSpPr>
          <a:xfrm>
            <a:off x="334126" y="6577411"/>
            <a:ext cx="1084573" cy="141598"/>
            <a:chOff x="334126" y="6490192"/>
            <a:chExt cx="1084573" cy="141598"/>
          </a:xfrm>
        </p:grpSpPr>
        <p:sp>
          <p:nvSpPr>
            <p:cNvPr id="16" name="Rectangle: Rounded Corners 15">
              <a:extLst>
                <a:ext uri="{FF2B5EF4-FFF2-40B4-BE49-F238E27FC236}">
                  <a16:creationId xmlns:a16="http://schemas.microsoft.com/office/drawing/2014/main" id="{14FEBCF0-94B1-404B-8C9F-2DCA574C8B2D}"/>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A76D0EC6-9588-45EE-90D4-6E4C69D39683}"/>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987DA7BA-10C8-4993-9A03-3A5333A3916C}"/>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19BB0092-77B4-406B-A737-5C223E99A5A5}"/>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13813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97843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59117-0F16-48ED-9718-C5D09846F9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B745ED-7A57-4683-810C-5E5003926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5B1BF-AD50-4239-805D-33B3AEE528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B879871-3CD6-4A1B-A275-2552C7EBC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Your Logo Here</a:t>
            </a:r>
          </a:p>
        </p:txBody>
      </p:sp>
      <p:sp>
        <p:nvSpPr>
          <p:cNvPr id="6" name="Slide Number Placeholder 5">
            <a:extLst>
              <a:ext uri="{FF2B5EF4-FFF2-40B4-BE49-F238E27FC236}">
                <a16:creationId xmlns:a16="http://schemas.microsoft.com/office/drawing/2014/main" id="{33081636-41B2-41A0-9EEE-E0104F8887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50806-BABF-4915-9689-3B9956D1C75C}" type="slidenum">
              <a:rPr lang="en-US" smtClean="0"/>
              <a:t>‹#›</a:t>
            </a:fld>
            <a:endParaRPr lang="en-US" dirty="0"/>
          </a:p>
        </p:txBody>
      </p:sp>
    </p:spTree>
    <p:extLst>
      <p:ext uri="{BB962C8B-B14F-4D97-AF65-F5344CB8AC3E}">
        <p14:creationId xmlns:p14="http://schemas.microsoft.com/office/powerpoint/2010/main" val="1116634034"/>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8.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picture  of a city. ">
            <a:extLst>
              <a:ext uri="{FF2B5EF4-FFF2-40B4-BE49-F238E27FC236}">
                <a16:creationId xmlns:a16="http://schemas.microsoft.com/office/drawing/2014/main" id="{8C9681D9-380A-4EAF-91DB-E07432FF9C3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0" y="1"/>
            <a:ext cx="12192000" cy="6857999"/>
          </a:xfrm>
          <a:prstGeom prst="rect">
            <a:avLst/>
          </a:prstGeom>
        </p:spPr>
      </p:pic>
      <p:sp>
        <p:nvSpPr>
          <p:cNvPr id="8" name="Rectangle 7">
            <a:extLst>
              <a:ext uri="{FF2B5EF4-FFF2-40B4-BE49-F238E27FC236}">
                <a16:creationId xmlns:a16="http://schemas.microsoft.com/office/drawing/2014/main" id="{64564789-A474-46BE-A2F2-4F27C6E39F3F}"/>
              </a:ext>
              <a:ext uri="{C183D7F6-B498-43B3-948B-1728B52AA6E4}">
                <adec:decorative xmlns:adec="http://schemas.microsoft.com/office/drawing/2017/decorative" val="1"/>
              </a:ext>
            </a:extLst>
          </p:cNvPr>
          <p:cNvSpPr/>
          <p:nvPr/>
        </p:nvSpPr>
        <p:spPr>
          <a:xfrm>
            <a:off x="0" y="7861"/>
            <a:ext cx="12192000"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4E70207C-E81D-4E79-9654-07E51237BC3C}"/>
              </a:ext>
              <a:ext uri="{C183D7F6-B498-43B3-948B-1728B52AA6E4}">
                <adec:decorative xmlns:adec="http://schemas.microsoft.com/office/drawing/2017/decorative" val="1"/>
              </a:ext>
            </a:extLst>
          </p:cNvPr>
          <p:cNvSpPr/>
          <p:nvPr/>
        </p:nvSpPr>
        <p:spPr>
          <a:xfrm rot="18900000">
            <a:off x="9999285" y="328273"/>
            <a:ext cx="1585044" cy="1585044"/>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D2C300DA-4EC9-46EA-916D-25BEDAE0F239}"/>
              </a:ext>
              <a:ext uri="{C183D7F6-B498-43B3-948B-1728B52AA6E4}">
                <adec:decorative xmlns:adec="http://schemas.microsoft.com/office/drawing/2017/decorative" val="1"/>
              </a:ext>
            </a:extLst>
          </p:cNvPr>
          <p:cNvSpPr/>
          <p:nvPr/>
        </p:nvSpPr>
        <p:spPr>
          <a:xfrm rot="18900000">
            <a:off x="966781" y="4176660"/>
            <a:ext cx="1585044" cy="1585044"/>
          </a:xfrm>
          <a:prstGeom prst="roundRect">
            <a:avLst>
              <a:gd name="adj" fmla="val 11080"/>
            </a:avLst>
          </a:prstGeom>
          <a:solidFill>
            <a:schemeClr val="tx1">
              <a:lumMod val="95000"/>
              <a:lumOff val="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FA111C5-A78D-479B-8C31-7C75D54750E4}"/>
              </a:ext>
              <a:ext uri="{C183D7F6-B498-43B3-948B-1728B52AA6E4}">
                <adec:decorative xmlns:adec="http://schemas.microsoft.com/office/drawing/2017/decorative" val="1"/>
              </a:ext>
            </a:extLst>
          </p:cNvPr>
          <p:cNvSpPr/>
          <p:nvPr/>
        </p:nvSpPr>
        <p:spPr>
          <a:xfrm>
            <a:off x="360470" y="297509"/>
            <a:ext cx="11471060" cy="626298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34457E54-1FC4-4040-9DF5-1D27FD6BBD8C}"/>
              </a:ext>
              <a:ext uri="{C183D7F6-B498-43B3-948B-1728B52AA6E4}">
                <adec:decorative xmlns:adec="http://schemas.microsoft.com/office/drawing/2017/decorative" val="1"/>
              </a:ext>
            </a:extLst>
          </p:cNvPr>
          <p:cNvSpPr/>
          <p:nvPr/>
        </p:nvSpPr>
        <p:spPr>
          <a:xfrm rot="18900000">
            <a:off x="-6742765" y="-1434593"/>
            <a:ext cx="3681702" cy="3681702"/>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01FF3AA5-65B8-4250-9FA5-E730BA5D93C8}"/>
              </a:ext>
              <a:ext uri="{C183D7F6-B498-43B3-948B-1728B52AA6E4}">
                <adec:decorative xmlns:adec="http://schemas.microsoft.com/office/drawing/2017/decorative" val="1"/>
              </a:ext>
            </a:extLst>
          </p:cNvPr>
          <p:cNvSpPr/>
          <p:nvPr/>
        </p:nvSpPr>
        <p:spPr>
          <a:xfrm>
            <a:off x="9593942" y="5808574"/>
            <a:ext cx="2293258" cy="1049426"/>
          </a:xfrm>
          <a:custGeom>
            <a:avLst/>
            <a:gdLst>
              <a:gd name="connsiteX0" fmla="*/ 1146629 w 2293258"/>
              <a:gd name="connsiteY0" fmla="*/ 0 h 1049426"/>
              <a:gd name="connsiteX1" fmla="*/ 1312564 w 2293258"/>
              <a:gd name="connsiteY1" fmla="*/ 68733 h 1049426"/>
              <a:gd name="connsiteX2" fmla="*/ 2293258 w 2293258"/>
              <a:gd name="connsiteY2" fmla="*/ 1049426 h 1049426"/>
              <a:gd name="connsiteX3" fmla="*/ 0 w 2293258"/>
              <a:gd name="connsiteY3" fmla="*/ 1049426 h 1049426"/>
              <a:gd name="connsiteX4" fmla="*/ 980694 w 2293258"/>
              <a:gd name="connsiteY4" fmla="*/ 68733 h 1049426"/>
              <a:gd name="connsiteX5" fmla="*/ 1146629 w 2293258"/>
              <a:gd name="connsiteY5" fmla="*/ 0 h 10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3258" h="1049426">
                <a:moveTo>
                  <a:pt x="1146629" y="0"/>
                </a:moveTo>
                <a:cubicBezTo>
                  <a:pt x="1206686" y="0"/>
                  <a:pt x="1266742" y="22911"/>
                  <a:pt x="1312564" y="68733"/>
                </a:cubicBezTo>
                <a:lnTo>
                  <a:pt x="2293258" y="1049426"/>
                </a:lnTo>
                <a:lnTo>
                  <a:pt x="0" y="1049426"/>
                </a:lnTo>
                <a:lnTo>
                  <a:pt x="980694" y="68733"/>
                </a:lnTo>
                <a:cubicBezTo>
                  <a:pt x="1026516" y="22911"/>
                  <a:pt x="1086572" y="0"/>
                  <a:pt x="1146629"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9BCCD400-5AC0-46BA-AF0D-532EA062DDFE}"/>
              </a:ext>
              <a:ext uri="{C183D7F6-B498-43B3-948B-1728B52AA6E4}">
                <adec:decorative xmlns:adec="http://schemas.microsoft.com/office/drawing/2017/decorative" val="1"/>
              </a:ext>
            </a:extLst>
          </p:cNvPr>
          <p:cNvSpPr/>
          <p:nvPr/>
        </p:nvSpPr>
        <p:spPr>
          <a:xfrm>
            <a:off x="0" y="0"/>
            <a:ext cx="2739184" cy="2840643"/>
          </a:xfrm>
          <a:custGeom>
            <a:avLst/>
            <a:gdLst>
              <a:gd name="connsiteX0" fmla="*/ 0 w 2739184"/>
              <a:gd name="connsiteY0" fmla="*/ 0 h 2840643"/>
              <a:gd name="connsiteX1" fmla="*/ 2501897 w 2739184"/>
              <a:gd name="connsiteY1" fmla="*/ 0 h 2840643"/>
              <a:gd name="connsiteX2" fmla="*/ 2619703 w 2739184"/>
              <a:gd name="connsiteY2" fmla="*/ 117806 h 2840643"/>
              <a:gd name="connsiteX3" fmla="*/ 2619703 w 2739184"/>
              <a:gd name="connsiteY3" fmla="*/ 694710 h 2840643"/>
              <a:gd name="connsiteX4" fmla="*/ 593251 w 2739184"/>
              <a:gd name="connsiteY4" fmla="*/ 2721162 h 2840643"/>
              <a:gd name="connsiteX5" fmla="*/ 16347 w 2739184"/>
              <a:gd name="connsiteY5" fmla="*/ 2721162 h 2840643"/>
              <a:gd name="connsiteX6" fmla="*/ 0 w 2739184"/>
              <a:gd name="connsiteY6" fmla="*/ 2704815 h 2840643"/>
              <a:gd name="connsiteX7" fmla="*/ 0 w 2739184"/>
              <a:gd name="connsiteY7" fmla="*/ 0 h 284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39184" h="2840643">
                <a:moveTo>
                  <a:pt x="0" y="0"/>
                </a:moveTo>
                <a:lnTo>
                  <a:pt x="2501897" y="0"/>
                </a:lnTo>
                <a:lnTo>
                  <a:pt x="2619703" y="117806"/>
                </a:lnTo>
                <a:cubicBezTo>
                  <a:pt x="2779011" y="277113"/>
                  <a:pt x="2779011" y="535403"/>
                  <a:pt x="2619703" y="694710"/>
                </a:cubicBezTo>
                <a:lnTo>
                  <a:pt x="593251" y="2721162"/>
                </a:lnTo>
                <a:cubicBezTo>
                  <a:pt x="433944" y="2880470"/>
                  <a:pt x="175654" y="2880470"/>
                  <a:pt x="16347" y="2721162"/>
                </a:cubicBezTo>
                <a:lnTo>
                  <a:pt x="0" y="2704815"/>
                </a:lnTo>
                <a:lnTo>
                  <a:pt x="0" y="0"/>
                </a:ln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020D1C37-27ED-4160-AE67-E6F23CD58E73}"/>
              </a:ext>
            </a:extLst>
          </p:cNvPr>
          <p:cNvSpPr>
            <a:spLocks noGrp="1"/>
          </p:cNvSpPr>
          <p:nvPr>
            <p:ph type="ctrTitle"/>
          </p:nvPr>
        </p:nvSpPr>
        <p:spPr/>
        <p:txBody>
          <a:bodyPr/>
          <a:lstStyle/>
          <a:p>
            <a:r>
              <a:rPr lang="en-US" dirty="0"/>
              <a:t>Slide 1</a:t>
            </a:r>
          </a:p>
        </p:txBody>
      </p:sp>
      <p:sp>
        <p:nvSpPr>
          <p:cNvPr id="7" name="Subtitle 6">
            <a:extLst>
              <a:ext uri="{FF2B5EF4-FFF2-40B4-BE49-F238E27FC236}">
                <a16:creationId xmlns:a16="http://schemas.microsoft.com/office/drawing/2014/main" id="{6DB178AE-8554-9181-D9DA-254E478A7022}"/>
              </a:ext>
            </a:extLst>
          </p:cNvPr>
          <p:cNvSpPr>
            <a:spLocks noGrp="1"/>
          </p:cNvSpPr>
          <p:nvPr>
            <p:ph type="subTitle" idx="1"/>
          </p:nvPr>
        </p:nvSpPr>
        <p:spPr>
          <a:xfrm>
            <a:off x="1524106" y="2741633"/>
            <a:ext cx="9144000" cy="2679890"/>
          </a:xfrm>
        </p:spPr>
        <p:txBody>
          <a:bodyPr>
            <a:normAutofit/>
          </a:bodyPr>
          <a:lstStyle/>
          <a:p>
            <a:r>
              <a:rPr lang="en-IN" sz="4000" b="1" i="0" dirty="0">
                <a:solidFill>
                  <a:srgbClr val="FF0000"/>
                </a:solidFill>
                <a:effectLst/>
                <a:latin typeface="Manrope"/>
              </a:rPr>
              <a:t>HIRING PROCESS ANALYTICS</a:t>
            </a:r>
          </a:p>
          <a:p>
            <a:endParaRPr lang="en-IN" dirty="0">
              <a:solidFill>
                <a:schemeClr val="bg1"/>
              </a:solidFill>
            </a:endParaRPr>
          </a:p>
          <a:p>
            <a:endParaRPr lang="en-IN" dirty="0">
              <a:solidFill>
                <a:schemeClr val="bg1"/>
              </a:solidFill>
            </a:endParaRPr>
          </a:p>
          <a:p>
            <a:endParaRPr lang="en-IN" dirty="0">
              <a:solidFill>
                <a:schemeClr val="bg1"/>
              </a:solidFill>
            </a:endParaRPr>
          </a:p>
          <a:p>
            <a:r>
              <a:rPr lang="en-IN" dirty="0">
                <a:solidFill>
                  <a:schemeClr val="bg1"/>
                </a:solidFill>
              </a:rPr>
              <a:t>BY SUSHILKUMAR AGALE</a:t>
            </a:r>
          </a:p>
        </p:txBody>
      </p:sp>
    </p:spTree>
    <p:extLst>
      <p:ext uri="{BB962C8B-B14F-4D97-AF65-F5344CB8AC3E}">
        <p14:creationId xmlns:p14="http://schemas.microsoft.com/office/powerpoint/2010/main" val="3105940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C9681D9-380A-4EAF-91DB-E07432FF9C3F}"/>
              </a:ext>
              <a:ext uri="{C183D7F6-B498-43B3-948B-1728B52AA6E4}">
                <adec:decorative xmlns:adec="http://schemas.microsoft.com/office/drawing/2017/decorative" val="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048000" y="1"/>
            <a:ext cx="6096000" cy="6857999"/>
          </a:xfrm>
          <a:prstGeom prst="rect">
            <a:avLst/>
          </a:prstGeom>
          <a:solidFill>
            <a:schemeClr val="tx1">
              <a:lumMod val="95000"/>
              <a:lumOff val="5000"/>
              <a:alpha val="85000"/>
            </a:schemeClr>
          </a:solidFill>
          <a:ln>
            <a:noFill/>
          </a:ln>
        </p:spPr>
      </p:pic>
      <p:sp>
        <p:nvSpPr>
          <p:cNvPr id="8" name="Rectangle 7">
            <a:extLst>
              <a:ext uri="{FF2B5EF4-FFF2-40B4-BE49-F238E27FC236}">
                <a16:creationId xmlns:a16="http://schemas.microsoft.com/office/drawing/2014/main" id="{64564789-A474-46BE-A2F2-4F27C6E39F3F}"/>
              </a:ext>
              <a:ext uri="{C183D7F6-B498-43B3-948B-1728B52AA6E4}">
                <adec:decorative xmlns:adec="http://schemas.microsoft.com/office/drawing/2017/decorative" val="1"/>
              </a:ext>
            </a:extLst>
          </p:cNvPr>
          <p:cNvSpPr/>
          <p:nvPr/>
        </p:nvSpPr>
        <p:spPr>
          <a:xfrm>
            <a:off x="3048000" y="0"/>
            <a:ext cx="6096000"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485D1319-7BD4-47DE-B3DF-55B655BB34C4}"/>
              </a:ext>
              <a:ext uri="{C183D7F6-B498-43B3-948B-1728B52AA6E4}">
                <adec:decorative xmlns:adec="http://schemas.microsoft.com/office/drawing/2017/decorative" val="1"/>
              </a:ext>
            </a:extLst>
          </p:cNvPr>
          <p:cNvSpPr/>
          <p:nvPr/>
        </p:nvSpPr>
        <p:spPr>
          <a:xfrm rot="18900000">
            <a:off x="4167699" y="1500699"/>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AD3AC05-2DFE-4FEA-BD0F-67495472A283}"/>
              </a:ext>
            </a:extLst>
          </p:cNvPr>
          <p:cNvSpPr txBox="1"/>
          <p:nvPr/>
        </p:nvSpPr>
        <p:spPr>
          <a:xfrm>
            <a:off x="4443963" y="2274840"/>
            <a:ext cx="3304076" cy="2308324"/>
          </a:xfrm>
          <a:prstGeom prst="rect">
            <a:avLst/>
          </a:prstGeom>
          <a:noFill/>
        </p:spPr>
        <p:txBody>
          <a:bodyPr wrap="square" rtlCol="0" anchor="ctr">
            <a:spAutoFit/>
          </a:bodyPr>
          <a:lstStyle/>
          <a:p>
            <a:pPr algn="ctr"/>
            <a:r>
              <a:rPr lang="en-US" sz="7200" dirty="0">
                <a:solidFill>
                  <a:schemeClr val="bg1"/>
                </a:solidFill>
                <a:latin typeface="+mj-lt"/>
              </a:rPr>
              <a:t>THANK YOU</a:t>
            </a:r>
          </a:p>
        </p:txBody>
      </p:sp>
      <p:sp>
        <p:nvSpPr>
          <p:cNvPr id="17" name="Rectangle: Rounded Corners 16">
            <a:extLst>
              <a:ext uri="{FF2B5EF4-FFF2-40B4-BE49-F238E27FC236}">
                <a16:creationId xmlns:a16="http://schemas.microsoft.com/office/drawing/2014/main" id="{D2C300DA-4EC9-46EA-916D-25BEDAE0F239}"/>
              </a:ext>
              <a:ext uri="{C183D7F6-B498-43B3-948B-1728B52AA6E4}">
                <adec:decorative xmlns:adec="http://schemas.microsoft.com/office/drawing/2017/decorative" val="1"/>
              </a:ext>
            </a:extLst>
          </p:cNvPr>
          <p:cNvSpPr/>
          <p:nvPr/>
        </p:nvSpPr>
        <p:spPr>
          <a:xfrm rot="18900000">
            <a:off x="3681074" y="4409266"/>
            <a:ext cx="1585044" cy="1585044"/>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08DED9FB-5603-488F-827B-05F43B91C25A}"/>
              </a:ext>
              <a:ext uri="{C183D7F6-B498-43B3-948B-1728B52AA6E4}">
                <adec:decorative xmlns:adec="http://schemas.microsoft.com/office/drawing/2017/decorative" val="1"/>
              </a:ext>
            </a:extLst>
          </p:cNvPr>
          <p:cNvSpPr/>
          <p:nvPr/>
        </p:nvSpPr>
        <p:spPr>
          <a:xfrm rot="18900000">
            <a:off x="5424287" y="621132"/>
            <a:ext cx="1343428" cy="1343428"/>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AA70618-CDC0-4C13-8EE9-54ABCDECF7CC}"/>
              </a:ext>
              <a:ext uri="{C183D7F6-B498-43B3-948B-1728B52AA6E4}">
                <adec:decorative xmlns:adec="http://schemas.microsoft.com/office/drawing/2017/decorative" val="1"/>
              </a:ext>
            </a:extLst>
          </p:cNvPr>
          <p:cNvSpPr/>
          <p:nvPr/>
        </p:nvSpPr>
        <p:spPr>
          <a:xfrm>
            <a:off x="6699988" y="5809950"/>
            <a:ext cx="2096100" cy="1048050"/>
          </a:xfrm>
          <a:custGeom>
            <a:avLst/>
            <a:gdLst>
              <a:gd name="connsiteX0" fmla="*/ 1048050 w 2096100"/>
              <a:gd name="connsiteY0" fmla="*/ 0 h 1048050"/>
              <a:gd name="connsiteX1" fmla="*/ 1172234 w 2096100"/>
              <a:gd name="connsiteY1" fmla="*/ 51439 h 1048050"/>
              <a:gd name="connsiteX2" fmla="*/ 2044661 w 2096100"/>
              <a:gd name="connsiteY2" fmla="*/ 923866 h 1048050"/>
              <a:gd name="connsiteX3" fmla="*/ 2096100 w 2096100"/>
              <a:gd name="connsiteY3" fmla="*/ 1048050 h 1048050"/>
              <a:gd name="connsiteX4" fmla="*/ 0 w 2096100"/>
              <a:gd name="connsiteY4" fmla="*/ 1048050 h 1048050"/>
              <a:gd name="connsiteX5" fmla="*/ 51439 w 2096100"/>
              <a:gd name="connsiteY5" fmla="*/ 923866 h 1048050"/>
              <a:gd name="connsiteX6" fmla="*/ 923866 w 2096100"/>
              <a:gd name="connsiteY6" fmla="*/ 51439 h 1048050"/>
              <a:gd name="connsiteX7" fmla="*/ 1048050 w 2096100"/>
              <a:gd name="connsiteY7" fmla="*/ 0 h 104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6100" h="1048050">
                <a:moveTo>
                  <a:pt x="1048050" y="0"/>
                </a:moveTo>
                <a:cubicBezTo>
                  <a:pt x="1092996" y="0"/>
                  <a:pt x="1137942" y="17146"/>
                  <a:pt x="1172234" y="51439"/>
                </a:cubicBezTo>
                <a:lnTo>
                  <a:pt x="2044661" y="923866"/>
                </a:lnTo>
                <a:cubicBezTo>
                  <a:pt x="2078954" y="958158"/>
                  <a:pt x="2096100" y="1003104"/>
                  <a:pt x="2096100" y="1048050"/>
                </a:cubicBezTo>
                <a:lnTo>
                  <a:pt x="0" y="1048050"/>
                </a:lnTo>
                <a:cubicBezTo>
                  <a:pt x="0" y="1003104"/>
                  <a:pt x="17147" y="958158"/>
                  <a:pt x="51439" y="923866"/>
                </a:cubicBezTo>
                <a:lnTo>
                  <a:pt x="923866" y="51439"/>
                </a:lnTo>
                <a:cubicBezTo>
                  <a:pt x="958159" y="17146"/>
                  <a:pt x="1003104" y="0"/>
                  <a:pt x="1048050"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D46C762C-2601-4280-8833-726D27D88AA3}"/>
              </a:ext>
            </a:extLst>
          </p:cNvPr>
          <p:cNvSpPr>
            <a:spLocks noGrp="1"/>
          </p:cNvSpPr>
          <p:nvPr>
            <p:ph type="title"/>
          </p:nvPr>
        </p:nvSpPr>
        <p:spPr/>
        <p:txBody>
          <a:bodyPr/>
          <a:lstStyle/>
          <a:p>
            <a:r>
              <a:rPr lang="en-US" dirty="0"/>
              <a:t>Slide 10</a:t>
            </a:r>
          </a:p>
        </p:txBody>
      </p:sp>
    </p:spTree>
    <p:extLst>
      <p:ext uri="{BB962C8B-B14F-4D97-AF65-F5344CB8AC3E}">
        <p14:creationId xmlns:p14="http://schemas.microsoft.com/office/powerpoint/2010/main" val="686076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BD90C54-A1D0-46AE-811A-7FCD71C84EA5}"/>
              </a:ext>
              <a:ext uri="{C183D7F6-B498-43B3-948B-1728B52AA6E4}">
                <adec:decorative xmlns:adec="http://schemas.microsoft.com/office/drawing/2017/decorative" val="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089" y="1295400"/>
            <a:ext cx="12179822" cy="5105400"/>
          </a:xfrm>
          <a:prstGeom prst="rect">
            <a:avLst/>
          </a:prstGeom>
        </p:spPr>
      </p:pic>
      <p:sp>
        <p:nvSpPr>
          <p:cNvPr id="14" name="Rectangle 13">
            <a:extLst>
              <a:ext uri="{FF2B5EF4-FFF2-40B4-BE49-F238E27FC236}">
                <a16:creationId xmlns:a16="http://schemas.microsoft.com/office/drawing/2014/main" id="{20653043-9706-4A8F-99E2-518CA3BA8540}"/>
              </a:ext>
              <a:ext uri="{C183D7F6-B498-43B3-948B-1728B52AA6E4}">
                <adec:decorative xmlns:adec="http://schemas.microsoft.com/office/drawing/2017/decorative" val="1"/>
              </a:ext>
            </a:extLst>
          </p:cNvPr>
          <p:cNvSpPr/>
          <p:nvPr/>
        </p:nvSpPr>
        <p:spPr>
          <a:xfrm>
            <a:off x="0" y="1295400"/>
            <a:ext cx="12192000" cy="51054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F19464-7408-4CB8-9C8D-6CAE84CA4FAD}"/>
              </a:ext>
            </a:extLst>
          </p:cNvPr>
          <p:cNvSpPr>
            <a:spLocks noGrp="1"/>
          </p:cNvSpPr>
          <p:nvPr>
            <p:ph type="title"/>
          </p:nvPr>
        </p:nvSpPr>
        <p:spPr/>
        <p:txBody>
          <a:bodyPr/>
          <a:lstStyle/>
          <a:p>
            <a:r>
              <a:rPr lang="en-IN" b="1" i="0" dirty="0">
                <a:solidFill>
                  <a:srgbClr val="374151"/>
                </a:solidFill>
                <a:effectLst/>
                <a:latin typeface="Söhne"/>
              </a:rPr>
              <a:t>Project Description</a:t>
            </a:r>
            <a:endParaRPr lang="en-US" b="1" dirty="0"/>
          </a:p>
        </p:txBody>
      </p:sp>
      <p:sp>
        <p:nvSpPr>
          <p:cNvPr id="43" name="Freeform: Shape 42">
            <a:extLst>
              <a:ext uri="{FF2B5EF4-FFF2-40B4-BE49-F238E27FC236}">
                <a16:creationId xmlns:a16="http://schemas.microsoft.com/office/drawing/2014/main" id="{512F29F0-E19B-43BF-BEF3-D4A48B394F58}"/>
              </a:ext>
              <a:ext uri="{C183D7F6-B498-43B3-948B-1728B52AA6E4}">
                <adec:decorative xmlns:adec="http://schemas.microsoft.com/office/drawing/2017/decorative" val="1"/>
              </a:ext>
            </a:extLst>
          </p:cNvPr>
          <p:cNvSpPr/>
          <p:nvPr/>
        </p:nvSpPr>
        <p:spPr>
          <a:xfrm>
            <a:off x="9709706" y="1410623"/>
            <a:ext cx="2482294" cy="3772838"/>
          </a:xfrm>
          <a:custGeom>
            <a:avLst/>
            <a:gdLst>
              <a:gd name="connsiteX0" fmla="*/ 1886419 w 2482294"/>
              <a:gd name="connsiteY0" fmla="*/ 0 h 3772838"/>
              <a:gd name="connsiteX1" fmla="*/ 2109942 w 2482294"/>
              <a:gd name="connsiteY1" fmla="*/ 92586 h 3772838"/>
              <a:gd name="connsiteX2" fmla="*/ 2482294 w 2482294"/>
              <a:gd name="connsiteY2" fmla="*/ 464938 h 3772838"/>
              <a:gd name="connsiteX3" fmla="*/ 2482294 w 2482294"/>
              <a:gd name="connsiteY3" fmla="*/ 3307900 h 3772838"/>
              <a:gd name="connsiteX4" fmla="*/ 2109942 w 2482294"/>
              <a:gd name="connsiteY4" fmla="*/ 3680252 h 3772838"/>
              <a:gd name="connsiteX5" fmla="*/ 1662896 w 2482294"/>
              <a:gd name="connsiteY5" fmla="*/ 3680252 h 3772838"/>
              <a:gd name="connsiteX6" fmla="*/ 92586 w 2482294"/>
              <a:gd name="connsiteY6" fmla="*/ 2109942 h 3772838"/>
              <a:gd name="connsiteX7" fmla="*/ 92586 w 2482294"/>
              <a:gd name="connsiteY7" fmla="*/ 1662896 h 3772838"/>
              <a:gd name="connsiteX8" fmla="*/ 1662896 w 2482294"/>
              <a:gd name="connsiteY8" fmla="*/ 92586 h 3772838"/>
              <a:gd name="connsiteX9" fmla="*/ 1886419 w 2482294"/>
              <a:gd name="connsiteY9" fmla="*/ 0 h 3772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2294" h="3772838">
                <a:moveTo>
                  <a:pt x="1886419" y="0"/>
                </a:moveTo>
                <a:cubicBezTo>
                  <a:pt x="1967318" y="0"/>
                  <a:pt x="2048218" y="30862"/>
                  <a:pt x="2109942" y="92586"/>
                </a:cubicBezTo>
                <a:lnTo>
                  <a:pt x="2482294" y="464938"/>
                </a:lnTo>
                <a:lnTo>
                  <a:pt x="2482294" y="3307900"/>
                </a:lnTo>
                <a:lnTo>
                  <a:pt x="2109942" y="3680252"/>
                </a:lnTo>
                <a:cubicBezTo>
                  <a:pt x="1986494" y="3803700"/>
                  <a:pt x="1786344" y="3803700"/>
                  <a:pt x="1662896" y="3680252"/>
                </a:cubicBezTo>
                <a:lnTo>
                  <a:pt x="92586" y="2109942"/>
                </a:lnTo>
                <a:cubicBezTo>
                  <a:pt x="-30862" y="1986494"/>
                  <a:pt x="-30862" y="1786344"/>
                  <a:pt x="92586" y="1662896"/>
                </a:cubicBezTo>
                <a:lnTo>
                  <a:pt x="1662896" y="92586"/>
                </a:lnTo>
                <a:cubicBezTo>
                  <a:pt x="1724620" y="30862"/>
                  <a:pt x="1805520" y="0"/>
                  <a:pt x="1886419" y="0"/>
                </a:cubicBez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96F4CA26-D2F0-4BB4-90D9-BDD68DA84DE4}"/>
              </a:ext>
              <a:ext uri="{C183D7F6-B498-43B3-948B-1728B52AA6E4}">
                <adec:decorative xmlns:adec="http://schemas.microsoft.com/office/drawing/2017/decorative" val="1"/>
              </a:ext>
            </a:extLst>
          </p:cNvPr>
          <p:cNvSpPr/>
          <p:nvPr/>
        </p:nvSpPr>
        <p:spPr>
          <a:xfrm>
            <a:off x="0" y="4664061"/>
            <a:ext cx="747365" cy="1640222"/>
          </a:xfrm>
          <a:custGeom>
            <a:avLst/>
            <a:gdLst>
              <a:gd name="connsiteX0" fmla="*/ 0 w 747365"/>
              <a:gd name="connsiteY0" fmla="*/ 0 h 1640222"/>
              <a:gd name="connsiteX1" fmla="*/ 695927 w 747365"/>
              <a:gd name="connsiteY1" fmla="*/ 695927 h 1640222"/>
              <a:gd name="connsiteX2" fmla="*/ 695927 w 747365"/>
              <a:gd name="connsiteY2" fmla="*/ 944295 h 1640222"/>
              <a:gd name="connsiteX3" fmla="*/ 0 w 747365"/>
              <a:gd name="connsiteY3" fmla="*/ 1640222 h 1640222"/>
              <a:gd name="connsiteX4" fmla="*/ 0 w 747365"/>
              <a:gd name="connsiteY4" fmla="*/ 0 h 1640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365" h="1640222">
                <a:moveTo>
                  <a:pt x="0" y="0"/>
                </a:moveTo>
                <a:lnTo>
                  <a:pt x="695927" y="695927"/>
                </a:lnTo>
                <a:cubicBezTo>
                  <a:pt x="764512" y="764512"/>
                  <a:pt x="764512" y="875710"/>
                  <a:pt x="695927" y="944295"/>
                </a:cubicBezTo>
                <a:lnTo>
                  <a:pt x="0" y="1640222"/>
                </a:lnTo>
                <a:lnTo>
                  <a:pt x="0"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1">
            <a:extLst>
              <a:ext uri="{FF2B5EF4-FFF2-40B4-BE49-F238E27FC236}">
                <a16:creationId xmlns:a16="http://schemas.microsoft.com/office/drawing/2014/main" id="{67917FC4-089D-9D38-43F7-87727A3D0B7F}"/>
              </a:ext>
            </a:extLst>
          </p:cNvPr>
          <p:cNvSpPr txBox="1">
            <a:spLocks/>
          </p:cNvSpPr>
          <p:nvPr/>
        </p:nvSpPr>
        <p:spPr>
          <a:xfrm>
            <a:off x="969307" y="2106779"/>
            <a:ext cx="10515600" cy="2326791"/>
          </a:xfrm>
          <a:prstGeom prst="rect">
            <a:avLst/>
          </a:prstGeom>
        </p:spPr>
        <p:txBody>
          <a:bodyPr vert="horz" lIns="0" tIns="0" rIns="0" bIns="0" rtlCol="0" anchor="t">
            <a:spAutoFit/>
          </a:bodyPr>
          <a:lstStyle>
            <a:lvl1pPr algn="ctr" defTabSz="914400" rtl="0" eaLnBrk="1" latinLnBrk="0" hangingPunct="1">
              <a:lnSpc>
                <a:spcPct val="90000"/>
              </a:lnSpc>
              <a:spcBef>
                <a:spcPct val="0"/>
              </a:spcBef>
              <a:buNone/>
              <a:defRPr sz="3600" kern="1200" cap="all" baseline="0">
                <a:solidFill>
                  <a:schemeClr val="tx1">
                    <a:lumMod val="75000"/>
                    <a:lumOff val="25000"/>
                  </a:schemeClr>
                </a:solidFill>
                <a:latin typeface="+mj-lt"/>
                <a:ea typeface="+mj-ea"/>
                <a:cs typeface="+mj-cs"/>
              </a:defRPr>
            </a:lvl1pPr>
          </a:lstStyle>
          <a:p>
            <a:pPr algn="just"/>
            <a:r>
              <a:rPr lang="en-US" sz="2800" b="0" i="0" dirty="0">
                <a:solidFill>
                  <a:srgbClr val="FF0000"/>
                </a:solidFill>
                <a:effectLst/>
                <a:latin typeface="Söhne"/>
              </a:rPr>
              <a:t>In this project, I worked to analyze the hiring process data and derive meaningful insights to improve the company's hiring procedures. The main objectives were to understand gender distribution among hires, calculate the average salary, visualize salary distribution, departmental analysis, and position tier analysis.</a:t>
            </a:r>
            <a:endParaRPr lang="en-US" sz="8000" dirty="0">
              <a:solidFill>
                <a:srgbClr val="FF0000"/>
              </a:solidFill>
            </a:endParaRPr>
          </a:p>
        </p:txBody>
      </p:sp>
    </p:spTree>
    <p:extLst>
      <p:ext uri="{BB962C8B-B14F-4D97-AF65-F5344CB8AC3E}">
        <p14:creationId xmlns:p14="http://schemas.microsoft.com/office/powerpoint/2010/main" val="3371080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BD90C54-A1D0-46AE-811A-7FCD71C84EA5}"/>
              </a:ext>
              <a:ext uri="{C183D7F6-B498-43B3-948B-1728B52AA6E4}">
                <adec:decorative xmlns:adec="http://schemas.microsoft.com/office/drawing/2017/decorative" val="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089" y="1295400"/>
            <a:ext cx="12179822" cy="5105400"/>
          </a:xfrm>
          <a:prstGeom prst="rect">
            <a:avLst/>
          </a:prstGeom>
        </p:spPr>
      </p:pic>
      <p:sp>
        <p:nvSpPr>
          <p:cNvPr id="14" name="Rectangle 13">
            <a:extLst>
              <a:ext uri="{FF2B5EF4-FFF2-40B4-BE49-F238E27FC236}">
                <a16:creationId xmlns:a16="http://schemas.microsoft.com/office/drawing/2014/main" id="{20653043-9706-4A8F-99E2-518CA3BA8540}"/>
              </a:ext>
              <a:ext uri="{C183D7F6-B498-43B3-948B-1728B52AA6E4}">
                <adec:decorative xmlns:adec="http://schemas.microsoft.com/office/drawing/2017/decorative" val="1"/>
              </a:ext>
            </a:extLst>
          </p:cNvPr>
          <p:cNvSpPr/>
          <p:nvPr/>
        </p:nvSpPr>
        <p:spPr>
          <a:xfrm>
            <a:off x="0" y="1295400"/>
            <a:ext cx="12192000" cy="51054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F19464-7408-4CB8-9C8D-6CAE84CA4FAD}"/>
              </a:ext>
            </a:extLst>
          </p:cNvPr>
          <p:cNvSpPr>
            <a:spLocks noGrp="1"/>
          </p:cNvSpPr>
          <p:nvPr>
            <p:ph type="title"/>
          </p:nvPr>
        </p:nvSpPr>
        <p:spPr/>
        <p:txBody>
          <a:bodyPr/>
          <a:lstStyle/>
          <a:p>
            <a:r>
              <a:rPr lang="en-IN" b="1" i="0" dirty="0">
                <a:solidFill>
                  <a:srgbClr val="3C4858"/>
                </a:solidFill>
                <a:effectLst/>
                <a:latin typeface="Söhne"/>
              </a:rPr>
              <a:t>Approach</a:t>
            </a:r>
            <a:endParaRPr lang="en-US" b="1" dirty="0">
              <a:latin typeface="Söhne"/>
            </a:endParaRPr>
          </a:p>
        </p:txBody>
      </p:sp>
      <p:sp>
        <p:nvSpPr>
          <p:cNvPr id="43" name="Freeform: Shape 42">
            <a:extLst>
              <a:ext uri="{FF2B5EF4-FFF2-40B4-BE49-F238E27FC236}">
                <a16:creationId xmlns:a16="http://schemas.microsoft.com/office/drawing/2014/main" id="{512F29F0-E19B-43BF-BEF3-D4A48B394F58}"/>
              </a:ext>
              <a:ext uri="{C183D7F6-B498-43B3-948B-1728B52AA6E4}">
                <adec:decorative xmlns:adec="http://schemas.microsoft.com/office/drawing/2017/decorative" val="1"/>
              </a:ext>
            </a:extLst>
          </p:cNvPr>
          <p:cNvSpPr/>
          <p:nvPr/>
        </p:nvSpPr>
        <p:spPr>
          <a:xfrm>
            <a:off x="9709706" y="1410623"/>
            <a:ext cx="2482294" cy="3772838"/>
          </a:xfrm>
          <a:custGeom>
            <a:avLst/>
            <a:gdLst>
              <a:gd name="connsiteX0" fmla="*/ 1886419 w 2482294"/>
              <a:gd name="connsiteY0" fmla="*/ 0 h 3772838"/>
              <a:gd name="connsiteX1" fmla="*/ 2109942 w 2482294"/>
              <a:gd name="connsiteY1" fmla="*/ 92586 h 3772838"/>
              <a:gd name="connsiteX2" fmla="*/ 2482294 w 2482294"/>
              <a:gd name="connsiteY2" fmla="*/ 464938 h 3772838"/>
              <a:gd name="connsiteX3" fmla="*/ 2482294 w 2482294"/>
              <a:gd name="connsiteY3" fmla="*/ 3307900 h 3772838"/>
              <a:gd name="connsiteX4" fmla="*/ 2109942 w 2482294"/>
              <a:gd name="connsiteY4" fmla="*/ 3680252 h 3772838"/>
              <a:gd name="connsiteX5" fmla="*/ 1662896 w 2482294"/>
              <a:gd name="connsiteY5" fmla="*/ 3680252 h 3772838"/>
              <a:gd name="connsiteX6" fmla="*/ 92586 w 2482294"/>
              <a:gd name="connsiteY6" fmla="*/ 2109942 h 3772838"/>
              <a:gd name="connsiteX7" fmla="*/ 92586 w 2482294"/>
              <a:gd name="connsiteY7" fmla="*/ 1662896 h 3772838"/>
              <a:gd name="connsiteX8" fmla="*/ 1662896 w 2482294"/>
              <a:gd name="connsiteY8" fmla="*/ 92586 h 3772838"/>
              <a:gd name="connsiteX9" fmla="*/ 1886419 w 2482294"/>
              <a:gd name="connsiteY9" fmla="*/ 0 h 3772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2294" h="3772838">
                <a:moveTo>
                  <a:pt x="1886419" y="0"/>
                </a:moveTo>
                <a:cubicBezTo>
                  <a:pt x="1967318" y="0"/>
                  <a:pt x="2048218" y="30862"/>
                  <a:pt x="2109942" y="92586"/>
                </a:cubicBezTo>
                <a:lnTo>
                  <a:pt x="2482294" y="464938"/>
                </a:lnTo>
                <a:lnTo>
                  <a:pt x="2482294" y="3307900"/>
                </a:lnTo>
                <a:lnTo>
                  <a:pt x="2109942" y="3680252"/>
                </a:lnTo>
                <a:cubicBezTo>
                  <a:pt x="1986494" y="3803700"/>
                  <a:pt x="1786344" y="3803700"/>
                  <a:pt x="1662896" y="3680252"/>
                </a:cubicBezTo>
                <a:lnTo>
                  <a:pt x="92586" y="2109942"/>
                </a:lnTo>
                <a:cubicBezTo>
                  <a:pt x="-30862" y="1986494"/>
                  <a:pt x="-30862" y="1786344"/>
                  <a:pt x="92586" y="1662896"/>
                </a:cubicBezTo>
                <a:lnTo>
                  <a:pt x="1662896" y="92586"/>
                </a:lnTo>
                <a:cubicBezTo>
                  <a:pt x="1724620" y="30862"/>
                  <a:pt x="1805520" y="0"/>
                  <a:pt x="1886419" y="0"/>
                </a:cubicBez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96F4CA26-D2F0-4BB4-90D9-BDD68DA84DE4}"/>
              </a:ext>
              <a:ext uri="{C183D7F6-B498-43B3-948B-1728B52AA6E4}">
                <adec:decorative xmlns:adec="http://schemas.microsoft.com/office/drawing/2017/decorative" val="1"/>
              </a:ext>
            </a:extLst>
          </p:cNvPr>
          <p:cNvSpPr/>
          <p:nvPr/>
        </p:nvSpPr>
        <p:spPr>
          <a:xfrm>
            <a:off x="0" y="4664061"/>
            <a:ext cx="747365" cy="1640222"/>
          </a:xfrm>
          <a:custGeom>
            <a:avLst/>
            <a:gdLst>
              <a:gd name="connsiteX0" fmla="*/ 0 w 747365"/>
              <a:gd name="connsiteY0" fmla="*/ 0 h 1640222"/>
              <a:gd name="connsiteX1" fmla="*/ 695927 w 747365"/>
              <a:gd name="connsiteY1" fmla="*/ 695927 h 1640222"/>
              <a:gd name="connsiteX2" fmla="*/ 695927 w 747365"/>
              <a:gd name="connsiteY2" fmla="*/ 944295 h 1640222"/>
              <a:gd name="connsiteX3" fmla="*/ 0 w 747365"/>
              <a:gd name="connsiteY3" fmla="*/ 1640222 h 1640222"/>
              <a:gd name="connsiteX4" fmla="*/ 0 w 747365"/>
              <a:gd name="connsiteY4" fmla="*/ 0 h 1640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365" h="1640222">
                <a:moveTo>
                  <a:pt x="0" y="0"/>
                </a:moveTo>
                <a:lnTo>
                  <a:pt x="695927" y="695927"/>
                </a:lnTo>
                <a:cubicBezTo>
                  <a:pt x="764512" y="764512"/>
                  <a:pt x="764512" y="875710"/>
                  <a:pt x="695927" y="944295"/>
                </a:cubicBezTo>
                <a:lnTo>
                  <a:pt x="0" y="1640222"/>
                </a:lnTo>
                <a:lnTo>
                  <a:pt x="0"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1">
            <a:extLst>
              <a:ext uri="{FF2B5EF4-FFF2-40B4-BE49-F238E27FC236}">
                <a16:creationId xmlns:a16="http://schemas.microsoft.com/office/drawing/2014/main" id="{67917FC4-089D-9D38-43F7-87727A3D0B7F}"/>
              </a:ext>
            </a:extLst>
          </p:cNvPr>
          <p:cNvSpPr txBox="1">
            <a:spLocks/>
          </p:cNvSpPr>
          <p:nvPr/>
        </p:nvSpPr>
        <p:spPr>
          <a:xfrm>
            <a:off x="969307" y="2106779"/>
            <a:ext cx="10515600" cy="775597"/>
          </a:xfrm>
          <a:prstGeom prst="rect">
            <a:avLst/>
          </a:prstGeom>
        </p:spPr>
        <p:txBody>
          <a:bodyPr vert="horz" lIns="0" tIns="0" rIns="0" bIns="0" rtlCol="0" anchor="t">
            <a:spAutoFit/>
          </a:bodyPr>
          <a:lstStyle>
            <a:lvl1pPr algn="ctr" defTabSz="914400" rtl="0" eaLnBrk="1" latinLnBrk="0" hangingPunct="1">
              <a:lnSpc>
                <a:spcPct val="90000"/>
              </a:lnSpc>
              <a:spcBef>
                <a:spcPct val="0"/>
              </a:spcBef>
              <a:buNone/>
              <a:defRPr sz="3600" kern="1200" cap="all" baseline="0">
                <a:solidFill>
                  <a:schemeClr val="tx1">
                    <a:lumMod val="75000"/>
                    <a:lumOff val="25000"/>
                  </a:schemeClr>
                </a:solidFill>
                <a:latin typeface="+mj-lt"/>
                <a:ea typeface="+mj-ea"/>
                <a:cs typeface="+mj-cs"/>
              </a:defRPr>
            </a:lvl1pPr>
          </a:lstStyle>
          <a:p>
            <a:pPr algn="just"/>
            <a:r>
              <a:rPr lang="en-US" sz="2800" b="0" i="0" dirty="0">
                <a:solidFill>
                  <a:srgbClr val="FF0000"/>
                </a:solidFill>
                <a:effectLst/>
                <a:latin typeface="Söhne"/>
              </a:rPr>
              <a:t>using Microsoft Excel 2022 as my primary tool I followed a structured approach to analyze the hiring process data</a:t>
            </a:r>
            <a:endParaRPr lang="en-US" sz="16600" dirty="0">
              <a:solidFill>
                <a:srgbClr val="FF0000"/>
              </a:solidFill>
            </a:endParaRPr>
          </a:p>
        </p:txBody>
      </p:sp>
    </p:spTree>
    <p:extLst>
      <p:ext uri="{BB962C8B-B14F-4D97-AF65-F5344CB8AC3E}">
        <p14:creationId xmlns:p14="http://schemas.microsoft.com/office/powerpoint/2010/main" val="2671117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BD90C54-A1D0-46AE-811A-7FCD71C84EA5}"/>
              </a:ext>
              <a:ext uri="{C183D7F6-B498-43B3-948B-1728B52AA6E4}">
                <adec:decorative xmlns:adec="http://schemas.microsoft.com/office/drawing/2017/decorative" val="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089" y="1295400"/>
            <a:ext cx="12179822" cy="5105400"/>
          </a:xfrm>
          <a:prstGeom prst="rect">
            <a:avLst/>
          </a:prstGeom>
        </p:spPr>
      </p:pic>
      <p:sp>
        <p:nvSpPr>
          <p:cNvPr id="14" name="Rectangle 13">
            <a:extLst>
              <a:ext uri="{FF2B5EF4-FFF2-40B4-BE49-F238E27FC236}">
                <a16:creationId xmlns:a16="http://schemas.microsoft.com/office/drawing/2014/main" id="{20653043-9706-4A8F-99E2-518CA3BA8540}"/>
              </a:ext>
              <a:ext uri="{C183D7F6-B498-43B3-948B-1728B52AA6E4}">
                <adec:decorative xmlns:adec="http://schemas.microsoft.com/office/drawing/2017/decorative" val="1"/>
              </a:ext>
            </a:extLst>
          </p:cNvPr>
          <p:cNvSpPr/>
          <p:nvPr/>
        </p:nvSpPr>
        <p:spPr>
          <a:xfrm>
            <a:off x="0" y="1295400"/>
            <a:ext cx="12192000" cy="51054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F19464-7408-4CB8-9C8D-6CAE84CA4FAD}"/>
              </a:ext>
            </a:extLst>
          </p:cNvPr>
          <p:cNvSpPr>
            <a:spLocks noGrp="1"/>
          </p:cNvSpPr>
          <p:nvPr>
            <p:ph type="title"/>
          </p:nvPr>
        </p:nvSpPr>
        <p:spPr/>
        <p:txBody>
          <a:bodyPr/>
          <a:lstStyle/>
          <a:p>
            <a:r>
              <a:rPr lang="en-IN" b="1" i="0" dirty="0">
                <a:solidFill>
                  <a:srgbClr val="3C4858"/>
                </a:solidFill>
                <a:effectLst/>
                <a:latin typeface="Manrope"/>
              </a:rPr>
              <a:t>Tech-Stack Used</a:t>
            </a:r>
            <a:endParaRPr lang="en-US" b="1" dirty="0">
              <a:latin typeface="Manrope"/>
            </a:endParaRPr>
          </a:p>
        </p:txBody>
      </p:sp>
      <p:sp>
        <p:nvSpPr>
          <p:cNvPr id="43" name="Freeform: Shape 42">
            <a:extLst>
              <a:ext uri="{FF2B5EF4-FFF2-40B4-BE49-F238E27FC236}">
                <a16:creationId xmlns:a16="http://schemas.microsoft.com/office/drawing/2014/main" id="{512F29F0-E19B-43BF-BEF3-D4A48B394F58}"/>
              </a:ext>
              <a:ext uri="{C183D7F6-B498-43B3-948B-1728B52AA6E4}">
                <adec:decorative xmlns:adec="http://schemas.microsoft.com/office/drawing/2017/decorative" val="1"/>
              </a:ext>
            </a:extLst>
          </p:cNvPr>
          <p:cNvSpPr/>
          <p:nvPr/>
        </p:nvSpPr>
        <p:spPr>
          <a:xfrm>
            <a:off x="9709706" y="1410623"/>
            <a:ext cx="2482294" cy="3772838"/>
          </a:xfrm>
          <a:custGeom>
            <a:avLst/>
            <a:gdLst>
              <a:gd name="connsiteX0" fmla="*/ 1886419 w 2482294"/>
              <a:gd name="connsiteY0" fmla="*/ 0 h 3772838"/>
              <a:gd name="connsiteX1" fmla="*/ 2109942 w 2482294"/>
              <a:gd name="connsiteY1" fmla="*/ 92586 h 3772838"/>
              <a:gd name="connsiteX2" fmla="*/ 2482294 w 2482294"/>
              <a:gd name="connsiteY2" fmla="*/ 464938 h 3772838"/>
              <a:gd name="connsiteX3" fmla="*/ 2482294 w 2482294"/>
              <a:gd name="connsiteY3" fmla="*/ 3307900 h 3772838"/>
              <a:gd name="connsiteX4" fmla="*/ 2109942 w 2482294"/>
              <a:gd name="connsiteY4" fmla="*/ 3680252 h 3772838"/>
              <a:gd name="connsiteX5" fmla="*/ 1662896 w 2482294"/>
              <a:gd name="connsiteY5" fmla="*/ 3680252 h 3772838"/>
              <a:gd name="connsiteX6" fmla="*/ 92586 w 2482294"/>
              <a:gd name="connsiteY6" fmla="*/ 2109942 h 3772838"/>
              <a:gd name="connsiteX7" fmla="*/ 92586 w 2482294"/>
              <a:gd name="connsiteY7" fmla="*/ 1662896 h 3772838"/>
              <a:gd name="connsiteX8" fmla="*/ 1662896 w 2482294"/>
              <a:gd name="connsiteY8" fmla="*/ 92586 h 3772838"/>
              <a:gd name="connsiteX9" fmla="*/ 1886419 w 2482294"/>
              <a:gd name="connsiteY9" fmla="*/ 0 h 3772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2294" h="3772838">
                <a:moveTo>
                  <a:pt x="1886419" y="0"/>
                </a:moveTo>
                <a:cubicBezTo>
                  <a:pt x="1967318" y="0"/>
                  <a:pt x="2048218" y="30862"/>
                  <a:pt x="2109942" y="92586"/>
                </a:cubicBezTo>
                <a:lnTo>
                  <a:pt x="2482294" y="464938"/>
                </a:lnTo>
                <a:lnTo>
                  <a:pt x="2482294" y="3307900"/>
                </a:lnTo>
                <a:lnTo>
                  <a:pt x="2109942" y="3680252"/>
                </a:lnTo>
                <a:cubicBezTo>
                  <a:pt x="1986494" y="3803700"/>
                  <a:pt x="1786344" y="3803700"/>
                  <a:pt x="1662896" y="3680252"/>
                </a:cubicBezTo>
                <a:lnTo>
                  <a:pt x="92586" y="2109942"/>
                </a:lnTo>
                <a:cubicBezTo>
                  <a:pt x="-30862" y="1986494"/>
                  <a:pt x="-30862" y="1786344"/>
                  <a:pt x="92586" y="1662896"/>
                </a:cubicBezTo>
                <a:lnTo>
                  <a:pt x="1662896" y="92586"/>
                </a:lnTo>
                <a:cubicBezTo>
                  <a:pt x="1724620" y="30862"/>
                  <a:pt x="1805520" y="0"/>
                  <a:pt x="1886419" y="0"/>
                </a:cubicBez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96F4CA26-D2F0-4BB4-90D9-BDD68DA84DE4}"/>
              </a:ext>
              <a:ext uri="{C183D7F6-B498-43B3-948B-1728B52AA6E4}">
                <adec:decorative xmlns:adec="http://schemas.microsoft.com/office/drawing/2017/decorative" val="1"/>
              </a:ext>
            </a:extLst>
          </p:cNvPr>
          <p:cNvSpPr/>
          <p:nvPr/>
        </p:nvSpPr>
        <p:spPr>
          <a:xfrm>
            <a:off x="0" y="4664061"/>
            <a:ext cx="747365" cy="1640222"/>
          </a:xfrm>
          <a:custGeom>
            <a:avLst/>
            <a:gdLst>
              <a:gd name="connsiteX0" fmla="*/ 0 w 747365"/>
              <a:gd name="connsiteY0" fmla="*/ 0 h 1640222"/>
              <a:gd name="connsiteX1" fmla="*/ 695927 w 747365"/>
              <a:gd name="connsiteY1" fmla="*/ 695927 h 1640222"/>
              <a:gd name="connsiteX2" fmla="*/ 695927 w 747365"/>
              <a:gd name="connsiteY2" fmla="*/ 944295 h 1640222"/>
              <a:gd name="connsiteX3" fmla="*/ 0 w 747365"/>
              <a:gd name="connsiteY3" fmla="*/ 1640222 h 1640222"/>
              <a:gd name="connsiteX4" fmla="*/ 0 w 747365"/>
              <a:gd name="connsiteY4" fmla="*/ 0 h 1640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365" h="1640222">
                <a:moveTo>
                  <a:pt x="0" y="0"/>
                </a:moveTo>
                <a:lnTo>
                  <a:pt x="695927" y="695927"/>
                </a:lnTo>
                <a:cubicBezTo>
                  <a:pt x="764512" y="764512"/>
                  <a:pt x="764512" y="875710"/>
                  <a:pt x="695927" y="944295"/>
                </a:cubicBezTo>
                <a:lnTo>
                  <a:pt x="0" y="1640222"/>
                </a:lnTo>
                <a:lnTo>
                  <a:pt x="0"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1">
            <a:extLst>
              <a:ext uri="{FF2B5EF4-FFF2-40B4-BE49-F238E27FC236}">
                <a16:creationId xmlns:a16="http://schemas.microsoft.com/office/drawing/2014/main" id="{67917FC4-089D-9D38-43F7-87727A3D0B7F}"/>
              </a:ext>
            </a:extLst>
          </p:cNvPr>
          <p:cNvSpPr txBox="1">
            <a:spLocks/>
          </p:cNvSpPr>
          <p:nvPr/>
        </p:nvSpPr>
        <p:spPr>
          <a:xfrm>
            <a:off x="969307" y="2106779"/>
            <a:ext cx="10515600" cy="775597"/>
          </a:xfrm>
          <a:prstGeom prst="rect">
            <a:avLst/>
          </a:prstGeom>
        </p:spPr>
        <p:txBody>
          <a:bodyPr vert="horz" lIns="0" tIns="0" rIns="0" bIns="0" rtlCol="0" anchor="t">
            <a:spAutoFit/>
          </a:bodyPr>
          <a:lstStyle>
            <a:lvl1pPr algn="ctr" defTabSz="914400" rtl="0" eaLnBrk="1" latinLnBrk="0" hangingPunct="1">
              <a:lnSpc>
                <a:spcPct val="90000"/>
              </a:lnSpc>
              <a:spcBef>
                <a:spcPct val="0"/>
              </a:spcBef>
              <a:buNone/>
              <a:defRPr sz="3600" kern="1200" cap="all" baseline="0">
                <a:solidFill>
                  <a:schemeClr val="tx1">
                    <a:lumMod val="75000"/>
                    <a:lumOff val="25000"/>
                  </a:schemeClr>
                </a:solidFill>
                <a:latin typeface="+mj-lt"/>
                <a:ea typeface="+mj-ea"/>
                <a:cs typeface="+mj-cs"/>
              </a:defRPr>
            </a:lvl1pPr>
          </a:lstStyle>
          <a:p>
            <a:pPr algn="just"/>
            <a:r>
              <a:rPr lang="en-US" sz="2800" b="0" i="0" dirty="0">
                <a:solidFill>
                  <a:srgbClr val="FF0000"/>
                </a:solidFill>
                <a:effectLst/>
                <a:latin typeface="Söhne"/>
              </a:rPr>
              <a:t>Microsoft Excel 2022 Used for data manipulation, analysis, and visualization</a:t>
            </a:r>
            <a:endParaRPr lang="en-US" sz="16600" dirty="0">
              <a:solidFill>
                <a:srgbClr val="FF0000"/>
              </a:solidFill>
            </a:endParaRPr>
          </a:p>
        </p:txBody>
      </p:sp>
    </p:spTree>
    <p:extLst>
      <p:ext uri="{BB962C8B-B14F-4D97-AF65-F5344CB8AC3E}">
        <p14:creationId xmlns:p14="http://schemas.microsoft.com/office/powerpoint/2010/main" val="3296474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BD90C54-A1D0-46AE-811A-7FCD71C84EA5}"/>
              </a:ext>
              <a:ext uri="{C183D7F6-B498-43B3-948B-1728B52AA6E4}">
                <adec:decorative xmlns:adec="http://schemas.microsoft.com/office/drawing/2017/decorative" val="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089" y="1295400"/>
            <a:ext cx="12179822" cy="5105400"/>
          </a:xfrm>
          <a:prstGeom prst="rect">
            <a:avLst/>
          </a:prstGeom>
        </p:spPr>
      </p:pic>
      <p:sp>
        <p:nvSpPr>
          <p:cNvPr id="14" name="Rectangle 13">
            <a:extLst>
              <a:ext uri="{FF2B5EF4-FFF2-40B4-BE49-F238E27FC236}">
                <a16:creationId xmlns:a16="http://schemas.microsoft.com/office/drawing/2014/main" id="{20653043-9706-4A8F-99E2-518CA3BA8540}"/>
              </a:ext>
              <a:ext uri="{C183D7F6-B498-43B3-948B-1728B52AA6E4}">
                <adec:decorative xmlns:adec="http://schemas.microsoft.com/office/drawing/2017/decorative" val="1"/>
              </a:ext>
            </a:extLst>
          </p:cNvPr>
          <p:cNvSpPr/>
          <p:nvPr/>
        </p:nvSpPr>
        <p:spPr>
          <a:xfrm>
            <a:off x="0" y="1295400"/>
            <a:ext cx="12192000" cy="51054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F19464-7408-4CB8-9C8D-6CAE84CA4FAD}"/>
              </a:ext>
            </a:extLst>
          </p:cNvPr>
          <p:cNvSpPr>
            <a:spLocks noGrp="1"/>
          </p:cNvSpPr>
          <p:nvPr>
            <p:ph type="title"/>
          </p:nvPr>
        </p:nvSpPr>
        <p:spPr/>
        <p:txBody>
          <a:bodyPr/>
          <a:lstStyle/>
          <a:p>
            <a:r>
              <a:rPr lang="en-IN" b="1" i="0" dirty="0">
                <a:solidFill>
                  <a:srgbClr val="374151"/>
                </a:solidFill>
                <a:effectLst/>
                <a:latin typeface="Söhne"/>
              </a:rPr>
              <a:t>Insights</a:t>
            </a:r>
            <a:endParaRPr lang="en-US" b="1" dirty="0">
              <a:latin typeface="Söhne"/>
            </a:endParaRPr>
          </a:p>
        </p:txBody>
      </p:sp>
      <p:sp>
        <p:nvSpPr>
          <p:cNvPr id="43" name="Freeform: Shape 42">
            <a:extLst>
              <a:ext uri="{FF2B5EF4-FFF2-40B4-BE49-F238E27FC236}">
                <a16:creationId xmlns:a16="http://schemas.microsoft.com/office/drawing/2014/main" id="{512F29F0-E19B-43BF-BEF3-D4A48B394F58}"/>
              </a:ext>
              <a:ext uri="{C183D7F6-B498-43B3-948B-1728B52AA6E4}">
                <adec:decorative xmlns:adec="http://schemas.microsoft.com/office/drawing/2017/decorative" val="1"/>
              </a:ext>
            </a:extLst>
          </p:cNvPr>
          <p:cNvSpPr/>
          <p:nvPr/>
        </p:nvSpPr>
        <p:spPr>
          <a:xfrm>
            <a:off x="9709706" y="1410623"/>
            <a:ext cx="2482294" cy="3772838"/>
          </a:xfrm>
          <a:custGeom>
            <a:avLst/>
            <a:gdLst>
              <a:gd name="connsiteX0" fmla="*/ 1886419 w 2482294"/>
              <a:gd name="connsiteY0" fmla="*/ 0 h 3772838"/>
              <a:gd name="connsiteX1" fmla="*/ 2109942 w 2482294"/>
              <a:gd name="connsiteY1" fmla="*/ 92586 h 3772838"/>
              <a:gd name="connsiteX2" fmla="*/ 2482294 w 2482294"/>
              <a:gd name="connsiteY2" fmla="*/ 464938 h 3772838"/>
              <a:gd name="connsiteX3" fmla="*/ 2482294 w 2482294"/>
              <a:gd name="connsiteY3" fmla="*/ 3307900 h 3772838"/>
              <a:gd name="connsiteX4" fmla="*/ 2109942 w 2482294"/>
              <a:gd name="connsiteY4" fmla="*/ 3680252 h 3772838"/>
              <a:gd name="connsiteX5" fmla="*/ 1662896 w 2482294"/>
              <a:gd name="connsiteY5" fmla="*/ 3680252 h 3772838"/>
              <a:gd name="connsiteX6" fmla="*/ 92586 w 2482294"/>
              <a:gd name="connsiteY6" fmla="*/ 2109942 h 3772838"/>
              <a:gd name="connsiteX7" fmla="*/ 92586 w 2482294"/>
              <a:gd name="connsiteY7" fmla="*/ 1662896 h 3772838"/>
              <a:gd name="connsiteX8" fmla="*/ 1662896 w 2482294"/>
              <a:gd name="connsiteY8" fmla="*/ 92586 h 3772838"/>
              <a:gd name="connsiteX9" fmla="*/ 1886419 w 2482294"/>
              <a:gd name="connsiteY9" fmla="*/ 0 h 3772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2294" h="3772838">
                <a:moveTo>
                  <a:pt x="1886419" y="0"/>
                </a:moveTo>
                <a:cubicBezTo>
                  <a:pt x="1967318" y="0"/>
                  <a:pt x="2048218" y="30862"/>
                  <a:pt x="2109942" y="92586"/>
                </a:cubicBezTo>
                <a:lnTo>
                  <a:pt x="2482294" y="464938"/>
                </a:lnTo>
                <a:lnTo>
                  <a:pt x="2482294" y="3307900"/>
                </a:lnTo>
                <a:lnTo>
                  <a:pt x="2109942" y="3680252"/>
                </a:lnTo>
                <a:cubicBezTo>
                  <a:pt x="1986494" y="3803700"/>
                  <a:pt x="1786344" y="3803700"/>
                  <a:pt x="1662896" y="3680252"/>
                </a:cubicBezTo>
                <a:lnTo>
                  <a:pt x="92586" y="2109942"/>
                </a:lnTo>
                <a:cubicBezTo>
                  <a:pt x="-30862" y="1986494"/>
                  <a:pt x="-30862" y="1786344"/>
                  <a:pt x="92586" y="1662896"/>
                </a:cubicBezTo>
                <a:lnTo>
                  <a:pt x="1662896" y="92586"/>
                </a:lnTo>
                <a:cubicBezTo>
                  <a:pt x="1724620" y="30862"/>
                  <a:pt x="1805520" y="0"/>
                  <a:pt x="1886419" y="0"/>
                </a:cubicBez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96F4CA26-D2F0-4BB4-90D9-BDD68DA84DE4}"/>
              </a:ext>
              <a:ext uri="{C183D7F6-B498-43B3-948B-1728B52AA6E4}">
                <adec:decorative xmlns:adec="http://schemas.microsoft.com/office/drawing/2017/decorative" val="1"/>
              </a:ext>
            </a:extLst>
          </p:cNvPr>
          <p:cNvSpPr/>
          <p:nvPr/>
        </p:nvSpPr>
        <p:spPr>
          <a:xfrm>
            <a:off x="0" y="4664061"/>
            <a:ext cx="747365" cy="1640222"/>
          </a:xfrm>
          <a:custGeom>
            <a:avLst/>
            <a:gdLst>
              <a:gd name="connsiteX0" fmla="*/ 0 w 747365"/>
              <a:gd name="connsiteY0" fmla="*/ 0 h 1640222"/>
              <a:gd name="connsiteX1" fmla="*/ 695927 w 747365"/>
              <a:gd name="connsiteY1" fmla="*/ 695927 h 1640222"/>
              <a:gd name="connsiteX2" fmla="*/ 695927 w 747365"/>
              <a:gd name="connsiteY2" fmla="*/ 944295 h 1640222"/>
              <a:gd name="connsiteX3" fmla="*/ 0 w 747365"/>
              <a:gd name="connsiteY3" fmla="*/ 1640222 h 1640222"/>
              <a:gd name="connsiteX4" fmla="*/ 0 w 747365"/>
              <a:gd name="connsiteY4" fmla="*/ 0 h 1640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365" h="1640222">
                <a:moveTo>
                  <a:pt x="0" y="0"/>
                </a:moveTo>
                <a:lnTo>
                  <a:pt x="695927" y="695927"/>
                </a:lnTo>
                <a:cubicBezTo>
                  <a:pt x="764512" y="764512"/>
                  <a:pt x="764512" y="875710"/>
                  <a:pt x="695927" y="944295"/>
                </a:cubicBezTo>
                <a:lnTo>
                  <a:pt x="0" y="1640222"/>
                </a:lnTo>
                <a:lnTo>
                  <a:pt x="0"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1">
            <a:extLst>
              <a:ext uri="{FF2B5EF4-FFF2-40B4-BE49-F238E27FC236}">
                <a16:creationId xmlns:a16="http://schemas.microsoft.com/office/drawing/2014/main" id="{67917FC4-089D-9D38-43F7-87727A3D0B7F}"/>
              </a:ext>
            </a:extLst>
          </p:cNvPr>
          <p:cNvSpPr txBox="1">
            <a:spLocks/>
          </p:cNvSpPr>
          <p:nvPr/>
        </p:nvSpPr>
        <p:spPr>
          <a:xfrm>
            <a:off x="899771" y="2014305"/>
            <a:ext cx="10515600" cy="2991588"/>
          </a:xfrm>
          <a:prstGeom prst="rect">
            <a:avLst/>
          </a:prstGeom>
        </p:spPr>
        <p:txBody>
          <a:bodyPr vert="horz" lIns="0" tIns="0" rIns="0" bIns="0" rtlCol="0" anchor="t">
            <a:spAutoFit/>
          </a:bodyPr>
          <a:lstStyle>
            <a:lvl1pPr algn="ctr" defTabSz="914400" rtl="0" eaLnBrk="1" latinLnBrk="0" hangingPunct="1">
              <a:lnSpc>
                <a:spcPct val="90000"/>
              </a:lnSpc>
              <a:spcBef>
                <a:spcPct val="0"/>
              </a:spcBef>
              <a:buNone/>
              <a:defRPr sz="3600" kern="1200" cap="all" baseline="0">
                <a:solidFill>
                  <a:schemeClr val="tx1">
                    <a:lumMod val="75000"/>
                    <a:lumOff val="25000"/>
                  </a:schemeClr>
                </a:solidFill>
                <a:latin typeface="+mj-lt"/>
                <a:ea typeface="+mj-ea"/>
                <a:cs typeface="+mj-cs"/>
              </a:defRPr>
            </a:lvl1pPr>
          </a:lstStyle>
          <a:p>
            <a:pPr algn="l">
              <a:buFont typeface="+mj-lt"/>
              <a:buAutoNum type="arabicPeriod"/>
            </a:pPr>
            <a:r>
              <a:rPr lang="en-US" sz="2400" b="1" i="0" dirty="0">
                <a:solidFill>
                  <a:srgbClr val="FF0000"/>
                </a:solidFill>
                <a:effectLst/>
                <a:latin typeface="Söhne"/>
              </a:rPr>
              <a:t>Gender Distribution of Hires:</a:t>
            </a:r>
            <a:r>
              <a:rPr lang="en-US" sz="2400" b="0" i="0" dirty="0">
                <a:solidFill>
                  <a:srgbClr val="FF0000"/>
                </a:solidFill>
                <a:effectLst/>
                <a:latin typeface="Söhne"/>
              </a:rPr>
              <a:t> The analysis that the company had hired  males and females</a:t>
            </a:r>
          </a:p>
          <a:p>
            <a:pPr algn="l">
              <a:buFont typeface="+mj-lt"/>
              <a:buAutoNum type="arabicPeriod"/>
            </a:pPr>
            <a:r>
              <a:rPr lang="en-US" sz="2400" b="1" i="0" dirty="0">
                <a:solidFill>
                  <a:srgbClr val="FF0000"/>
                </a:solidFill>
                <a:effectLst/>
                <a:latin typeface="Söhne"/>
              </a:rPr>
              <a:t>Average Salary:</a:t>
            </a:r>
            <a:r>
              <a:rPr lang="en-US" sz="2400" b="0" i="0" dirty="0">
                <a:solidFill>
                  <a:srgbClr val="FF0000"/>
                </a:solidFill>
                <a:effectLst/>
                <a:latin typeface="Söhne"/>
              </a:rPr>
              <a:t> The average salary offered by the company </a:t>
            </a:r>
          </a:p>
          <a:p>
            <a:pPr algn="l">
              <a:buFont typeface="+mj-lt"/>
              <a:buAutoNum type="arabicPeriod"/>
            </a:pPr>
            <a:r>
              <a:rPr lang="en-US" sz="2400" b="1" i="0" dirty="0">
                <a:solidFill>
                  <a:srgbClr val="FF0000"/>
                </a:solidFill>
                <a:effectLst/>
                <a:latin typeface="Söhne"/>
              </a:rPr>
              <a:t>Salary Distribution:</a:t>
            </a:r>
            <a:r>
              <a:rPr lang="en-US" sz="2400" b="0" i="0" dirty="0">
                <a:solidFill>
                  <a:srgbClr val="FF0000"/>
                </a:solidFill>
                <a:effectLst/>
                <a:latin typeface="Söhne"/>
              </a:rPr>
              <a:t> The salary distribution was divided into class intervals understanding the distribution pattern</a:t>
            </a:r>
          </a:p>
          <a:p>
            <a:pPr algn="l">
              <a:buFont typeface="+mj-lt"/>
              <a:buAutoNum type="arabicPeriod"/>
            </a:pPr>
            <a:r>
              <a:rPr lang="en-US" sz="2400" b="1" i="0" dirty="0">
                <a:solidFill>
                  <a:srgbClr val="FF0000"/>
                </a:solidFill>
                <a:effectLst/>
                <a:latin typeface="Söhne"/>
              </a:rPr>
              <a:t>Departmental Analysis:</a:t>
            </a:r>
            <a:r>
              <a:rPr lang="en-US" sz="2400" b="0" i="0" dirty="0">
                <a:solidFill>
                  <a:srgbClr val="FF0000"/>
                </a:solidFill>
                <a:effectLst/>
                <a:latin typeface="Söhne"/>
              </a:rPr>
              <a:t> A pie chart showed </a:t>
            </a:r>
            <a:r>
              <a:rPr lang="en-IN" sz="2400" b="0" i="0" dirty="0">
                <a:solidFill>
                  <a:srgbClr val="FF0000"/>
                </a:solidFill>
                <a:effectLst/>
                <a:latin typeface="Söhne"/>
              </a:rPr>
              <a:t> people working </a:t>
            </a:r>
            <a:r>
              <a:rPr lang="en-IN" sz="2400" i="0" dirty="0">
                <a:solidFill>
                  <a:srgbClr val="FF0000"/>
                </a:solidFill>
                <a:effectLst/>
                <a:latin typeface="Söhne"/>
              </a:rPr>
              <a:t>different departments.</a:t>
            </a:r>
            <a:endParaRPr lang="en-US" sz="2400" i="0" dirty="0">
              <a:solidFill>
                <a:srgbClr val="FF0000"/>
              </a:solidFill>
              <a:effectLst/>
              <a:latin typeface="Söhne"/>
            </a:endParaRPr>
          </a:p>
          <a:p>
            <a:pPr algn="l">
              <a:buFont typeface="+mj-lt"/>
              <a:buAutoNum type="arabicPeriod"/>
            </a:pPr>
            <a:r>
              <a:rPr lang="en-US" sz="2400" b="1" i="0" dirty="0">
                <a:solidFill>
                  <a:srgbClr val="FF0000"/>
                </a:solidFill>
                <a:effectLst/>
                <a:latin typeface="Söhne"/>
              </a:rPr>
              <a:t>Position Tier Analysis:</a:t>
            </a:r>
            <a:r>
              <a:rPr lang="en-US" sz="2400" b="0" i="0" dirty="0">
                <a:solidFill>
                  <a:srgbClr val="8492A6"/>
                </a:solidFill>
                <a:effectLst/>
                <a:latin typeface="Manrope"/>
              </a:rPr>
              <a:t> </a:t>
            </a:r>
            <a:r>
              <a:rPr lang="en-US" sz="2400" b="0" i="0" dirty="0">
                <a:solidFill>
                  <a:srgbClr val="FF0000"/>
                </a:solidFill>
                <a:effectLst/>
                <a:latin typeface="Söhne"/>
              </a:rPr>
              <a:t>understanding the distribution of positions across different tiers.</a:t>
            </a:r>
          </a:p>
        </p:txBody>
      </p:sp>
    </p:spTree>
    <p:extLst>
      <p:ext uri="{BB962C8B-B14F-4D97-AF65-F5344CB8AC3E}">
        <p14:creationId xmlns:p14="http://schemas.microsoft.com/office/powerpoint/2010/main" val="3149816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BD90C54-A1D0-46AE-811A-7FCD71C84EA5}"/>
              </a:ext>
              <a:ext uri="{C183D7F6-B498-43B3-948B-1728B52AA6E4}">
                <adec:decorative xmlns:adec="http://schemas.microsoft.com/office/drawing/2017/decorative" val="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089" y="1295400"/>
            <a:ext cx="12179822" cy="5105400"/>
          </a:xfrm>
          <a:prstGeom prst="rect">
            <a:avLst/>
          </a:prstGeom>
        </p:spPr>
      </p:pic>
      <p:sp>
        <p:nvSpPr>
          <p:cNvPr id="14" name="Rectangle 13">
            <a:extLst>
              <a:ext uri="{FF2B5EF4-FFF2-40B4-BE49-F238E27FC236}">
                <a16:creationId xmlns:a16="http://schemas.microsoft.com/office/drawing/2014/main" id="{20653043-9706-4A8F-99E2-518CA3BA8540}"/>
              </a:ext>
              <a:ext uri="{C183D7F6-B498-43B3-948B-1728B52AA6E4}">
                <adec:decorative xmlns:adec="http://schemas.microsoft.com/office/drawing/2017/decorative" val="1"/>
              </a:ext>
            </a:extLst>
          </p:cNvPr>
          <p:cNvSpPr/>
          <p:nvPr/>
        </p:nvSpPr>
        <p:spPr>
          <a:xfrm>
            <a:off x="0" y="1295400"/>
            <a:ext cx="12192000" cy="51054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F19464-7408-4CB8-9C8D-6CAE84CA4FAD}"/>
              </a:ext>
            </a:extLst>
          </p:cNvPr>
          <p:cNvSpPr>
            <a:spLocks noGrp="1"/>
          </p:cNvSpPr>
          <p:nvPr>
            <p:ph type="title"/>
          </p:nvPr>
        </p:nvSpPr>
        <p:spPr/>
        <p:txBody>
          <a:bodyPr/>
          <a:lstStyle/>
          <a:p>
            <a:r>
              <a:rPr lang="en-IN" b="1" i="0" dirty="0">
                <a:solidFill>
                  <a:srgbClr val="374151"/>
                </a:solidFill>
                <a:effectLst/>
                <a:latin typeface="Söhne"/>
              </a:rPr>
              <a:t>Result</a:t>
            </a:r>
            <a:endParaRPr lang="en-US" b="1" dirty="0">
              <a:latin typeface="Söhne"/>
            </a:endParaRPr>
          </a:p>
        </p:txBody>
      </p:sp>
      <p:sp>
        <p:nvSpPr>
          <p:cNvPr id="43" name="Freeform: Shape 42">
            <a:extLst>
              <a:ext uri="{FF2B5EF4-FFF2-40B4-BE49-F238E27FC236}">
                <a16:creationId xmlns:a16="http://schemas.microsoft.com/office/drawing/2014/main" id="{512F29F0-E19B-43BF-BEF3-D4A48B394F58}"/>
              </a:ext>
              <a:ext uri="{C183D7F6-B498-43B3-948B-1728B52AA6E4}">
                <adec:decorative xmlns:adec="http://schemas.microsoft.com/office/drawing/2017/decorative" val="1"/>
              </a:ext>
            </a:extLst>
          </p:cNvPr>
          <p:cNvSpPr/>
          <p:nvPr/>
        </p:nvSpPr>
        <p:spPr>
          <a:xfrm>
            <a:off x="9709706" y="1410623"/>
            <a:ext cx="2482294" cy="3772838"/>
          </a:xfrm>
          <a:custGeom>
            <a:avLst/>
            <a:gdLst>
              <a:gd name="connsiteX0" fmla="*/ 1886419 w 2482294"/>
              <a:gd name="connsiteY0" fmla="*/ 0 h 3772838"/>
              <a:gd name="connsiteX1" fmla="*/ 2109942 w 2482294"/>
              <a:gd name="connsiteY1" fmla="*/ 92586 h 3772838"/>
              <a:gd name="connsiteX2" fmla="*/ 2482294 w 2482294"/>
              <a:gd name="connsiteY2" fmla="*/ 464938 h 3772838"/>
              <a:gd name="connsiteX3" fmla="*/ 2482294 w 2482294"/>
              <a:gd name="connsiteY3" fmla="*/ 3307900 h 3772838"/>
              <a:gd name="connsiteX4" fmla="*/ 2109942 w 2482294"/>
              <a:gd name="connsiteY4" fmla="*/ 3680252 h 3772838"/>
              <a:gd name="connsiteX5" fmla="*/ 1662896 w 2482294"/>
              <a:gd name="connsiteY5" fmla="*/ 3680252 h 3772838"/>
              <a:gd name="connsiteX6" fmla="*/ 92586 w 2482294"/>
              <a:gd name="connsiteY6" fmla="*/ 2109942 h 3772838"/>
              <a:gd name="connsiteX7" fmla="*/ 92586 w 2482294"/>
              <a:gd name="connsiteY7" fmla="*/ 1662896 h 3772838"/>
              <a:gd name="connsiteX8" fmla="*/ 1662896 w 2482294"/>
              <a:gd name="connsiteY8" fmla="*/ 92586 h 3772838"/>
              <a:gd name="connsiteX9" fmla="*/ 1886419 w 2482294"/>
              <a:gd name="connsiteY9" fmla="*/ 0 h 3772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2294" h="3772838">
                <a:moveTo>
                  <a:pt x="1886419" y="0"/>
                </a:moveTo>
                <a:cubicBezTo>
                  <a:pt x="1967318" y="0"/>
                  <a:pt x="2048218" y="30862"/>
                  <a:pt x="2109942" y="92586"/>
                </a:cubicBezTo>
                <a:lnTo>
                  <a:pt x="2482294" y="464938"/>
                </a:lnTo>
                <a:lnTo>
                  <a:pt x="2482294" y="3307900"/>
                </a:lnTo>
                <a:lnTo>
                  <a:pt x="2109942" y="3680252"/>
                </a:lnTo>
                <a:cubicBezTo>
                  <a:pt x="1986494" y="3803700"/>
                  <a:pt x="1786344" y="3803700"/>
                  <a:pt x="1662896" y="3680252"/>
                </a:cubicBezTo>
                <a:lnTo>
                  <a:pt x="92586" y="2109942"/>
                </a:lnTo>
                <a:cubicBezTo>
                  <a:pt x="-30862" y="1986494"/>
                  <a:pt x="-30862" y="1786344"/>
                  <a:pt x="92586" y="1662896"/>
                </a:cubicBezTo>
                <a:lnTo>
                  <a:pt x="1662896" y="92586"/>
                </a:lnTo>
                <a:cubicBezTo>
                  <a:pt x="1724620" y="30862"/>
                  <a:pt x="1805520" y="0"/>
                  <a:pt x="1886419" y="0"/>
                </a:cubicBez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96F4CA26-D2F0-4BB4-90D9-BDD68DA84DE4}"/>
              </a:ext>
              <a:ext uri="{C183D7F6-B498-43B3-948B-1728B52AA6E4}">
                <adec:decorative xmlns:adec="http://schemas.microsoft.com/office/drawing/2017/decorative" val="1"/>
              </a:ext>
            </a:extLst>
          </p:cNvPr>
          <p:cNvSpPr/>
          <p:nvPr/>
        </p:nvSpPr>
        <p:spPr>
          <a:xfrm>
            <a:off x="0" y="4664061"/>
            <a:ext cx="747365" cy="1640222"/>
          </a:xfrm>
          <a:custGeom>
            <a:avLst/>
            <a:gdLst>
              <a:gd name="connsiteX0" fmla="*/ 0 w 747365"/>
              <a:gd name="connsiteY0" fmla="*/ 0 h 1640222"/>
              <a:gd name="connsiteX1" fmla="*/ 695927 w 747365"/>
              <a:gd name="connsiteY1" fmla="*/ 695927 h 1640222"/>
              <a:gd name="connsiteX2" fmla="*/ 695927 w 747365"/>
              <a:gd name="connsiteY2" fmla="*/ 944295 h 1640222"/>
              <a:gd name="connsiteX3" fmla="*/ 0 w 747365"/>
              <a:gd name="connsiteY3" fmla="*/ 1640222 h 1640222"/>
              <a:gd name="connsiteX4" fmla="*/ 0 w 747365"/>
              <a:gd name="connsiteY4" fmla="*/ 0 h 1640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365" h="1640222">
                <a:moveTo>
                  <a:pt x="0" y="0"/>
                </a:moveTo>
                <a:lnTo>
                  <a:pt x="695927" y="695927"/>
                </a:lnTo>
                <a:cubicBezTo>
                  <a:pt x="764512" y="764512"/>
                  <a:pt x="764512" y="875710"/>
                  <a:pt x="695927" y="944295"/>
                </a:cubicBezTo>
                <a:lnTo>
                  <a:pt x="0" y="1640222"/>
                </a:lnTo>
                <a:lnTo>
                  <a:pt x="0"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1">
            <a:extLst>
              <a:ext uri="{FF2B5EF4-FFF2-40B4-BE49-F238E27FC236}">
                <a16:creationId xmlns:a16="http://schemas.microsoft.com/office/drawing/2014/main" id="{67917FC4-089D-9D38-43F7-87727A3D0B7F}"/>
              </a:ext>
            </a:extLst>
          </p:cNvPr>
          <p:cNvSpPr txBox="1">
            <a:spLocks/>
          </p:cNvSpPr>
          <p:nvPr/>
        </p:nvSpPr>
        <p:spPr>
          <a:xfrm>
            <a:off x="899771" y="2014305"/>
            <a:ext cx="10515600" cy="2326791"/>
          </a:xfrm>
          <a:prstGeom prst="rect">
            <a:avLst/>
          </a:prstGeom>
        </p:spPr>
        <p:txBody>
          <a:bodyPr vert="horz" lIns="0" tIns="0" rIns="0" bIns="0" rtlCol="0" anchor="t">
            <a:spAutoFit/>
          </a:bodyPr>
          <a:lstStyle>
            <a:lvl1pPr algn="ctr" defTabSz="914400" rtl="0" eaLnBrk="1" latinLnBrk="0" hangingPunct="1">
              <a:lnSpc>
                <a:spcPct val="90000"/>
              </a:lnSpc>
              <a:spcBef>
                <a:spcPct val="0"/>
              </a:spcBef>
              <a:buNone/>
              <a:defRPr sz="3600" kern="1200" cap="all" baseline="0">
                <a:solidFill>
                  <a:schemeClr val="tx1">
                    <a:lumMod val="75000"/>
                    <a:lumOff val="25000"/>
                  </a:schemeClr>
                </a:solidFill>
                <a:latin typeface="+mj-lt"/>
                <a:ea typeface="+mj-ea"/>
                <a:cs typeface="+mj-cs"/>
              </a:defRPr>
            </a:lvl1pPr>
          </a:lstStyle>
          <a:p>
            <a:pPr algn="l"/>
            <a:r>
              <a:rPr lang="en-US" sz="2800" b="0" i="0" dirty="0">
                <a:solidFill>
                  <a:srgbClr val="FF0000"/>
                </a:solidFill>
                <a:effectLst/>
                <a:latin typeface="Söhne"/>
              </a:rPr>
              <a:t>Through this project, I gained a deeper understanding of the company's hiring process. The insights obtained from analyzing the data. I have enhanced my analytical skills by gaining proficiency . analyses on real-world datasets, identify patterns and trends in data, and draw insights that can be used to make informed decisions.</a:t>
            </a:r>
          </a:p>
        </p:txBody>
      </p:sp>
    </p:spTree>
    <p:extLst>
      <p:ext uri="{BB962C8B-B14F-4D97-AF65-F5344CB8AC3E}">
        <p14:creationId xmlns:p14="http://schemas.microsoft.com/office/powerpoint/2010/main" val="2955684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49C24E5-AEAF-44E7-B2F8-531B026CF7D4}"/>
              </a:ext>
              <a:ext uri="{C183D7F6-B498-43B3-948B-1728B52AA6E4}">
                <adec:decorative xmlns:adec="http://schemas.microsoft.com/office/drawing/2017/decorative" val="1"/>
              </a:ext>
            </a:extLst>
          </p:cNvPr>
          <p:cNvPicPr>
            <a:picLocks noChangeAspect="1"/>
          </p:cNvPicPr>
          <p:nvPr/>
        </p:nvPicPr>
        <p:blipFill rotWithShape="1">
          <a:blip r:embed="rId3">
            <a:grayscl/>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r="-1"/>
          <a:stretch/>
        </p:blipFill>
        <p:spPr>
          <a:xfrm>
            <a:off x="7286171" y="0"/>
            <a:ext cx="4905829" cy="6858000"/>
          </a:xfrm>
          <a:prstGeom prst="rect">
            <a:avLst/>
          </a:prstGeom>
        </p:spPr>
      </p:pic>
      <p:sp>
        <p:nvSpPr>
          <p:cNvPr id="29" name="Rectangle 28">
            <a:extLst>
              <a:ext uri="{FF2B5EF4-FFF2-40B4-BE49-F238E27FC236}">
                <a16:creationId xmlns:a16="http://schemas.microsoft.com/office/drawing/2014/main" id="{47706530-92A5-4C68-9FE7-03A5E61B729D}"/>
              </a:ext>
              <a:ext uri="{C183D7F6-B498-43B3-948B-1728B52AA6E4}">
                <adec:decorative xmlns:adec="http://schemas.microsoft.com/office/drawing/2017/decorative" val="1"/>
              </a:ext>
            </a:extLst>
          </p:cNvPr>
          <p:cNvSpPr/>
          <p:nvPr/>
        </p:nvSpPr>
        <p:spPr>
          <a:xfrm>
            <a:off x="0" y="-18450"/>
            <a:ext cx="12191999"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ctrTitle"/>
          </p:nvPr>
        </p:nvSpPr>
        <p:spPr/>
        <p:txBody>
          <a:bodyPr/>
          <a:lstStyle/>
          <a:p>
            <a:r>
              <a:rPr lang="en-US" dirty="0"/>
              <a:t>Slide 6</a:t>
            </a:r>
          </a:p>
        </p:txBody>
      </p:sp>
      <p:pic>
        <p:nvPicPr>
          <p:cNvPr id="4" name="Picture 3">
            <a:extLst>
              <a:ext uri="{FF2B5EF4-FFF2-40B4-BE49-F238E27FC236}">
                <a16:creationId xmlns:a16="http://schemas.microsoft.com/office/drawing/2014/main" id="{ABBFB372-3ED9-B251-8014-A6A81CC738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07184" y="4748576"/>
            <a:ext cx="6167430" cy="1027905"/>
          </a:xfrm>
          <a:prstGeom prst="rect">
            <a:avLst/>
          </a:prstGeom>
        </p:spPr>
      </p:pic>
      <p:pic>
        <p:nvPicPr>
          <p:cNvPr id="7" name="Picture 6">
            <a:extLst>
              <a:ext uri="{FF2B5EF4-FFF2-40B4-BE49-F238E27FC236}">
                <a16:creationId xmlns:a16="http://schemas.microsoft.com/office/drawing/2014/main" id="{7D7E4146-913F-7029-D847-84E685CA7F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78960" y="211236"/>
            <a:ext cx="4823878" cy="3772227"/>
          </a:xfrm>
          <a:prstGeom prst="rect">
            <a:avLst/>
          </a:prstGeom>
        </p:spPr>
      </p:pic>
    </p:spTree>
    <p:extLst>
      <p:ext uri="{BB962C8B-B14F-4D97-AF65-F5344CB8AC3E}">
        <p14:creationId xmlns:p14="http://schemas.microsoft.com/office/powerpoint/2010/main" val="387890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49C24E5-AEAF-44E7-B2F8-531B026CF7D4}"/>
              </a:ext>
              <a:ext uri="{C183D7F6-B498-43B3-948B-1728B52AA6E4}">
                <adec:decorative xmlns:adec="http://schemas.microsoft.com/office/drawing/2017/decorative" val="1"/>
              </a:ext>
            </a:extLst>
          </p:cNvPr>
          <p:cNvPicPr>
            <a:picLocks noChangeAspect="1"/>
          </p:cNvPicPr>
          <p:nvPr/>
        </p:nvPicPr>
        <p:blipFill rotWithShape="1">
          <a:blip r:embed="rId3">
            <a:grayscl/>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r="-1"/>
          <a:stretch/>
        </p:blipFill>
        <p:spPr>
          <a:xfrm>
            <a:off x="7286171" y="0"/>
            <a:ext cx="4905829" cy="6858000"/>
          </a:xfrm>
          <a:prstGeom prst="rect">
            <a:avLst/>
          </a:prstGeom>
        </p:spPr>
      </p:pic>
      <p:sp>
        <p:nvSpPr>
          <p:cNvPr id="29" name="Rectangle 28">
            <a:extLst>
              <a:ext uri="{FF2B5EF4-FFF2-40B4-BE49-F238E27FC236}">
                <a16:creationId xmlns:a16="http://schemas.microsoft.com/office/drawing/2014/main" id="{47706530-92A5-4C68-9FE7-03A5E61B729D}"/>
              </a:ext>
              <a:ext uri="{C183D7F6-B498-43B3-948B-1728B52AA6E4}">
                <adec:decorative xmlns:adec="http://schemas.microsoft.com/office/drawing/2017/decorative" val="1"/>
              </a:ext>
            </a:extLst>
          </p:cNvPr>
          <p:cNvSpPr/>
          <p:nvPr/>
        </p:nvSpPr>
        <p:spPr>
          <a:xfrm>
            <a:off x="0" y="-18450"/>
            <a:ext cx="12191999"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ctrTitle"/>
          </p:nvPr>
        </p:nvSpPr>
        <p:spPr/>
        <p:txBody>
          <a:bodyPr/>
          <a:lstStyle/>
          <a:p>
            <a:r>
              <a:rPr lang="en-US" dirty="0"/>
              <a:t>Slide 6</a:t>
            </a:r>
          </a:p>
        </p:txBody>
      </p:sp>
      <p:pic>
        <p:nvPicPr>
          <p:cNvPr id="5" name="Picture 4">
            <a:extLst>
              <a:ext uri="{FF2B5EF4-FFF2-40B4-BE49-F238E27FC236}">
                <a16:creationId xmlns:a16="http://schemas.microsoft.com/office/drawing/2014/main" id="{74D0A5C6-C992-5827-3D2B-8D8978DF14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774" y="102897"/>
            <a:ext cx="4057200" cy="3137453"/>
          </a:xfrm>
          <a:prstGeom prst="rect">
            <a:avLst/>
          </a:prstGeom>
        </p:spPr>
      </p:pic>
      <p:pic>
        <p:nvPicPr>
          <p:cNvPr id="9" name="Picture 8">
            <a:extLst>
              <a:ext uri="{FF2B5EF4-FFF2-40B4-BE49-F238E27FC236}">
                <a16:creationId xmlns:a16="http://schemas.microsoft.com/office/drawing/2014/main" id="{1B5F5873-FAE7-CE4F-8AB6-6AB9803122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79835" y="1467034"/>
            <a:ext cx="7528920" cy="5066931"/>
          </a:xfrm>
          <a:prstGeom prst="rect">
            <a:avLst/>
          </a:prstGeom>
        </p:spPr>
      </p:pic>
    </p:spTree>
    <p:extLst>
      <p:ext uri="{BB962C8B-B14F-4D97-AF65-F5344CB8AC3E}">
        <p14:creationId xmlns:p14="http://schemas.microsoft.com/office/powerpoint/2010/main" val="1851837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49C24E5-AEAF-44E7-B2F8-531B026CF7D4}"/>
              </a:ext>
              <a:ext uri="{C183D7F6-B498-43B3-948B-1728B52AA6E4}">
                <adec:decorative xmlns:adec="http://schemas.microsoft.com/office/drawing/2017/decorative" val="1"/>
              </a:ext>
            </a:extLst>
          </p:cNvPr>
          <p:cNvPicPr>
            <a:picLocks noChangeAspect="1"/>
          </p:cNvPicPr>
          <p:nvPr/>
        </p:nvPicPr>
        <p:blipFill rotWithShape="1">
          <a:blip r:embed="rId3">
            <a:grayscl/>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r="-1"/>
          <a:stretch/>
        </p:blipFill>
        <p:spPr>
          <a:xfrm>
            <a:off x="7286171" y="0"/>
            <a:ext cx="4905829" cy="6858000"/>
          </a:xfrm>
          <a:prstGeom prst="rect">
            <a:avLst/>
          </a:prstGeom>
        </p:spPr>
      </p:pic>
      <p:sp>
        <p:nvSpPr>
          <p:cNvPr id="29" name="Rectangle 28">
            <a:extLst>
              <a:ext uri="{FF2B5EF4-FFF2-40B4-BE49-F238E27FC236}">
                <a16:creationId xmlns:a16="http://schemas.microsoft.com/office/drawing/2014/main" id="{47706530-92A5-4C68-9FE7-03A5E61B729D}"/>
              </a:ext>
              <a:ext uri="{C183D7F6-B498-43B3-948B-1728B52AA6E4}">
                <adec:decorative xmlns:adec="http://schemas.microsoft.com/office/drawing/2017/decorative" val="1"/>
              </a:ext>
            </a:extLst>
          </p:cNvPr>
          <p:cNvSpPr/>
          <p:nvPr/>
        </p:nvSpPr>
        <p:spPr>
          <a:xfrm>
            <a:off x="0" y="-18450"/>
            <a:ext cx="12191999"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ctrTitle"/>
          </p:nvPr>
        </p:nvSpPr>
        <p:spPr/>
        <p:txBody>
          <a:bodyPr/>
          <a:lstStyle/>
          <a:p>
            <a:r>
              <a:rPr lang="en-US" dirty="0"/>
              <a:t>Slide 6</a:t>
            </a:r>
          </a:p>
        </p:txBody>
      </p:sp>
      <p:pic>
        <p:nvPicPr>
          <p:cNvPr id="4" name="Picture 3">
            <a:extLst>
              <a:ext uri="{FF2B5EF4-FFF2-40B4-BE49-F238E27FC236}">
                <a16:creationId xmlns:a16="http://schemas.microsoft.com/office/drawing/2014/main" id="{39995137-046E-D9E8-4839-B66FDC88EC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 y="470516"/>
            <a:ext cx="11917284" cy="5865745"/>
          </a:xfrm>
          <a:prstGeom prst="rect">
            <a:avLst/>
          </a:prstGeom>
        </p:spPr>
      </p:pic>
    </p:spTree>
    <p:extLst>
      <p:ext uri="{BB962C8B-B14F-4D97-AF65-F5344CB8AC3E}">
        <p14:creationId xmlns:p14="http://schemas.microsoft.com/office/powerpoint/2010/main" val="2986389435"/>
      </p:ext>
    </p:extLst>
  </p:cSld>
  <p:clrMapOvr>
    <a:masterClrMapping/>
  </p:clrMapOvr>
</p:sld>
</file>

<file path=ppt/theme/theme1.xml><?xml version="1.0" encoding="utf-8"?>
<a:theme xmlns:a="http://schemas.openxmlformats.org/drawingml/2006/main" name="Office Theme">
  <a:themeElements>
    <a:clrScheme name="Custom 14">
      <a:dk1>
        <a:srgbClr val="000000"/>
      </a:dk1>
      <a:lt1>
        <a:srgbClr val="FFFFFF"/>
      </a:lt1>
      <a:dk2>
        <a:srgbClr val="000073"/>
      </a:dk2>
      <a:lt2>
        <a:srgbClr val="FFE6E6"/>
      </a:lt2>
      <a:accent1>
        <a:srgbClr val="FFFFFF"/>
      </a:accent1>
      <a:accent2>
        <a:srgbClr val="FFFFFF"/>
      </a:accent2>
      <a:accent3>
        <a:srgbClr val="FFFFFF"/>
      </a:accent3>
      <a:accent4>
        <a:srgbClr val="FFFFFF"/>
      </a:accent4>
      <a:accent5>
        <a:srgbClr val="FFFFFF"/>
      </a:accent5>
      <a:accent6>
        <a:srgbClr val="FFFFFF"/>
      </a:accent6>
      <a:hlink>
        <a:srgbClr val="0563C1"/>
      </a:hlink>
      <a:folHlink>
        <a:srgbClr val="954F72"/>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6676778_Dashboard, from 24Slides_SL_V1.pptx" id="{295C4539-006B-481B-BB49-AA6696014542}" vid="{08D33979-AB7E-4584-851D-4053B37BB9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1B0ABC2-BF39-4F70-A7AD-9DFBD1D272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3EC375F-F377-4CDC-ADF0-CC8811D177D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61A1251-DA89-493A-8204-679220DD13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Dashboard, from 24Slides</Template>
  <TotalTime>148</TotalTime>
  <Words>239</Words>
  <Application>Microsoft Office PowerPoint</Application>
  <PresentationFormat>Widescreen</PresentationFormat>
  <Paragraphs>35</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Gothic</vt:lpstr>
      <vt:lpstr>Manrope</vt:lpstr>
      <vt:lpstr>Segoe UI Light</vt:lpstr>
      <vt:lpstr>Söhne</vt:lpstr>
      <vt:lpstr>Office Theme</vt:lpstr>
      <vt:lpstr>Slide 1</vt:lpstr>
      <vt:lpstr>Project Description</vt:lpstr>
      <vt:lpstr>Approach</vt:lpstr>
      <vt:lpstr>Tech-Stack Used</vt:lpstr>
      <vt:lpstr>Insights</vt:lpstr>
      <vt:lpstr>Result</vt:lpstr>
      <vt:lpstr>Slide 6</vt:lpstr>
      <vt:lpstr>Slide 6</vt:lpstr>
      <vt:lpstr>Slide 6</vt:lpstr>
      <vt:lpstr>Slide 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Rajkumar</dc:creator>
  <cp:lastModifiedBy>Rajkumar</cp:lastModifiedBy>
  <cp:revision>5</cp:revision>
  <dcterms:created xsi:type="dcterms:W3CDTF">2023-06-08T17:46:09Z</dcterms:created>
  <dcterms:modified xsi:type="dcterms:W3CDTF">2023-08-21T16:40:34Z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