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9" r:id="rId4"/>
    <p:sldId id="262" r:id="rId5"/>
    <p:sldId id="263" r:id="rId6"/>
    <p:sldId id="264" r:id="rId7"/>
    <p:sldId id="265" r:id="rId8"/>
    <p:sldId id="261" r:id="rId9"/>
    <p:sldId id="266" r:id="rId10"/>
    <p:sldId id="268" r:id="rId11"/>
    <p:sldId id="269" r:id="rId12"/>
    <p:sldId id="270" r:id="rId13"/>
    <p:sldId id="267"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16" autoAdjust="0"/>
  </p:normalViewPr>
  <p:slideViewPr>
    <p:cSldViewPr>
      <p:cViewPr varScale="1">
        <p:scale>
          <a:sx n="60" d="100"/>
          <a:sy n="60" d="100"/>
        </p:scale>
        <p:origin x="-165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39F52-1CE7-4F9B-AC0F-77306E78E3C1}"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C6D06-E0CC-4CA2-A2FE-98F5B59DEFA8}" type="slidenum">
              <a:rPr lang="en-US" smtClean="0"/>
              <a:t>‹#›</a:t>
            </a:fld>
            <a:endParaRPr lang="en-US"/>
          </a:p>
        </p:txBody>
      </p:sp>
    </p:spTree>
    <p:extLst>
      <p:ext uri="{BB962C8B-B14F-4D97-AF65-F5344CB8AC3E}">
        <p14:creationId xmlns:p14="http://schemas.microsoft.com/office/powerpoint/2010/main" val="84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a:t>
            </a:r>
            <a:r>
              <a:rPr lang="en-US" baseline="0" dirty="0" smtClean="0"/>
              <a:t> contains trip cancellations data. Trip cancellation data has segmented in different date. It is high level segmented on cancellation trip. Looking into Date wise segmented, it observed that, we had most cancellations on date  “13/07/2017”. So now we need to perform more granular level segmented analysis on “13/07/2017” data.</a:t>
            </a:r>
            <a:endParaRPr lang="en-US" dirty="0" smtClean="0"/>
          </a:p>
          <a:p>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2</a:t>
            </a:fld>
            <a:endParaRPr lang="en-US"/>
          </a:p>
        </p:txBody>
      </p:sp>
    </p:spTree>
    <p:extLst>
      <p:ext uri="{BB962C8B-B14F-4D97-AF65-F5344CB8AC3E}">
        <p14:creationId xmlns:p14="http://schemas.microsoft.com/office/powerpoint/2010/main" val="4121070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appears that data at Pickup point “City”, Most Demand Gap is at Early Morning and Morning. Demand Gap is the trip request which was requested but could not supply because it was cancelled or ‘no cars available’.</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11</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appears that data at Pickup point “Airport”, Most Demand Gap is at Early Evening and Night. Demand Gap is the trip request which was requested but could not supply because it was cancelled or ‘no cars available’.</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12</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13</a:t>
            </a:fld>
            <a:endParaRPr lang="en-US"/>
          </a:p>
        </p:txBody>
      </p:sp>
    </p:spTree>
    <p:extLst>
      <p:ext uri="{BB962C8B-B14F-4D97-AF65-F5344CB8AC3E}">
        <p14:creationId xmlns:p14="http://schemas.microsoft.com/office/powerpoint/2010/main" val="3279389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14</a:t>
            </a:fld>
            <a:endParaRPr lang="en-US"/>
          </a:p>
        </p:txBody>
      </p:sp>
    </p:spTree>
    <p:extLst>
      <p:ext uri="{BB962C8B-B14F-4D97-AF65-F5344CB8AC3E}">
        <p14:creationId xmlns:p14="http://schemas.microsoft.com/office/powerpoint/2010/main" val="327938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15</a:t>
            </a:fld>
            <a:endParaRPr lang="en-US"/>
          </a:p>
        </p:txBody>
      </p:sp>
    </p:spTree>
    <p:extLst>
      <p:ext uri="{BB962C8B-B14F-4D97-AF65-F5344CB8AC3E}">
        <p14:creationId xmlns:p14="http://schemas.microsoft.com/office/powerpoint/2010/main" val="327938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collected trip cancellation data of date 13/07/2017{where it has more cancellations) and performed more granular level of analysis at different time slots like evening, morning, night </a:t>
            </a:r>
            <a:r>
              <a:rPr lang="en-US" baseline="0" dirty="0" err="1" smtClean="0"/>
              <a:t>etc</a:t>
            </a:r>
            <a:r>
              <a:rPr lang="en-US" baseline="0" dirty="0" smtClean="0"/>
              <a:t> on particular date. Looking into data, Early morning and morning time slots had more cancellations so this data will be filtered out and available for next analysis. </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3</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applied one more level of filter on data(Early morning) and performed more  detail level of analysis. There are 2 way of rides on provided data, Airport to City and City and Airport. For defining problem in more detail level, it requires to add one more dimension attribute(Pickup point) in this analysis. After adding this attribute, it appears that, Major Trip cancellation problem on all trips which starts from City to Airport at timeslot “Early Morning”(5 to 8 am).</a:t>
            </a:r>
          </a:p>
          <a:p>
            <a:r>
              <a:rPr lang="en-US" baseline="0" dirty="0" smtClean="0"/>
              <a:t>This Analysis take away is.. Trip </a:t>
            </a:r>
            <a:r>
              <a:rPr lang="en-US" b="1" baseline="0" dirty="0" smtClean="0"/>
              <a:t>Cancellation</a:t>
            </a:r>
            <a:r>
              <a:rPr lang="en-US" baseline="0" dirty="0" smtClean="0"/>
              <a:t> problem is on all trip which starts from City to Airport at Early morning and Morning.</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4</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a:t>
            </a:r>
            <a:r>
              <a:rPr lang="en-US" baseline="0" dirty="0" smtClean="0"/>
              <a:t> contains trip “</a:t>
            </a:r>
            <a:r>
              <a:rPr lang="en-US" sz="1200" b="0" dirty="0" smtClean="0"/>
              <a:t>No Cars Available”</a:t>
            </a:r>
            <a:r>
              <a:rPr lang="en-US" b="0" baseline="0" dirty="0" smtClean="0"/>
              <a:t> </a:t>
            </a:r>
            <a:r>
              <a:rPr lang="en-US" baseline="0" dirty="0" smtClean="0"/>
              <a:t>data. This data has segmented in different date. It is high level segmented on “</a:t>
            </a:r>
            <a:r>
              <a:rPr lang="en-US" sz="1200" b="0" dirty="0" smtClean="0"/>
              <a:t>No Cars Available”</a:t>
            </a:r>
            <a:r>
              <a:rPr lang="en-US" b="0" baseline="0" dirty="0" smtClean="0"/>
              <a:t> </a:t>
            </a:r>
            <a:r>
              <a:rPr lang="en-US" baseline="0" dirty="0" smtClean="0"/>
              <a:t> trip. Looking into Date wise segmented, it observed that, It had most “</a:t>
            </a:r>
            <a:r>
              <a:rPr lang="en-US" sz="1200" b="0" dirty="0" smtClean="0"/>
              <a:t>No Cars Available”</a:t>
            </a:r>
            <a:r>
              <a:rPr lang="en-US" b="0" baseline="0" dirty="0" smtClean="0"/>
              <a:t> </a:t>
            </a:r>
            <a:r>
              <a:rPr lang="en-US" baseline="0" dirty="0" smtClean="0"/>
              <a:t> on dated  “15/07/2017”. So now we need to perform more granular level segmented analysis on “15/07/2017”. </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5</a:t>
            </a:fld>
            <a:endParaRPr lang="en-US"/>
          </a:p>
        </p:txBody>
      </p:sp>
    </p:spTree>
    <p:extLst>
      <p:ext uri="{BB962C8B-B14F-4D97-AF65-F5344CB8AC3E}">
        <p14:creationId xmlns:p14="http://schemas.microsoft.com/office/powerpoint/2010/main" val="412107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collected ‘No Cars Available’  data of dated 15/07/2017{where it has more ‘</a:t>
            </a:r>
            <a:r>
              <a:rPr lang="en-US" sz="1200" dirty="0" smtClean="0"/>
              <a:t>No Cars Available</a:t>
            </a:r>
            <a:r>
              <a:rPr lang="en-US" baseline="0" dirty="0" smtClean="0"/>
              <a:t>’ trips) and performed more granular level of analysis at different time slots like evening, morning, night </a:t>
            </a:r>
            <a:r>
              <a:rPr lang="en-US" baseline="0" dirty="0" err="1" smtClean="0"/>
              <a:t>etc</a:t>
            </a:r>
            <a:r>
              <a:rPr lang="en-US" baseline="0" dirty="0" smtClean="0"/>
              <a:t> on particular date. Looking into data, Early Evening and Night time slots had more ‘No Cars Available’ trip so this data will be filtered out and available for next analysis. </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6</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applied one more level of filter on data(Early Evening) and performed more  detail level of analysis. There are 2 way of rides on provided data, Airport to City and City and Airport. For defining problem in more detail level, it requires to add one more dimension attribute(Pickup point) in this analysis. After adding this attribute, it appears that, Major ‘No Cars Available’ trip problem on all trips which starts from Airport to City at timeslot “Early Evening”(17 to 20 pm). This Analysis take away is.. Trip ‘</a:t>
            </a:r>
            <a:r>
              <a:rPr lang="en-US" b="1" baseline="0" dirty="0" smtClean="0"/>
              <a:t>No Cars Available</a:t>
            </a:r>
            <a:r>
              <a:rPr lang="en-US" baseline="0" dirty="0" smtClean="0"/>
              <a:t>’ problem is on all trip which starts from City to Airport at Early Evening and Evening.</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7</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slide shows that, Most of the trip Cancelled from City to Airport and Most of the Trip ‘No Cars Available’ found on Airport to City</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8</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slide shows that, Most of the trip Cancelled at Early Morning and Morning time and Most of the Trip ‘No Cars Available’ found at Early Evening and Night.</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9</a:t>
            </a:fld>
            <a:endParaRPr lang="en-US"/>
          </a:p>
        </p:txBody>
      </p:sp>
    </p:spTree>
    <p:extLst>
      <p:ext uri="{BB962C8B-B14F-4D97-AF65-F5344CB8AC3E}">
        <p14:creationId xmlns:p14="http://schemas.microsoft.com/office/powerpoint/2010/main" val="18312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definition of Demand, Gap and Supply.</a:t>
            </a:r>
          </a:p>
          <a:p>
            <a:r>
              <a:rPr lang="en-US" baseline="0" dirty="0" smtClean="0"/>
              <a:t>Demand=Total Trip Requests(Trip Completed + Cancelled + ‘No Cars Available’)</a:t>
            </a:r>
          </a:p>
          <a:p>
            <a:r>
              <a:rPr lang="en-US" baseline="0" dirty="0" smtClean="0"/>
              <a:t>Supply=Trip Completed(All demands which supplied means trip requests which were completed)</a:t>
            </a:r>
          </a:p>
          <a:p>
            <a:r>
              <a:rPr lang="en-US" baseline="0" dirty="0" smtClean="0"/>
              <a:t>Gap=Demand-Supply(Total Trip Request-Trip Completed). Looking into plot, It confirms that, There were many gaps at Early Evening, Early morning and Morning slot so Uber Administration have to look these slots.</a:t>
            </a:r>
            <a:endParaRPr lang="en-US" dirty="0"/>
          </a:p>
        </p:txBody>
      </p:sp>
      <p:sp>
        <p:nvSpPr>
          <p:cNvPr id="4" name="Slide Number Placeholder 3"/>
          <p:cNvSpPr>
            <a:spLocks noGrp="1"/>
          </p:cNvSpPr>
          <p:nvPr>
            <p:ph type="sldNum" sz="quarter" idx="10"/>
          </p:nvPr>
        </p:nvSpPr>
        <p:spPr/>
        <p:txBody>
          <a:bodyPr/>
          <a:lstStyle/>
          <a:p>
            <a:fld id="{0CFC6D06-E0CC-4CA2-A2FE-98F5B59DEFA8}" type="slidenum">
              <a:rPr lang="en-US" smtClean="0"/>
              <a:t>10</a:t>
            </a:fld>
            <a:endParaRPr lang="en-US"/>
          </a:p>
        </p:txBody>
      </p:sp>
    </p:spTree>
    <p:extLst>
      <p:ext uri="{BB962C8B-B14F-4D97-AF65-F5344CB8AC3E}">
        <p14:creationId xmlns:p14="http://schemas.microsoft.com/office/powerpoint/2010/main" val="183125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46B60-5DF7-425C-8D47-2F9DD5C5EADD}"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86713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46B60-5DF7-425C-8D47-2F9DD5C5EADD}"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123463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46B60-5DF7-425C-8D47-2F9DD5C5EADD}"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238867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46B60-5DF7-425C-8D47-2F9DD5C5EADD}"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28407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46B60-5DF7-425C-8D47-2F9DD5C5EADD}"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32720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46B60-5DF7-425C-8D47-2F9DD5C5EADD}"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86402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46B60-5DF7-425C-8D47-2F9DD5C5EADD}"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219730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46B60-5DF7-425C-8D47-2F9DD5C5EADD}"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194961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46B60-5DF7-425C-8D47-2F9DD5C5EADD}"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109738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46B60-5DF7-425C-8D47-2F9DD5C5EADD}"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110177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46B60-5DF7-425C-8D47-2F9DD5C5EADD}"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E5EC1-5077-4A3A-9F65-B4699CBCD7D6}" type="slidenum">
              <a:rPr lang="en-US" smtClean="0"/>
              <a:t>‹#›</a:t>
            </a:fld>
            <a:endParaRPr lang="en-US"/>
          </a:p>
        </p:txBody>
      </p:sp>
    </p:spTree>
    <p:extLst>
      <p:ext uri="{BB962C8B-B14F-4D97-AF65-F5344CB8AC3E}">
        <p14:creationId xmlns:p14="http://schemas.microsoft.com/office/powerpoint/2010/main" val="190643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46B60-5DF7-425C-8D47-2F9DD5C5EADD}" type="datetimeFigureOut">
              <a:rPr lang="en-US" smtClean="0"/>
              <a:t>10/8/2017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E5EC1-5077-4A3A-9F65-B4699CBCD7D6}" type="slidenum">
              <a:rPr lang="en-US" smtClean="0"/>
              <a:t>‹#›</a:t>
            </a:fld>
            <a:endParaRPr lang="en-US"/>
          </a:p>
        </p:txBody>
      </p:sp>
    </p:spTree>
    <p:extLst>
      <p:ext uri="{BB962C8B-B14F-4D97-AF65-F5344CB8AC3E}">
        <p14:creationId xmlns:p14="http://schemas.microsoft.com/office/powerpoint/2010/main" val="4028378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Uber Case Study</a:t>
            </a:r>
            <a:endParaRPr lang="en-US" dirty="0"/>
          </a:p>
        </p:txBody>
      </p:sp>
    </p:spTree>
    <p:extLst>
      <p:ext uri="{BB962C8B-B14F-4D97-AF65-F5344CB8AC3E}">
        <p14:creationId xmlns:p14="http://schemas.microsoft.com/office/powerpoint/2010/main" val="493440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76200"/>
            <a:ext cx="5943600" cy="457200"/>
          </a:xfrm>
        </p:spPr>
        <p:txBody>
          <a:bodyPr>
            <a:normAutofit/>
          </a:bodyPr>
          <a:lstStyle/>
          <a:p>
            <a:r>
              <a:rPr lang="en-US" sz="2400" dirty="0" smtClean="0"/>
              <a:t>Demand Gap and Supply Analysis for Uber</a:t>
            </a:r>
            <a:endParaRPr lang="en-US" sz="2400" dirty="0"/>
          </a:p>
        </p:txBody>
      </p:sp>
      <p:sp>
        <p:nvSpPr>
          <p:cNvPr id="3" name="Content Placeholder 2"/>
          <p:cNvSpPr>
            <a:spLocks noGrp="1"/>
          </p:cNvSpPr>
          <p:nvPr>
            <p:ph idx="1"/>
          </p:nvPr>
        </p:nvSpPr>
        <p:spPr>
          <a:xfrm>
            <a:off x="457200" y="533400"/>
            <a:ext cx="8458200" cy="6248400"/>
          </a:xfrm>
        </p:spPr>
        <p:txBody>
          <a:bodyPr/>
          <a:lstStyle/>
          <a:p>
            <a:pPr marL="0" indent="0">
              <a:buNone/>
            </a:pPr>
            <a:r>
              <a:rPr lang="en-US" sz="1600" dirty="0" smtClean="0"/>
              <a:t>Problem :- Find </a:t>
            </a:r>
            <a:r>
              <a:rPr lang="en-US" sz="1600" dirty="0"/>
              <a:t>the time slots when the highest gap </a:t>
            </a:r>
            <a:r>
              <a:rPr lang="en-US" sz="1600" dirty="0" smtClean="0"/>
              <a:t>exists.     </a:t>
            </a:r>
            <a:endParaRPr lang="en-US" sz="1600" dirty="0"/>
          </a:p>
          <a:p>
            <a:r>
              <a:rPr lang="en-US" sz="1600" dirty="0" smtClean="0"/>
              <a:t>Solution :- This plot shows Comparison on Gap and Supply on different time slot. Gap is the trip request which was demanded but could not supplied like Trips which were cancelled or ‘no cars available</a:t>
            </a:r>
            <a:r>
              <a:rPr lang="en-US" sz="1600" dirty="0"/>
              <a:t>’). Here is the definition of Demand, Gap and Supply.</a:t>
            </a:r>
          </a:p>
          <a:p>
            <a:r>
              <a:rPr lang="en-US" sz="1600" b="1" dirty="0"/>
              <a:t>Demand</a:t>
            </a:r>
            <a:r>
              <a:rPr lang="en-US" sz="1600" dirty="0"/>
              <a:t>=Total Trip Requests(Trip Completed + Cancelled + ‘No Cars Available’)</a:t>
            </a:r>
          </a:p>
          <a:p>
            <a:r>
              <a:rPr lang="en-US" sz="1600" b="1" dirty="0"/>
              <a:t>Supply</a:t>
            </a:r>
            <a:r>
              <a:rPr lang="en-US" sz="1600" dirty="0"/>
              <a:t>=Trip Completed(All demands which supplied means trip requests which were completed)</a:t>
            </a:r>
          </a:p>
          <a:p>
            <a:r>
              <a:rPr lang="en-US" sz="1600" b="1" dirty="0"/>
              <a:t>Gap</a:t>
            </a:r>
            <a:r>
              <a:rPr lang="en-US" sz="1600" dirty="0"/>
              <a:t>=Demand-Supply(Total Trip Request-Trip Completed). Looking into plot, It confirms that, There were many gaps at Early Evening, Early morning and Morning slot so Uber Administration have to look these slots.</a:t>
            </a:r>
            <a:endParaRPr lang="en-US" sz="1600" dirty="0" smtClean="0"/>
          </a:p>
          <a:p>
            <a:pPr marL="0" indent="0">
              <a:buNone/>
            </a:pPr>
            <a:endParaRPr lang="en-US" sz="16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7772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37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477000" cy="457200"/>
          </a:xfrm>
        </p:spPr>
        <p:txBody>
          <a:bodyPr>
            <a:normAutofit/>
          </a:bodyPr>
          <a:lstStyle/>
          <a:p>
            <a:r>
              <a:rPr lang="en-US" sz="2400" dirty="0" smtClean="0"/>
              <a:t>Demand Gap and Supply Analysis for Uber</a:t>
            </a:r>
            <a:endParaRPr lang="en-US" sz="2400" dirty="0"/>
          </a:p>
        </p:txBody>
      </p:sp>
      <p:sp>
        <p:nvSpPr>
          <p:cNvPr id="3" name="Content Placeholder 2"/>
          <p:cNvSpPr>
            <a:spLocks noGrp="1"/>
          </p:cNvSpPr>
          <p:nvPr>
            <p:ph idx="1"/>
          </p:nvPr>
        </p:nvSpPr>
        <p:spPr>
          <a:xfrm>
            <a:off x="457200" y="533400"/>
            <a:ext cx="8458200" cy="5867400"/>
          </a:xfrm>
        </p:spPr>
        <p:txBody>
          <a:bodyPr/>
          <a:lstStyle/>
          <a:p>
            <a:pPr marL="0" indent="0">
              <a:buNone/>
            </a:pPr>
            <a:r>
              <a:rPr lang="en-US" sz="1600" dirty="0" smtClean="0"/>
              <a:t>Problem :- Find the types of requests (City-Airport) for which the gap is the most severe in the identified time slots     </a:t>
            </a:r>
            <a:endParaRPr lang="en-US" sz="1600" dirty="0"/>
          </a:p>
          <a:p>
            <a:pPr marL="0" indent="0">
              <a:buNone/>
            </a:pPr>
            <a:r>
              <a:rPr lang="en-US" sz="1600" dirty="0" smtClean="0"/>
              <a:t>Solution :- This plot shows Comparison on Gap and Supply on different time slot at Pickup Point City. </a:t>
            </a:r>
            <a:r>
              <a:rPr lang="en-US" sz="1600" dirty="0"/>
              <a:t>Gap is the trip requests which were demanded but could not supplied like Trips which were cancelled or ‘no cars available’). </a:t>
            </a:r>
          </a:p>
          <a:p>
            <a:pPr marL="0" indent="0">
              <a:buNone/>
            </a:pPr>
            <a:r>
              <a:rPr lang="en-US" sz="1600" dirty="0"/>
              <a:t>It appears that data at Pickup point “City”, Most Demand Gap is at Early Morning and Morning. Demand Gap is the trip </a:t>
            </a:r>
            <a:r>
              <a:rPr lang="en-US" sz="1600" dirty="0" smtClean="0"/>
              <a:t> </a:t>
            </a:r>
            <a:r>
              <a:rPr lang="en-US" sz="1600" dirty="0"/>
              <a:t>which was requested but could not supply because it was cancelled or ‘no cars available’.</a:t>
            </a:r>
          </a:p>
          <a:p>
            <a:pPr marL="0" indent="0">
              <a:buNone/>
            </a:pPr>
            <a:endParaRPr lang="en-US" sz="1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34" y="2809875"/>
            <a:ext cx="7900166"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953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324600" cy="457200"/>
          </a:xfrm>
        </p:spPr>
        <p:txBody>
          <a:bodyPr>
            <a:normAutofit/>
          </a:bodyPr>
          <a:lstStyle/>
          <a:p>
            <a:r>
              <a:rPr lang="en-US" sz="2400" dirty="0" smtClean="0"/>
              <a:t>Demand Gap and Supply Analysis for Uber</a:t>
            </a:r>
            <a:endParaRPr lang="en-US" sz="2400" dirty="0"/>
          </a:p>
        </p:txBody>
      </p:sp>
      <p:sp>
        <p:nvSpPr>
          <p:cNvPr id="3" name="Content Placeholder 2"/>
          <p:cNvSpPr>
            <a:spLocks noGrp="1"/>
          </p:cNvSpPr>
          <p:nvPr>
            <p:ph idx="1"/>
          </p:nvPr>
        </p:nvSpPr>
        <p:spPr>
          <a:xfrm>
            <a:off x="457200" y="533400"/>
            <a:ext cx="8458200" cy="5867400"/>
          </a:xfrm>
        </p:spPr>
        <p:txBody>
          <a:bodyPr/>
          <a:lstStyle/>
          <a:p>
            <a:pPr marL="0" indent="0">
              <a:buNone/>
            </a:pPr>
            <a:r>
              <a:rPr lang="en-US" sz="1600" dirty="0" smtClean="0"/>
              <a:t>Problem :- Find the types of requests (Airport-City) for which the gap is the most severe in the identified time slots     </a:t>
            </a:r>
            <a:endParaRPr lang="en-US" sz="1600" dirty="0"/>
          </a:p>
          <a:p>
            <a:pPr marL="0" indent="0">
              <a:buNone/>
            </a:pPr>
            <a:r>
              <a:rPr lang="en-US" sz="1600" dirty="0" smtClean="0"/>
              <a:t>Solution :- This plot shows Comparison on Gap and Supply on different time slot at Pickup Point </a:t>
            </a:r>
            <a:r>
              <a:rPr lang="en-US" sz="1600" dirty="0"/>
              <a:t>Airport. Gap is the trip requests which were demanded but could not supplied like Trips which were cancelled or ‘no cars available’). It appears that data at Pickup point “Airport”, Most Demand Gap is at Early Evening and Night. Demand Gap is the trip </a:t>
            </a:r>
            <a:r>
              <a:rPr lang="en-US" sz="1600" dirty="0" smtClean="0"/>
              <a:t> </a:t>
            </a:r>
            <a:r>
              <a:rPr lang="en-US" sz="1600" dirty="0"/>
              <a:t>which was requested but could not supply because it was cancelled or ‘no cars available’.</a:t>
            </a:r>
          </a:p>
          <a:p>
            <a:pPr marL="0" indent="0">
              <a:buNone/>
            </a:pPr>
            <a:endParaRPr lang="en-US" sz="1600" dirty="0"/>
          </a:p>
          <a:p>
            <a:pPr marL="0" indent="0">
              <a:buNone/>
            </a:pPr>
            <a:endParaRPr lang="en-US" sz="16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2905126"/>
            <a:ext cx="7781925" cy="349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871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6" y="274638"/>
            <a:ext cx="5908964" cy="563562"/>
          </a:xfrm>
        </p:spPr>
        <p:txBody>
          <a:bodyPr>
            <a:normAutofit fontScale="90000"/>
          </a:bodyPr>
          <a:lstStyle/>
          <a:p>
            <a:r>
              <a:rPr lang="en-US" sz="3600" dirty="0" smtClean="0"/>
              <a:t>Gap and Supply Conclusion</a:t>
            </a:r>
            <a:endParaRPr lang="en-US" sz="3600" dirty="0"/>
          </a:p>
        </p:txBody>
      </p:sp>
      <p:sp>
        <p:nvSpPr>
          <p:cNvPr id="5" name="Content Placeholder 4"/>
          <p:cNvSpPr>
            <a:spLocks noGrp="1"/>
          </p:cNvSpPr>
          <p:nvPr>
            <p:ph idx="1"/>
          </p:nvPr>
        </p:nvSpPr>
        <p:spPr>
          <a:xfrm>
            <a:off x="457200" y="838200"/>
            <a:ext cx="8534400" cy="5867400"/>
          </a:xfrm>
        </p:spPr>
        <p:txBody>
          <a:bodyPr>
            <a:normAutofit lnSpcReduction="10000"/>
          </a:bodyPr>
          <a:lstStyle/>
          <a:p>
            <a:r>
              <a:rPr lang="en-US" sz="1800" dirty="0" smtClean="0"/>
              <a:t>What do you think is the reason for this issue for the supply-demand gap? </a:t>
            </a:r>
          </a:p>
          <a:p>
            <a:pPr marL="0" indent="0">
              <a:buNone/>
            </a:pPr>
            <a:r>
              <a:rPr lang="en-US" sz="1800" dirty="0" smtClean="0"/>
              <a:t>Lets  identify different possible reasons  by pickup point</a:t>
            </a:r>
          </a:p>
          <a:p>
            <a:r>
              <a:rPr lang="en-US" sz="1800" b="1" dirty="0" smtClean="0"/>
              <a:t>City to  Airport</a:t>
            </a:r>
            <a:r>
              <a:rPr lang="en-US" sz="1800" dirty="0" smtClean="0"/>
              <a:t>:-  </a:t>
            </a:r>
          </a:p>
          <a:p>
            <a:pPr marL="0" indent="0">
              <a:buNone/>
            </a:pPr>
            <a:r>
              <a:rPr lang="en-US" sz="1800" dirty="0"/>
              <a:t> </a:t>
            </a:r>
            <a:r>
              <a:rPr lang="en-US" sz="1800" dirty="0" smtClean="0"/>
              <a:t>1. </a:t>
            </a:r>
            <a:r>
              <a:rPr lang="en-US" sz="1800" b="1" dirty="0" smtClean="0"/>
              <a:t>High Demand </a:t>
            </a:r>
            <a:r>
              <a:rPr lang="en-US" sz="1800" dirty="0" smtClean="0"/>
              <a:t>:- From City to Airport, there is high demand of cabs  because most of the flights  fly at morning time and people would be interested to reach destination at time and get whole day at destination for their work. </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2. </a:t>
            </a:r>
            <a:r>
              <a:rPr lang="en-US" sz="1800" b="1" dirty="0" smtClean="0"/>
              <a:t>Less Supply </a:t>
            </a:r>
            <a:r>
              <a:rPr lang="en-US" sz="1800" dirty="0" smtClean="0"/>
              <a:t>:- There would  be limited cabs availability  at  morning because Cabs  would be busy on other office  morning pickup. .(General office time is 8-5 where most cab would be allocated on office’s pick up).</a:t>
            </a:r>
          </a:p>
          <a:p>
            <a:pPr marL="0" indent="0">
              <a:buNone/>
            </a:pPr>
            <a:r>
              <a:rPr lang="en-US" sz="1800" dirty="0" smtClean="0"/>
              <a:t>3. </a:t>
            </a:r>
            <a:r>
              <a:rPr lang="en-US" sz="1800" b="1" dirty="0" smtClean="0"/>
              <a:t>No return trip from Airport at morning </a:t>
            </a:r>
            <a:r>
              <a:rPr lang="en-US" sz="1800" dirty="0" smtClean="0"/>
              <a:t>:- Driver would be thinking, if he goes on Airport  drop, he will not get return trip from Airport{looking into data, it doesn’t have much traffic from Airport to City at morning time.}</a:t>
            </a:r>
          </a:p>
          <a:p>
            <a:pPr marL="0" indent="0">
              <a:buNone/>
            </a:pPr>
            <a:endParaRPr lang="en-US" sz="1600" dirty="0" smtClean="0"/>
          </a:p>
          <a:p>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819400"/>
            <a:ext cx="23336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575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6" y="274638"/>
            <a:ext cx="5908964" cy="563562"/>
          </a:xfrm>
        </p:spPr>
        <p:txBody>
          <a:bodyPr>
            <a:normAutofit fontScale="90000"/>
          </a:bodyPr>
          <a:lstStyle/>
          <a:p>
            <a:r>
              <a:rPr lang="en-US" sz="3600" dirty="0" smtClean="0"/>
              <a:t>Gap and Supply Conclusion</a:t>
            </a:r>
            <a:endParaRPr lang="en-US" sz="3600" dirty="0"/>
          </a:p>
        </p:txBody>
      </p:sp>
      <p:sp>
        <p:nvSpPr>
          <p:cNvPr id="5" name="Content Placeholder 4"/>
          <p:cNvSpPr>
            <a:spLocks noGrp="1"/>
          </p:cNvSpPr>
          <p:nvPr>
            <p:ph idx="1"/>
          </p:nvPr>
        </p:nvSpPr>
        <p:spPr>
          <a:xfrm>
            <a:off x="457200" y="914400"/>
            <a:ext cx="8534400" cy="5562600"/>
          </a:xfrm>
        </p:spPr>
        <p:txBody>
          <a:bodyPr>
            <a:normAutofit fontScale="92500" lnSpcReduction="10000"/>
          </a:bodyPr>
          <a:lstStyle/>
          <a:p>
            <a:r>
              <a:rPr lang="en-US" sz="1800" dirty="0" smtClean="0"/>
              <a:t>What do you think is the reason for this issue for the supply-demand gap? </a:t>
            </a:r>
          </a:p>
          <a:p>
            <a:pPr marL="0" indent="0">
              <a:buNone/>
            </a:pPr>
            <a:r>
              <a:rPr lang="en-US" sz="1800" dirty="0" smtClean="0"/>
              <a:t>Lets  identify different possible reasons  by pick point</a:t>
            </a:r>
          </a:p>
          <a:p>
            <a:r>
              <a:rPr lang="en-US" sz="1800" b="1" dirty="0" smtClean="0"/>
              <a:t>Airport to City</a:t>
            </a:r>
            <a:r>
              <a:rPr lang="en-US" sz="1800" dirty="0" smtClean="0"/>
              <a:t>:-  </a:t>
            </a:r>
          </a:p>
          <a:p>
            <a:pPr marL="0" indent="0">
              <a:buNone/>
            </a:pPr>
            <a:r>
              <a:rPr lang="en-US" sz="1800" dirty="0"/>
              <a:t> </a:t>
            </a:r>
            <a:r>
              <a:rPr lang="en-US" sz="1800" dirty="0" smtClean="0"/>
              <a:t>1. </a:t>
            </a:r>
            <a:r>
              <a:rPr lang="en-US" sz="1800" b="1" dirty="0" smtClean="0"/>
              <a:t>High Demand </a:t>
            </a:r>
            <a:r>
              <a:rPr lang="en-US" sz="1800" dirty="0" smtClean="0"/>
              <a:t>:- From Airport to City, there is high demand of cabs  because most of the flights  land at Early evening and Night .Most of the people would be returning at their home after completing their work.</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smtClean="0"/>
              <a:t>2. </a:t>
            </a:r>
            <a:r>
              <a:rPr lang="en-US" sz="1800" b="1" dirty="0" smtClean="0"/>
              <a:t>Less Supply </a:t>
            </a:r>
            <a:r>
              <a:rPr lang="en-US" sz="1800" dirty="0" smtClean="0"/>
              <a:t>:- There would  be limited cabs availability  at  Evening because Cab  would be busy on other office  evening drop.(General office time is 8-5 where more can would be allocated on office’s drop.)</a:t>
            </a:r>
          </a:p>
          <a:p>
            <a:pPr marL="0" indent="0">
              <a:buNone/>
            </a:pPr>
            <a:r>
              <a:rPr lang="en-US" sz="1800" dirty="0" smtClean="0"/>
              <a:t>3. </a:t>
            </a:r>
            <a:r>
              <a:rPr lang="en-US" sz="1800" b="1" dirty="0" smtClean="0"/>
              <a:t>Return trip from City</a:t>
            </a:r>
            <a:r>
              <a:rPr lang="en-US" sz="1800" dirty="0" smtClean="0"/>
              <a:t>:- If driver gets drop from Airport, he would not be getting return trip from city to airport so once he is in city, he would not be interested to go Airport for another drop.{looking into data, it doesn’t have much traffic from City to Airport  at evening time.}</a:t>
            </a:r>
          </a:p>
          <a:p>
            <a:pPr marL="0" indent="0">
              <a:buNone/>
            </a:pPr>
            <a:endParaRPr lang="en-US" sz="1600" dirty="0" smtClean="0"/>
          </a:p>
          <a:p>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819400"/>
            <a:ext cx="23336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708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6" y="274638"/>
            <a:ext cx="5908964" cy="563562"/>
          </a:xfrm>
        </p:spPr>
        <p:txBody>
          <a:bodyPr>
            <a:normAutofit fontScale="90000"/>
          </a:bodyPr>
          <a:lstStyle/>
          <a:p>
            <a:r>
              <a:rPr lang="en-US" sz="3600" dirty="0" smtClean="0"/>
              <a:t>Recommendation for Uber Cab</a:t>
            </a:r>
            <a:endParaRPr lang="en-US" sz="3600" dirty="0"/>
          </a:p>
        </p:txBody>
      </p:sp>
      <p:sp>
        <p:nvSpPr>
          <p:cNvPr id="5" name="Content Placeholder 4"/>
          <p:cNvSpPr>
            <a:spLocks noGrp="1"/>
          </p:cNvSpPr>
          <p:nvPr>
            <p:ph idx="1"/>
          </p:nvPr>
        </p:nvSpPr>
        <p:spPr>
          <a:xfrm>
            <a:off x="457200" y="838200"/>
            <a:ext cx="8229600" cy="5638800"/>
          </a:xfrm>
        </p:spPr>
        <p:txBody>
          <a:bodyPr>
            <a:normAutofit lnSpcReduction="10000"/>
          </a:bodyPr>
          <a:lstStyle/>
          <a:p>
            <a:r>
              <a:rPr lang="en-US" sz="1800" b="1" dirty="0"/>
              <a:t>Recommend some ways to resolve the supply-demand gap</a:t>
            </a:r>
            <a:r>
              <a:rPr lang="en-US" sz="1800" b="1" dirty="0" smtClean="0"/>
              <a:t>? </a:t>
            </a:r>
          </a:p>
          <a:p>
            <a:pPr marL="0" indent="0">
              <a:buNone/>
            </a:pPr>
            <a:endParaRPr lang="en-US" sz="1800" dirty="0" smtClean="0"/>
          </a:p>
          <a:p>
            <a:pPr marL="0" indent="0">
              <a:buNone/>
            </a:pPr>
            <a:r>
              <a:rPr lang="en-US" sz="1800" dirty="0" smtClean="0"/>
              <a:t>1. Uber should  create a pool of cabs which should be allocated on particular route on particular time, so maximum cabs should be available on that route like</a:t>
            </a:r>
          </a:p>
          <a:p>
            <a:pPr marL="0" indent="0">
              <a:buNone/>
            </a:pPr>
            <a:r>
              <a:rPr lang="en-US" sz="1800" dirty="0" smtClean="0"/>
              <a:t>  A) One pool at Airport area between 17 to 22 and these should be dedicated only   </a:t>
            </a:r>
          </a:p>
          <a:p>
            <a:pPr marL="0" indent="0">
              <a:buNone/>
            </a:pPr>
            <a:r>
              <a:rPr lang="en-US" sz="1800" dirty="0"/>
              <a:t> </a:t>
            </a:r>
            <a:r>
              <a:rPr lang="en-US" sz="1800" dirty="0" smtClean="0"/>
              <a:t>      from Airport to City. </a:t>
            </a:r>
          </a:p>
          <a:p>
            <a:pPr marL="0" indent="0">
              <a:buNone/>
            </a:pPr>
            <a:r>
              <a:rPr lang="en-US" sz="1800" dirty="0"/>
              <a:t> </a:t>
            </a:r>
            <a:r>
              <a:rPr lang="en-US" sz="1800" dirty="0" smtClean="0"/>
              <a:t>  B) One pool at City area between 5 to 9 and these should be dedicated only for  </a:t>
            </a:r>
          </a:p>
          <a:p>
            <a:pPr marL="0" indent="0">
              <a:buNone/>
            </a:pPr>
            <a:r>
              <a:rPr lang="en-US" sz="1800" dirty="0"/>
              <a:t> </a:t>
            </a:r>
            <a:r>
              <a:rPr lang="en-US" sz="1800" dirty="0" smtClean="0"/>
              <a:t>      City to Airport.</a:t>
            </a:r>
          </a:p>
          <a:p>
            <a:pPr marL="0" indent="0">
              <a:buNone/>
            </a:pPr>
            <a:r>
              <a:rPr lang="en-US" sz="1800" dirty="0" smtClean="0"/>
              <a:t>It can not be failed because demand is totally linked with  flights which fly from city and land on City.</a:t>
            </a:r>
          </a:p>
          <a:p>
            <a:pPr marL="0" indent="0">
              <a:buNone/>
            </a:pPr>
            <a:r>
              <a:rPr lang="en-US" sz="1800" dirty="0" smtClean="0"/>
              <a:t>2. Pool should be created dynamically on daily basis and select only cabs which are available  near to that area so it should take time to pick/drop to the customer.</a:t>
            </a:r>
          </a:p>
          <a:p>
            <a:pPr marL="0" indent="0">
              <a:buNone/>
            </a:pPr>
            <a:r>
              <a:rPr lang="en-US" sz="1800" dirty="0" smtClean="0"/>
              <a:t>3.Since it is very crucial  trip(City to Airport) because flight will not wait for cab so cab should be reached on time at Airport so put the cabs on pool which have good customer ‘s feedback , driver is punctual etc.</a:t>
            </a:r>
          </a:p>
          <a:p>
            <a:pPr marL="0" indent="0">
              <a:buNone/>
            </a:pPr>
            <a:r>
              <a:rPr lang="en-US" sz="1800" dirty="0" smtClean="0"/>
              <a:t>4.Uber can put extra charges on customer to take this facility. Customer who are travelling on flight would be ok to give these extra charges for this </a:t>
            </a:r>
            <a:r>
              <a:rPr lang="en-US" sz="1800" smtClean="0"/>
              <a:t>type of trips</a:t>
            </a:r>
            <a:r>
              <a:rPr lang="en-US" sz="1800" dirty="0" smtClean="0"/>
              <a:t>.</a:t>
            </a:r>
          </a:p>
          <a:p>
            <a:pPr marL="0" indent="0">
              <a:buNone/>
            </a:pPr>
            <a:r>
              <a:rPr lang="en-US" sz="1800" dirty="0" smtClean="0"/>
              <a:t>5. There should be bonus, gift  or extra pay to driver who work on pool concept so it will be motivation factor for Uber cab drivers.</a:t>
            </a:r>
          </a:p>
          <a:p>
            <a:pPr marL="0" indent="0">
              <a:buNone/>
            </a:pPr>
            <a:endParaRPr lang="en-US" sz="1600" dirty="0" smtClean="0"/>
          </a:p>
          <a:p>
            <a:endParaRPr lang="en-US" dirty="0"/>
          </a:p>
        </p:txBody>
      </p:sp>
    </p:spTree>
    <p:extLst>
      <p:ext uri="{BB962C8B-B14F-4D97-AF65-F5344CB8AC3E}">
        <p14:creationId xmlns:p14="http://schemas.microsoft.com/office/powerpoint/2010/main" val="3030297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438" y="76200"/>
            <a:ext cx="7091362" cy="609600"/>
          </a:xfrm>
        </p:spPr>
        <p:txBody>
          <a:bodyPr>
            <a:noAutofit/>
          </a:bodyPr>
          <a:lstStyle/>
          <a:p>
            <a:r>
              <a:rPr lang="en-US" sz="2400" dirty="0"/>
              <a:t>Visually </a:t>
            </a:r>
            <a:r>
              <a:rPr lang="en-US" sz="2400" dirty="0" smtClean="0"/>
              <a:t>Identify most Pressing Problems </a:t>
            </a:r>
            <a:r>
              <a:rPr lang="en-US" sz="2400" dirty="0"/>
              <a:t>for </a:t>
            </a:r>
            <a:r>
              <a:rPr lang="en-US" sz="2400" dirty="0" smtClean="0"/>
              <a:t>Uber</a:t>
            </a:r>
            <a:br>
              <a:rPr lang="en-US" sz="2400" dirty="0" smtClean="0"/>
            </a:br>
            <a:r>
              <a:rPr lang="en-US" sz="2400" dirty="0" smtClean="0"/>
              <a:t>Trip Cancellation</a:t>
            </a:r>
            <a:endParaRPr lang="en-US" sz="2400" dirty="0"/>
          </a:p>
        </p:txBody>
      </p:sp>
      <p:sp>
        <p:nvSpPr>
          <p:cNvPr id="3" name="Content Placeholder 2"/>
          <p:cNvSpPr>
            <a:spLocks noGrp="1"/>
          </p:cNvSpPr>
          <p:nvPr>
            <p:ph idx="1"/>
          </p:nvPr>
        </p:nvSpPr>
        <p:spPr>
          <a:xfrm>
            <a:off x="457200" y="762000"/>
            <a:ext cx="8458200" cy="5791200"/>
          </a:xfrm>
        </p:spPr>
        <p:txBody>
          <a:bodyPr/>
          <a:lstStyle/>
          <a:p>
            <a:pPr marL="0" indent="0">
              <a:buNone/>
            </a:pPr>
            <a:r>
              <a:rPr lang="en-US" sz="1600" dirty="0" smtClean="0"/>
              <a:t>Frequency of requests that get </a:t>
            </a:r>
            <a:r>
              <a:rPr lang="en-US" sz="1600" b="1" dirty="0" smtClean="0"/>
              <a:t>cancelled</a:t>
            </a:r>
            <a:r>
              <a:rPr lang="en-US" sz="1600" dirty="0" smtClean="0"/>
              <a:t> against different  </a:t>
            </a:r>
            <a:r>
              <a:rPr lang="en-US" sz="1600" dirty="0"/>
              <a:t>date. This slide contains trip cancellations data. Trip cancellation data has segmented in different date. It is high level segmented on cancellation trip. Looking into Date wise segmented, it observed that, we had most cancellations on date  “13/07/2017”. So now we need to perform more granular level segmented analysis on “13/07/2017” data.</a:t>
            </a:r>
          </a:p>
          <a:p>
            <a:pPr marL="0" indent="0">
              <a:buNone/>
            </a:pPr>
            <a:endParaRPr lang="en-US" sz="1600" dirty="0" smtClean="0"/>
          </a:p>
          <a:p>
            <a:pPr marL="0" indent="0">
              <a:buNone/>
            </a:pP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2381250"/>
            <a:ext cx="7477125"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998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152400"/>
            <a:ext cx="7205662" cy="685800"/>
          </a:xfrm>
        </p:spPr>
        <p:txBody>
          <a:bodyPr>
            <a:noAutofit/>
          </a:bodyPr>
          <a:lstStyle/>
          <a:p>
            <a:r>
              <a:rPr lang="en-US" sz="2400" dirty="0" smtClean="0"/>
              <a:t>Visually Identify most Pressing Problems for Uber</a:t>
            </a:r>
            <a:br>
              <a:rPr lang="en-US" sz="2400" dirty="0" smtClean="0"/>
            </a:br>
            <a:r>
              <a:rPr lang="en-US" sz="2400" dirty="0" smtClean="0"/>
              <a:t>Trip Cancellation</a:t>
            </a:r>
            <a:endParaRPr lang="en-US" sz="2400" dirty="0"/>
          </a:p>
        </p:txBody>
      </p:sp>
      <p:sp>
        <p:nvSpPr>
          <p:cNvPr id="3" name="Content Placeholder 2"/>
          <p:cNvSpPr>
            <a:spLocks noGrp="1"/>
          </p:cNvSpPr>
          <p:nvPr>
            <p:ph idx="1"/>
          </p:nvPr>
        </p:nvSpPr>
        <p:spPr>
          <a:xfrm>
            <a:off x="457200" y="838200"/>
            <a:ext cx="8458200" cy="5562600"/>
          </a:xfrm>
        </p:spPr>
        <p:txBody>
          <a:bodyPr/>
          <a:lstStyle/>
          <a:p>
            <a:pPr marL="0" indent="0">
              <a:buNone/>
            </a:pPr>
            <a:r>
              <a:rPr lang="en-US" sz="1600" dirty="0" smtClean="0"/>
              <a:t>Frequency of requests that get cancelled against different  time slots on particular date(13/07/2017</a:t>
            </a:r>
            <a:r>
              <a:rPr lang="en-US" sz="1600" dirty="0"/>
              <a:t>). Now collected </a:t>
            </a:r>
            <a:r>
              <a:rPr lang="en-US" sz="1600" dirty="0" smtClean="0"/>
              <a:t>cancelled trip </a:t>
            </a:r>
            <a:r>
              <a:rPr lang="en-US" sz="1600" dirty="0"/>
              <a:t>data of date 13/07/2017{where it has more cancellations) and performed more granular level of analysis at different time slots like evening, morning, night </a:t>
            </a:r>
            <a:r>
              <a:rPr lang="en-US" sz="1600" dirty="0" err="1"/>
              <a:t>etc</a:t>
            </a:r>
            <a:r>
              <a:rPr lang="en-US" sz="1600" dirty="0"/>
              <a:t> </a:t>
            </a:r>
            <a:r>
              <a:rPr lang="en-US" sz="1600" dirty="0" smtClean="0"/>
              <a:t>. </a:t>
            </a:r>
            <a:r>
              <a:rPr lang="en-US" sz="1600" dirty="0"/>
              <a:t>Looking into data, Early morning and morning time slots had more cancellations so this data will be filtered out and available for next analysis. </a:t>
            </a:r>
          </a:p>
          <a:p>
            <a:pPr marL="0" indent="0">
              <a:buNone/>
            </a:pPr>
            <a:endParaRPr lang="en-US" sz="1600" dirty="0" smtClean="0"/>
          </a:p>
          <a:p>
            <a:pPr marL="0" indent="0">
              <a:buNone/>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409825"/>
            <a:ext cx="74009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434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162800" cy="685800"/>
          </a:xfrm>
        </p:spPr>
        <p:txBody>
          <a:bodyPr>
            <a:noAutofit/>
          </a:bodyPr>
          <a:lstStyle/>
          <a:p>
            <a:r>
              <a:rPr lang="en-US" sz="2400" dirty="0" smtClean="0"/>
              <a:t>Visually Identify most Pressing Problems for Uber</a:t>
            </a:r>
            <a:br>
              <a:rPr lang="en-US" sz="2400" dirty="0" smtClean="0"/>
            </a:br>
            <a:r>
              <a:rPr lang="en-US" sz="2400" dirty="0" smtClean="0"/>
              <a:t>Trip Cancellation</a:t>
            </a:r>
            <a:endParaRPr lang="en-US" sz="2400" dirty="0"/>
          </a:p>
        </p:txBody>
      </p:sp>
      <p:sp>
        <p:nvSpPr>
          <p:cNvPr id="3" name="Content Placeholder 2"/>
          <p:cNvSpPr>
            <a:spLocks noGrp="1"/>
          </p:cNvSpPr>
          <p:nvPr>
            <p:ph idx="1"/>
          </p:nvPr>
        </p:nvSpPr>
        <p:spPr>
          <a:xfrm>
            <a:off x="457200" y="685800"/>
            <a:ext cx="8458200" cy="6172200"/>
          </a:xfrm>
        </p:spPr>
        <p:txBody>
          <a:bodyPr/>
          <a:lstStyle/>
          <a:p>
            <a:r>
              <a:rPr lang="en-US" sz="1600" dirty="0" smtClean="0"/>
              <a:t>Frequency of requests that get cancelled against different  Pick Points on particular date(13/07/2017) and on particular time slot(‘Early Morning</a:t>
            </a:r>
            <a:r>
              <a:rPr lang="en-US" sz="1600" dirty="0"/>
              <a:t>’). Now applied one more level of filter on data(Early morning) and performed more  detail level of analysis. There are 2 way of rides on provided data, Airport to City and City and Airport. For defining problem in more detail level, it requires to add one more dimension attribute(Pickup point) in this analysis. After adding this attribute, it appears that, Major Trip cancellation problem on </a:t>
            </a:r>
            <a:r>
              <a:rPr lang="en-US" sz="1600" dirty="0" smtClean="0"/>
              <a:t>trips </a:t>
            </a:r>
            <a:r>
              <a:rPr lang="en-US" sz="1600" dirty="0"/>
              <a:t>which starts from City to Airport at timeslot “Early Morning”(5 to 8 am).</a:t>
            </a:r>
          </a:p>
          <a:p>
            <a:r>
              <a:rPr lang="en-US" sz="1600" dirty="0"/>
              <a:t>This Analysis take away is.. Trip </a:t>
            </a:r>
            <a:r>
              <a:rPr lang="en-US" sz="1600" b="1" dirty="0"/>
              <a:t>Cancellation</a:t>
            </a:r>
            <a:r>
              <a:rPr lang="en-US" sz="1600" dirty="0"/>
              <a:t> problem is on </a:t>
            </a:r>
            <a:r>
              <a:rPr lang="en-US" sz="1600" dirty="0" smtClean="0"/>
              <a:t>trip </a:t>
            </a:r>
            <a:r>
              <a:rPr lang="en-US" sz="1600" dirty="0"/>
              <a:t>which starts from City to Airport at Early morning and Morning.</a:t>
            </a:r>
          </a:p>
          <a:p>
            <a:pPr marL="0" indent="0">
              <a:buNone/>
            </a:pPr>
            <a:endParaRPr lang="en-US" sz="1600" dirty="0" smtClean="0"/>
          </a:p>
          <a:p>
            <a:pPr marL="0" indent="0">
              <a:buNone/>
            </a:pPr>
            <a:endParaRPr lang="en-US" sz="2000" dirty="0" smtClean="0"/>
          </a:p>
          <a:p>
            <a:pPr marL="0" indent="0">
              <a:buNone/>
            </a:pPr>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7162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428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67407"/>
          </a:xfrm>
        </p:spPr>
        <p:txBody>
          <a:bodyPr>
            <a:noAutofit/>
          </a:bodyPr>
          <a:lstStyle/>
          <a:p>
            <a:r>
              <a:rPr lang="en-US" sz="2400" dirty="0"/>
              <a:t>Visually </a:t>
            </a:r>
            <a:r>
              <a:rPr lang="en-US" sz="2400" dirty="0" smtClean="0"/>
              <a:t>Identify most Pressing Problems </a:t>
            </a:r>
            <a:r>
              <a:rPr lang="en-US" sz="2400" dirty="0"/>
              <a:t>for </a:t>
            </a:r>
            <a:r>
              <a:rPr lang="en-US" sz="2400" dirty="0" smtClean="0"/>
              <a:t>Uber</a:t>
            </a:r>
            <a:br>
              <a:rPr lang="en-US" sz="2400" dirty="0" smtClean="0"/>
            </a:br>
            <a:r>
              <a:rPr lang="en-US" sz="2400" dirty="0"/>
              <a:t>No Cars Available</a:t>
            </a:r>
          </a:p>
        </p:txBody>
      </p:sp>
      <p:sp>
        <p:nvSpPr>
          <p:cNvPr id="3" name="Content Placeholder 2"/>
          <p:cNvSpPr>
            <a:spLocks noGrp="1"/>
          </p:cNvSpPr>
          <p:nvPr>
            <p:ph idx="1"/>
          </p:nvPr>
        </p:nvSpPr>
        <p:spPr>
          <a:xfrm>
            <a:off x="457200" y="838200"/>
            <a:ext cx="8458200" cy="5715000"/>
          </a:xfrm>
        </p:spPr>
        <p:txBody>
          <a:bodyPr/>
          <a:lstStyle/>
          <a:p>
            <a:pPr marL="0" indent="0">
              <a:buNone/>
            </a:pPr>
            <a:r>
              <a:rPr lang="en-US" sz="1600" dirty="0" smtClean="0"/>
              <a:t>Frequency of request where “</a:t>
            </a:r>
            <a:r>
              <a:rPr lang="en-US" sz="1600" b="1" dirty="0" smtClean="0"/>
              <a:t>No Cars Available</a:t>
            </a:r>
            <a:r>
              <a:rPr lang="en-US" sz="1600" dirty="0" smtClean="0"/>
              <a:t>” against different  </a:t>
            </a:r>
            <a:r>
              <a:rPr lang="en-US" sz="1600" dirty="0"/>
              <a:t>date. This slide contains trip “No Cars Available” data. This data has segmented in different date. It is high level segmented on “No Cars Available”  trip. Looking into Date wise </a:t>
            </a:r>
            <a:r>
              <a:rPr lang="en-US" sz="1600" dirty="0" smtClean="0"/>
              <a:t>segmentation, </a:t>
            </a:r>
            <a:r>
              <a:rPr lang="en-US" sz="1600" dirty="0"/>
              <a:t>it observed that, It had most “No Cars Available”  on dated  “15/07/2017”. So now we need to perform more granular level segmented analysis on “15/07/2017”. </a:t>
            </a:r>
          </a:p>
          <a:p>
            <a:pPr marL="0" indent="0">
              <a:buNone/>
            </a:pPr>
            <a:r>
              <a:rPr lang="en-US" sz="1600" dirty="0" smtClean="0"/>
              <a:t> </a:t>
            </a:r>
          </a:p>
          <a:p>
            <a:pPr marL="0" indent="0">
              <a:buNone/>
            </a:pP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76475"/>
            <a:ext cx="7010399"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17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086600" cy="609600"/>
          </a:xfrm>
        </p:spPr>
        <p:txBody>
          <a:bodyPr>
            <a:noAutofit/>
          </a:bodyPr>
          <a:lstStyle/>
          <a:p>
            <a:r>
              <a:rPr lang="en-US" sz="2400" dirty="0" smtClean="0"/>
              <a:t>Visually Identify most Pressing Problems for Uber</a:t>
            </a:r>
            <a:br>
              <a:rPr lang="en-US" sz="2400" dirty="0" smtClean="0"/>
            </a:br>
            <a:r>
              <a:rPr lang="en-US" sz="2400" dirty="0" smtClean="0"/>
              <a:t>No Cars Available</a:t>
            </a:r>
            <a:endParaRPr lang="en-US" sz="2400" dirty="0"/>
          </a:p>
        </p:txBody>
      </p:sp>
      <p:sp>
        <p:nvSpPr>
          <p:cNvPr id="3" name="Content Placeholder 2"/>
          <p:cNvSpPr>
            <a:spLocks noGrp="1"/>
          </p:cNvSpPr>
          <p:nvPr>
            <p:ph idx="1"/>
          </p:nvPr>
        </p:nvSpPr>
        <p:spPr>
          <a:xfrm>
            <a:off x="457200" y="762000"/>
            <a:ext cx="8458200" cy="5562600"/>
          </a:xfrm>
        </p:spPr>
        <p:txBody>
          <a:bodyPr/>
          <a:lstStyle/>
          <a:p>
            <a:pPr marL="0" indent="0">
              <a:buNone/>
            </a:pPr>
            <a:r>
              <a:rPr lang="en-US" sz="1600" dirty="0" smtClean="0"/>
              <a:t>Frequency </a:t>
            </a:r>
            <a:r>
              <a:rPr lang="en-US" sz="1600" dirty="0"/>
              <a:t>of request where ‘No Cars Available’ against different  time slots  on particular date(15/07/2017</a:t>
            </a:r>
            <a:r>
              <a:rPr lang="en-US" sz="1600" dirty="0" smtClean="0"/>
              <a:t>). </a:t>
            </a:r>
            <a:r>
              <a:rPr lang="en-US" sz="1600" dirty="0"/>
              <a:t>Now collected ‘No Cars Available’  data of dated 15/07/2017{where it has more ‘No Cars Available’ trips) and performed more granular level of analysis at different time slots like evening, morning, night </a:t>
            </a:r>
            <a:r>
              <a:rPr lang="en-US" sz="1600" dirty="0" err="1"/>
              <a:t>etc</a:t>
            </a:r>
            <a:r>
              <a:rPr lang="en-US" sz="1600" dirty="0"/>
              <a:t> on particular date. Looking into data, Early Evening and Night time slots had more ‘No Cars Available’ trip so this data will be filtered out and available for next analysis. </a:t>
            </a:r>
          </a:p>
          <a:p>
            <a:pPr marL="0" indent="0">
              <a:buNone/>
            </a:pPr>
            <a:endParaRPr lang="en-US" sz="1400" dirty="0"/>
          </a:p>
          <a:p>
            <a:pPr marL="0" indent="0">
              <a:buNone/>
            </a:pPr>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2200275"/>
            <a:ext cx="75533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01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91400" cy="685800"/>
          </a:xfrm>
        </p:spPr>
        <p:txBody>
          <a:bodyPr>
            <a:noAutofit/>
          </a:bodyPr>
          <a:lstStyle/>
          <a:p>
            <a:r>
              <a:rPr lang="en-US" sz="2400" dirty="0" smtClean="0"/>
              <a:t>Visually Identify most Pressing Problems for Uber</a:t>
            </a:r>
            <a:br>
              <a:rPr lang="en-US" sz="2400" dirty="0" smtClean="0"/>
            </a:br>
            <a:r>
              <a:rPr lang="en-US" sz="2400" dirty="0" smtClean="0"/>
              <a:t>No Cars Available</a:t>
            </a:r>
            <a:endParaRPr lang="en-US" sz="2400" dirty="0"/>
          </a:p>
        </p:txBody>
      </p:sp>
      <p:sp>
        <p:nvSpPr>
          <p:cNvPr id="3" name="Content Placeholder 2"/>
          <p:cNvSpPr>
            <a:spLocks noGrp="1"/>
          </p:cNvSpPr>
          <p:nvPr>
            <p:ph idx="1"/>
          </p:nvPr>
        </p:nvSpPr>
        <p:spPr>
          <a:xfrm>
            <a:off x="457200" y="762000"/>
            <a:ext cx="8458200" cy="5943600"/>
          </a:xfrm>
        </p:spPr>
        <p:txBody>
          <a:bodyPr>
            <a:normAutofit/>
          </a:bodyPr>
          <a:lstStyle/>
          <a:p>
            <a:pPr marL="0" indent="0">
              <a:buNone/>
            </a:pPr>
            <a:r>
              <a:rPr lang="en-US" sz="1600" dirty="0" smtClean="0"/>
              <a:t>Frequency of request where ‘No Cars Available’ trip against different  Pick Points on particular date(15/07/2017) and on particular time slot(‘Early Evening</a:t>
            </a:r>
            <a:r>
              <a:rPr lang="en-US" sz="1600" dirty="0"/>
              <a:t>’). Now applied one more level of filter on data(Early Evening) and performed more  detail level of analysis. There are 2 way of rides on provided data, Airport to City and City and Airport. For defining problem in more detail level, it requires to add one more dimension attribute(Pickup point) in this analysis. After adding this attribute, it appears that, Major ‘No Cars Available’ trip problem on all trips which starts from Airport to City at timeslot “Early Evening”(17 to 20 pm). </a:t>
            </a:r>
            <a:endParaRPr lang="en-US" sz="1600" dirty="0" smtClean="0"/>
          </a:p>
          <a:p>
            <a:pPr marL="0" indent="0">
              <a:buNone/>
            </a:pPr>
            <a:r>
              <a:rPr lang="en-US" sz="1600" dirty="0"/>
              <a:t>This Analysis take away is.. Trip ‘No Cars Available’ problem is on </a:t>
            </a:r>
            <a:r>
              <a:rPr lang="en-US" sz="1600" dirty="0" smtClean="0"/>
              <a:t>trip </a:t>
            </a:r>
            <a:r>
              <a:rPr lang="en-US" sz="1600" dirty="0"/>
              <a:t>which starts from City to Airport at Early Evening and Evening.</a:t>
            </a:r>
          </a:p>
          <a:p>
            <a:pPr marL="0" indent="0">
              <a:buNone/>
            </a:pP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7848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511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010400" cy="533400"/>
          </a:xfrm>
        </p:spPr>
        <p:txBody>
          <a:bodyPr>
            <a:normAutofit/>
          </a:bodyPr>
          <a:lstStyle/>
          <a:p>
            <a:r>
              <a:rPr lang="en-US" sz="2400" dirty="0"/>
              <a:t>Visually </a:t>
            </a:r>
            <a:r>
              <a:rPr lang="en-US" sz="2400" dirty="0" smtClean="0"/>
              <a:t>Identify most Pressing Problems </a:t>
            </a:r>
            <a:r>
              <a:rPr lang="en-US" sz="2400" dirty="0"/>
              <a:t>for Uber</a:t>
            </a:r>
          </a:p>
        </p:txBody>
      </p:sp>
      <p:sp>
        <p:nvSpPr>
          <p:cNvPr id="3" name="Content Placeholder 2"/>
          <p:cNvSpPr>
            <a:spLocks noGrp="1"/>
          </p:cNvSpPr>
          <p:nvPr>
            <p:ph idx="1"/>
          </p:nvPr>
        </p:nvSpPr>
        <p:spPr>
          <a:xfrm>
            <a:off x="457200" y="609600"/>
            <a:ext cx="8458200" cy="5791200"/>
          </a:xfrm>
        </p:spPr>
        <p:txBody>
          <a:bodyPr/>
          <a:lstStyle/>
          <a:p>
            <a:pPr marL="0" indent="0">
              <a:buNone/>
            </a:pPr>
            <a:r>
              <a:rPr lang="en-US" sz="1600" dirty="0" smtClean="0"/>
              <a:t>This is another cross verification check analysis on “No Cars Available” and Cancelled trips against </a:t>
            </a:r>
            <a:r>
              <a:rPr lang="en-US" sz="1600" dirty="0" err="1" smtClean="0"/>
              <a:t>PickUp</a:t>
            </a:r>
            <a:r>
              <a:rPr lang="en-US" sz="1600" dirty="0" smtClean="0"/>
              <a:t> </a:t>
            </a:r>
            <a:r>
              <a:rPr lang="en-US" sz="1600" dirty="0"/>
              <a:t>points. This slide shows that, Most of the trip Cancelled from City to Airport and Most of the Trip ‘No Cars Available’ found on Airport to </a:t>
            </a:r>
            <a:r>
              <a:rPr lang="en-US" sz="1600" dirty="0" smtClean="0"/>
              <a:t>City.</a:t>
            </a:r>
            <a:endParaRPr lang="en-US" sz="1600" dirty="0"/>
          </a:p>
          <a:p>
            <a:pPr marL="0" indent="0">
              <a:buNone/>
            </a:pP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086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324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010400" cy="533400"/>
          </a:xfrm>
        </p:spPr>
        <p:txBody>
          <a:bodyPr>
            <a:normAutofit/>
          </a:bodyPr>
          <a:lstStyle/>
          <a:p>
            <a:r>
              <a:rPr lang="en-US" sz="2400" dirty="0"/>
              <a:t>Visually </a:t>
            </a:r>
            <a:r>
              <a:rPr lang="en-US" sz="2400" dirty="0" smtClean="0"/>
              <a:t>Identify most Pressing Problems </a:t>
            </a:r>
            <a:r>
              <a:rPr lang="en-US" sz="2400" dirty="0"/>
              <a:t>for Uber</a:t>
            </a:r>
          </a:p>
        </p:txBody>
      </p:sp>
      <p:sp>
        <p:nvSpPr>
          <p:cNvPr id="3" name="Content Placeholder 2"/>
          <p:cNvSpPr>
            <a:spLocks noGrp="1"/>
          </p:cNvSpPr>
          <p:nvPr>
            <p:ph idx="1"/>
          </p:nvPr>
        </p:nvSpPr>
        <p:spPr>
          <a:xfrm>
            <a:off x="457200" y="762000"/>
            <a:ext cx="8458200" cy="5638800"/>
          </a:xfrm>
        </p:spPr>
        <p:txBody>
          <a:bodyPr>
            <a:normAutofit/>
          </a:bodyPr>
          <a:lstStyle/>
          <a:p>
            <a:pPr marL="0" indent="0">
              <a:buNone/>
            </a:pPr>
            <a:r>
              <a:rPr lang="en-US" sz="1600" dirty="0" smtClean="0"/>
              <a:t> This is another cross verification check analysis on “No Cars Available” and Cancelled trips against different time slots</a:t>
            </a:r>
            <a:r>
              <a:rPr lang="en-US" sz="1600" dirty="0"/>
              <a:t>. This slide shows that, Most of the trip Cancelled at Early Morning and Morning time and Most of the Trip ‘No Cars Available’ found at Early Evening and Night.</a:t>
            </a:r>
          </a:p>
          <a:p>
            <a:pPr marL="0" indent="0">
              <a:buNone/>
            </a:pPr>
            <a:endParaRPr lang="en-US" sz="1600" dirty="0" smtClean="0"/>
          </a:p>
          <a:p>
            <a:pPr marL="0" indent="0">
              <a:buNone/>
            </a:pPr>
            <a:endParaRPr lang="en-US" sz="16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038350"/>
            <a:ext cx="824865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46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1917</Words>
  <Application>Microsoft Office PowerPoint</Application>
  <PresentationFormat>On-screen Show (4:3)</PresentationFormat>
  <Paragraphs>105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Uber Case Study</vt:lpstr>
      <vt:lpstr>Visually Identify most Pressing Problems for Uber Trip Cancellation</vt:lpstr>
      <vt:lpstr>Visually Identify most Pressing Problems for Uber Trip Cancellation</vt:lpstr>
      <vt:lpstr>Visually Identify most Pressing Problems for Uber Trip Cancellation</vt:lpstr>
      <vt:lpstr>Visually Identify most Pressing Problems for Uber No Cars Available</vt:lpstr>
      <vt:lpstr>Visually Identify most Pressing Problems for Uber No Cars Available</vt:lpstr>
      <vt:lpstr>Visually Identify most Pressing Problems for Uber No Cars Available</vt:lpstr>
      <vt:lpstr>Visually Identify most Pressing Problems for Uber</vt:lpstr>
      <vt:lpstr>Visually Identify most Pressing Problems for Uber</vt:lpstr>
      <vt:lpstr>Demand Gap and Supply Analysis for Uber</vt:lpstr>
      <vt:lpstr>Demand Gap and Supply Analysis for Uber</vt:lpstr>
      <vt:lpstr>Demand Gap and Supply Analysis for Uber</vt:lpstr>
      <vt:lpstr>Gap and Supply Conclusion</vt:lpstr>
      <vt:lpstr>Gap and Supply Conclusion</vt:lpstr>
      <vt:lpstr>Recommendation for Uber Cab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dc:title>
  <dc:creator>sony</dc:creator>
  <cp:lastModifiedBy>sony</cp:lastModifiedBy>
  <cp:revision>129</cp:revision>
  <dcterms:created xsi:type="dcterms:W3CDTF">2017-10-07T18:05:51Z</dcterms:created>
  <dcterms:modified xsi:type="dcterms:W3CDTF">2017-10-08T17:07:37Z</dcterms:modified>
</cp:coreProperties>
</file>