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7" r:id="rId4"/>
    <p:sldId id="26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1B6E-797F-463A-A7D4-DD6280198D5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0DA3-A694-4654-8DE7-EA74C572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1C28-517F-4989-96F5-E8A2412E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03C3-9800-4181-917B-5540F24C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E9A6-5CC5-4FDE-94BE-C8CDCEE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6418-3D74-4149-80BB-BA8F7622B68A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7E9B-7530-4B62-9E7F-F664CABC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72E4-3E15-4706-911D-0D1118C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9E58-2173-4277-A6CE-D158C5A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3BE3-E224-4EF9-AD8D-1136BA93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902A-2663-4EDF-A1F3-8D515057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CC49-D406-4476-BCC5-4039744CAE85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F019-3058-43EF-9A95-D89C443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D728-9B4B-4F68-A2B5-7811EEB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8616F-E78F-4BE6-8F6F-C32A9F2C5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9110-B0C0-489C-A89E-54CA27E5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5257-D630-49D7-BEDA-48153031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E0-DD01-408B-AF24-80F7E5DDF74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F6F2-565A-446C-8886-FCA30E13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4766-FF84-4A77-B9D0-5E898DDE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08C-CC3C-43C1-AF75-80BDE1EC15A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0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56F4-95A7-482E-A07E-04BDF4EE8E7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6110-00B6-443D-8D26-8E4D3B4CA4D5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9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82A-9046-4A0B-B0CC-8FE40FFF47FD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4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18E9-E2E5-4CF2-A6D2-70E2AF15C900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A3A-B9EC-4705-BBC0-DA4E849F13C3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50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379-BA81-42C9-9B25-910C8C8F58CB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5E97-E22F-486A-98D0-F0E789FF29C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27EA-3927-47F2-BAAD-2883FC51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9C0-17ED-44CC-9773-258982D4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A195-896B-4278-8161-BDC10E7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CC99-8B37-41AE-AD81-897F00368D5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84D2-CF98-4F28-9F7F-2CD6311F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67E3-1DA4-4FD1-A54F-38DC28D0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4742D0-8656-4CC4-A3EC-0F435724EFF6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62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66CE-0377-4DAB-8632-8E083A883D0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9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950F-CB1D-415B-ACFD-C22A2E42697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1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EBDD-FB82-4286-B923-AFEE1C28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4CC9-E6C5-431E-B48C-8597831B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4C88-F4FB-4755-8E3B-BB8FF70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1B9-A766-43B9-A557-3B39CC46DA2D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7D2E-2103-404A-9C8E-2FE2A0C3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1B52-CDC6-409C-BAA7-CA8676F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DD0D-80AA-41A9-809B-DE22D763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F914-C3C2-474E-B3E7-C898AE57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F8A1-1A41-4B2C-BD1E-FB55E20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5AD1-B077-4935-87C8-CD20510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BF1-F7CD-430B-B2BF-9AC4ECCE955E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60DE-07E7-446E-AB57-E4200042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4F4F-65B6-4683-9014-5845A5C1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EBD-D974-4A98-84A3-65FEB92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EC96-E822-452A-A66A-6AC668A3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D2AE-4849-4679-AA74-1629BE9D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2CE3-DBA5-4F89-8D21-31096778F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BEB00-EC69-4A7A-B08D-9AE9349A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20838-F826-45D6-9D9C-CD29F4A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2E70-3367-42CC-985B-56EF7A988A0C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5B1F3-8008-4D28-A9BD-521A9E44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E6A26-A3CC-4752-8703-02250C6A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C88C-B5B0-468F-BDAE-FA7B701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2D426-F1B0-43E8-8EFE-01EF7BC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F243-9A06-47D3-B1D7-78EA9E7A6EB0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C6D57-A74D-428F-9EC5-71609E03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8D78-02EF-4370-BD3C-183A85A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71065-7BEE-4D42-A5F1-7086FC27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8495-F85A-4904-B5D7-421EB2304E30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6D65-CE2C-48A2-86AF-CE1F630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7B04-5FD8-4513-9496-64EF408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A6D-B39B-492C-907B-2A48A821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83E9-E417-44F5-850B-670631C0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C-E8D5-42B1-90A8-801CB812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5264-D7B1-40FB-B90B-4CF1C96A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AD5A-39FD-4DED-BA7F-7391A3611ACA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A76E-2418-4B58-AB0C-52D7341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AED4-C6A4-431D-AC72-004A1EE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21A5-E835-43BA-B158-77B46290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AC-7F2A-452B-93CE-DEAD032C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BCF6-448C-4E66-81B7-367F8C87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EB6E-42F9-445C-A07B-26E089D2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DB93-9C9D-4F21-8ED2-7BE3773069EF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7334-ECCA-417B-889F-481A1B9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D5AF-42C6-4454-B100-BB655F53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3D00-D433-4FEC-A084-014DB91D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805E-C7F4-49A1-B9DC-7E1EBA5A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0746-E66E-4B7D-A222-3854F8881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7333-C6CA-44EA-8552-5AC25B9F7DC3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74A2-38C2-4B8F-B5F6-BF2AA2233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7339-E386-47A8-B172-E89D8D194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9D65-AA4F-472F-8305-97B88A4DAD5A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1559592@utah.edu" TargetMode="External"/><Relationship Id="rId2" Type="http://schemas.openxmlformats.org/officeDocument/2006/relationships/hyperlink" Target="mailto:u1463636@utah.ed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u1323213@uta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207" y="1114097"/>
            <a:ext cx="9144000" cy="140838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Integrating Open Data for GDP Prediction Leveraging ALITE and Machine Learning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ADA60-A351-4BEC-8731-611CFD211E8F}"/>
              </a:ext>
            </a:extLst>
          </p:cNvPr>
          <p:cNvSpPr/>
          <p:nvPr/>
        </p:nvSpPr>
        <p:spPr>
          <a:xfrm>
            <a:off x="604345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Madhu Mausam Thapa </a:t>
            </a:r>
            <a:r>
              <a:rPr lang="en-US" dirty="0">
                <a:hlinkClick r:id="rId2"/>
              </a:rPr>
              <a:t>u1463636@utah.edu</a:t>
            </a:r>
            <a:endParaRPr lang="en-US" dirty="0"/>
          </a:p>
          <a:p>
            <a:pPr algn="ctr"/>
            <a:r>
              <a:rPr lang="en-US" dirty="0"/>
              <a:t>u1463636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7650E-4609-404E-A8E5-2E13F0C6AA71}"/>
              </a:ext>
            </a:extLst>
          </p:cNvPr>
          <p:cNvSpPr/>
          <p:nvPr/>
        </p:nvSpPr>
        <p:spPr>
          <a:xfrm>
            <a:off x="4330263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Sanjay Luitel </a:t>
            </a:r>
            <a:r>
              <a:rPr lang="en-US" dirty="0">
                <a:hlinkClick r:id="rId3"/>
              </a:rPr>
              <a:t>u1559592@utah.edu</a:t>
            </a:r>
            <a:endParaRPr lang="en-US" dirty="0"/>
          </a:p>
          <a:p>
            <a:pPr algn="ctr"/>
            <a:r>
              <a:rPr lang="en-US" dirty="0"/>
              <a:t>u1559592 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5D3EE-344A-4409-9486-FFB52AE46AA2}"/>
              </a:ext>
            </a:extLst>
          </p:cNvPr>
          <p:cNvSpPr/>
          <p:nvPr/>
        </p:nvSpPr>
        <p:spPr>
          <a:xfrm>
            <a:off x="7977352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Sushil </a:t>
            </a:r>
            <a:r>
              <a:rPr lang="en-US" sz="2400" dirty="0" err="1"/>
              <a:t>Rijal</a:t>
            </a:r>
            <a:endParaRPr lang="en-US" sz="2400" dirty="0"/>
          </a:p>
          <a:p>
            <a:pPr algn="ctr"/>
            <a:r>
              <a:rPr lang="en-US" dirty="0"/>
              <a:t> </a:t>
            </a:r>
            <a:r>
              <a:rPr lang="en-US" dirty="0">
                <a:hlinkClick r:id="rId4"/>
              </a:rPr>
              <a:t>u1323213@utah.edu</a:t>
            </a:r>
            <a:endParaRPr lang="en-US" dirty="0"/>
          </a:p>
          <a:p>
            <a:pPr algn="ctr"/>
            <a:r>
              <a:rPr lang="en-US" dirty="0"/>
              <a:t>u1323213 </a:t>
            </a:r>
          </a:p>
        </p:txBody>
      </p:sp>
    </p:spTree>
    <p:extLst>
      <p:ext uri="{BB962C8B-B14F-4D97-AF65-F5344CB8AC3E}">
        <p14:creationId xmlns:p14="http://schemas.microsoft.com/office/powerpoint/2010/main" val="371780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2911366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3:- Machine Learning Model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Multiple Linear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Log-Linear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Log-Linear Regression with Country and Decade Parameter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Random Forest Regression </a:t>
            </a:r>
          </a:p>
          <a:p>
            <a:pPr algn="just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BB8797-911A-4922-AB11-E05679A25F09}"/>
              </a:ext>
            </a:extLst>
          </p:cNvPr>
          <p:cNvSpPr txBox="1">
            <a:spLocks/>
          </p:cNvSpPr>
          <p:nvPr/>
        </p:nvSpPr>
        <p:spPr>
          <a:xfrm>
            <a:off x="672662" y="4971394"/>
            <a:ext cx="11351172" cy="98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FF0000"/>
                </a:solidFill>
              </a:rPr>
              <a:t>Furthermore, SHAP (</a:t>
            </a:r>
            <a:r>
              <a:rPr lang="en-US" b="1" dirty="0" err="1">
                <a:solidFill>
                  <a:srgbClr val="FF0000"/>
                </a:solidFill>
              </a:rPr>
              <a:t>SHapley</a:t>
            </a:r>
            <a:r>
              <a:rPr lang="en-US" b="1" dirty="0">
                <a:solidFill>
                  <a:srgbClr val="FF0000"/>
                </a:solidFill>
              </a:rPr>
              <a:t> Additive </a:t>
            </a:r>
            <a:r>
              <a:rPr lang="en-US" b="1" dirty="0" err="1">
                <a:solidFill>
                  <a:srgbClr val="FF0000"/>
                </a:solidFill>
              </a:rPr>
              <a:t>exPlanations</a:t>
            </a:r>
            <a:r>
              <a:rPr lang="en-US" b="1" dirty="0">
                <a:solidFill>
                  <a:srgbClr val="FF0000"/>
                </a:solidFill>
              </a:rPr>
              <a:t>) values will be evaluated to interpret and explain the contribution of each feature to the model's predictions.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1626F8-D3B5-467B-9DE9-E82085471C15}"/>
              </a:ext>
            </a:extLst>
          </p:cNvPr>
          <p:cNvSpPr txBox="1">
            <a:spLocks/>
          </p:cNvSpPr>
          <p:nvPr/>
        </p:nvSpPr>
        <p:spPr>
          <a:xfrm>
            <a:off x="672662" y="4109545"/>
            <a:ext cx="11351172" cy="98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B050"/>
                </a:solidFill>
              </a:rPr>
              <a:t>Feature engineering, cross-validation, hyperparameter tuning and deployment of APACHE Spark will be used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3C263E-D27E-4603-B1EB-22597ED4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22308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4:- Evaluation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Root Mean Square Error (RMSE)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Mean Absolute Error (MAE)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Mean Square Percentage Error (MAPE)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Coefficient of Determination (R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algn="just"/>
            <a:endParaRPr lang="en-US" b="1" baseline="30000" dirty="0"/>
          </a:p>
          <a:p>
            <a:pPr marL="457200" indent="-457200" algn="just">
              <a:buAutoNum type="arabicPeriod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BB8797-911A-4922-AB11-E05679A25F09}"/>
              </a:ext>
            </a:extLst>
          </p:cNvPr>
          <p:cNvSpPr txBox="1">
            <a:spLocks/>
          </p:cNvSpPr>
          <p:nvPr/>
        </p:nvSpPr>
        <p:spPr>
          <a:xfrm>
            <a:off x="672662" y="3728548"/>
            <a:ext cx="11351172" cy="223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70C0"/>
                </a:solidFill>
              </a:rPr>
              <a:t>ALLITE Vs Outer/Inner Join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Data completeness (measuring missing values and Pearson correlation in merge data)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Scalability (comparing integration time)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9812A-BAA4-49E8-9B3B-52641115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Timeline &amp; Deliverables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456149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4:- Evaluation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1: </a:t>
            </a:r>
            <a:r>
              <a:rPr lang="en-US" b="1" dirty="0"/>
              <a:t>Define scope &amp; download datasets - Initial project plan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2: </a:t>
            </a:r>
            <a:r>
              <a:rPr lang="en-US" b="1" dirty="0"/>
              <a:t>Perform ALITE integration - Integrated dataset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3 &amp; 4: </a:t>
            </a:r>
            <a:r>
              <a:rPr lang="en-US" b="1" dirty="0"/>
              <a:t>Preprocess data, create ML pipeline - Preprocessed dataset, Baseline model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5 &amp; 6: </a:t>
            </a:r>
            <a:r>
              <a:rPr lang="en-US" b="1" dirty="0"/>
              <a:t>Train ML models, tune parameters - Trained models, results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7: </a:t>
            </a:r>
            <a:r>
              <a:rPr lang="en-US" b="1" dirty="0"/>
              <a:t>Analyze results, prepare report - Final results, Interpretability analysis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8: </a:t>
            </a:r>
            <a:r>
              <a:rPr lang="en-US" b="1" dirty="0"/>
              <a:t>Presentation &amp; submission - Report, Code, Presentation slides </a:t>
            </a:r>
            <a:endParaRPr lang="en-US" b="1" baseline="30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200C-4E6A-4111-8656-30F0627C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3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1C461E-089A-476A-8C04-5889CE26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48" y="3118944"/>
            <a:ext cx="5826103" cy="29130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BAC1C8-8201-4F2A-9792-8BB5CC2A0D71}"/>
              </a:ext>
            </a:extLst>
          </p:cNvPr>
          <p:cNvSpPr/>
          <p:nvPr/>
        </p:nvSpPr>
        <p:spPr>
          <a:xfrm>
            <a:off x="2648607" y="767255"/>
            <a:ext cx="6558455" cy="1996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BC5D44-FB4D-403F-BEBE-44A72248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Introduction/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1" y="1198179"/>
            <a:ext cx="7672553" cy="50134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Accurate GDP prediction is critical for decision-making but relies on high-quality, integrated data from diverse sources, such as investment, productivity, human capital, and demographic statistics.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 data integration is inefficient, error-prone, and often struggles with large datasets.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Automated tools like ALITE promise to improve data completeness and scalability for GDP forecasting.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this study evaluates ALITE’s performance in data completeness and scalability for GDP-related data preparation and forecasting.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ny Work Cartoons to Get Through the Week | Reader's Digest">
            <a:extLst>
              <a:ext uri="{FF2B5EF4-FFF2-40B4-BE49-F238E27FC236}">
                <a16:creationId xmlns:a16="http://schemas.microsoft.com/office/drawing/2014/main" id="{BCD100EB-A4F2-41C5-B0C6-B1E6F6433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2" b="16814"/>
          <a:stretch/>
        </p:blipFill>
        <p:spPr bwMode="auto">
          <a:xfrm>
            <a:off x="7964870" y="1051034"/>
            <a:ext cx="3901309" cy="16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C4465-08CB-46D7-8B45-E1DB787C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14" y="3033589"/>
            <a:ext cx="3702335" cy="1769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794E2-F2D2-4927-B4DA-AC16163463C3}"/>
              </a:ext>
            </a:extLst>
          </p:cNvPr>
          <p:cNvSpPr/>
          <p:nvPr/>
        </p:nvSpPr>
        <p:spPr>
          <a:xfrm>
            <a:off x="8523890" y="4876799"/>
            <a:ext cx="3342289" cy="52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Source:- </a:t>
            </a:r>
            <a:r>
              <a:rPr lang="en-US" b="0" i="0" dirty="0">
                <a:solidFill>
                  <a:srgbClr val="333333"/>
                </a:solidFill>
                <a:effectLst/>
                <a:latin typeface="Aspira Webfont"/>
              </a:rPr>
              <a:t>Khatiwada et al.- 2022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8924EC-4321-4354-8F6F-0E40CB8D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Why is it interesting????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1" y="1198179"/>
            <a:ext cx="10804636" cy="50134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Bridges data management and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Demonstrates the power of integrating heterogeneous datasets for ML applications.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ALITE for automated data integration, reducing preprocessing overhead. </a:t>
            </a:r>
          </a:p>
          <a:p>
            <a:pPr algn="l"/>
            <a:r>
              <a:rPr lang="en-US" b="1" dirty="0"/>
              <a:t>Real-World Insight/ Impact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the relationship between the Factor of production and GDP, as well as enhancing prediction accuracy, benefits economic planning and decision-making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908C-0A32-47BB-B545-9BD3D7E2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Capital Stock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/>
              <a:t>IMFInvestmentandCapitalStockDataset2021 (</a:t>
            </a:r>
            <a:r>
              <a:rPr lang="en-US" dirty="0" err="1"/>
              <a:t>isocode</a:t>
            </a:r>
            <a:r>
              <a:rPr lang="en-US" dirty="0"/>
              <a:t> TEXT NOT NULL, </a:t>
            </a:r>
            <a:r>
              <a:rPr lang="en-US" dirty="0" err="1"/>
              <a:t>ifscode</a:t>
            </a:r>
            <a:r>
              <a:rPr lang="en-US" dirty="0"/>
              <a:t> INTEGER NOT NULL, country TEXT NOT NULL, year INTEGER NOT NULL, </a:t>
            </a:r>
            <a:r>
              <a:rPr lang="en-US" dirty="0" err="1"/>
              <a:t>igov_rppp</a:t>
            </a:r>
            <a:r>
              <a:rPr lang="en-US" dirty="0"/>
              <a:t> INTEGER, </a:t>
            </a:r>
            <a:r>
              <a:rPr lang="en-US" dirty="0" err="1"/>
              <a:t>kgov_rppp</a:t>
            </a:r>
            <a:r>
              <a:rPr lang="en-US" dirty="0"/>
              <a:t> INTEGER, </a:t>
            </a:r>
            <a:r>
              <a:rPr lang="en-US" dirty="0" err="1"/>
              <a:t>ipriv_rppp</a:t>
            </a:r>
            <a:r>
              <a:rPr lang="en-US" dirty="0"/>
              <a:t> INTEGER, </a:t>
            </a:r>
            <a:r>
              <a:rPr lang="en-US" dirty="0" err="1"/>
              <a:t>kpriv_rppp</a:t>
            </a:r>
            <a:r>
              <a:rPr lang="en-US" dirty="0"/>
              <a:t> INTEGER, </a:t>
            </a:r>
            <a:r>
              <a:rPr lang="en-US" dirty="0" err="1"/>
              <a:t>ippp_rppp</a:t>
            </a:r>
            <a:r>
              <a:rPr lang="en-US" dirty="0"/>
              <a:t> INTEGER, </a:t>
            </a:r>
            <a:r>
              <a:rPr lang="en-US" dirty="0" err="1"/>
              <a:t>kppp_rppp</a:t>
            </a:r>
            <a:r>
              <a:rPr lang="en-US" dirty="0"/>
              <a:t> INTEGER, </a:t>
            </a:r>
            <a:r>
              <a:rPr lang="en-US" dirty="0" err="1"/>
              <a:t>GDP_rppp</a:t>
            </a:r>
            <a:r>
              <a:rPr lang="en-US" dirty="0"/>
              <a:t> FLOAT, </a:t>
            </a:r>
            <a:r>
              <a:rPr lang="en-US" dirty="0" err="1"/>
              <a:t>igov_n</a:t>
            </a:r>
            <a:r>
              <a:rPr lang="en-US" dirty="0"/>
              <a:t> INTEGER, </a:t>
            </a:r>
            <a:r>
              <a:rPr lang="en-US" dirty="0" err="1"/>
              <a:t>kgov_n</a:t>
            </a:r>
            <a:r>
              <a:rPr lang="en-US" dirty="0"/>
              <a:t> INTEGER, </a:t>
            </a:r>
            <a:r>
              <a:rPr lang="en-US" dirty="0" err="1"/>
              <a:t>ipriv_n</a:t>
            </a:r>
            <a:r>
              <a:rPr lang="en-US" dirty="0"/>
              <a:t> INTEGER, </a:t>
            </a:r>
            <a:r>
              <a:rPr lang="en-US" dirty="0" err="1"/>
              <a:t>kpriv_n</a:t>
            </a:r>
            <a:r>
              <a:rPr lang="en-US" dirty="0"/>
              <a:t> INTEGER, </a:t>
            </a:r>
            <a:r>
              <a:rPr lang="en-US" dirty="0" err="1"/>
              <a:t>kppp_n</a:t>
            </a:r>
            <a:r>
              <a:rPr lang="en-US" dirty="0"/>
              <a:t> INTEGER, </a:t>
            </a:r>
            <a:r>
              <a:rPr lang="en-US" dirty="0" err="1"/>
              <a:t>GDP_n</a:t>
            </a:r>
            <a:r>
              <a:rPr lang="en-US" dirty="0"/>
              <a:t> FLOAT, income TEXT, PRIMARY KEY (country, year))</a:t>
            </a:r>
          </a:p>
          <a:p>
            <a:pPr algn="just"/>
            <a:r>
              <a:rPr lang="en-US" b="1" dirty="0"/>
              <a:t>11640 records</a:t>
            </a:r>
          </a:p>
          <a:p>
            <a:pPr algn="just"/>
            <a:r>
              <a:rPr lang="en-US" b="1" dirty="0"/>
              <a:t>194 Countries</a:t>
            </a:r>
          </a:p>
          <a:p>
            <a:pPr algn="just"/>
            <a:r>
              <a:rPr lang="en-US" b="1" dirty="0"/>
              <a:t>From 1960 to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56CC-7C6A-406D-917A-417B0F3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r>
              <a:rPr lang="en-US" b="1" dirty="0"/>
              <a:t>2.   Human Capital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Human_Captial</a:t>
            </a:r>
            <a:r>
              <a:rPr lang="en-US" dirty="0"/>
              <a:t>(</a:t>
            </a:r>
            <a:r>
              <a:rPr lang="en-US" dirty="0" err="1"/>
              <a:t>series_name</a:t>
            </a:r>
            <a:r>
              <a:rPr lang="en-US" dirty="0"/>
              <a:t> TEXT, </a:t>
            </a:r>
            <a:r>
              <a:rPr lang="en-US" dirty="0" err="1"/>
              <a:t>series_code</a:t>
            </a:r>
            <a:r>
              <a:rPr lang="en-US" dirty="0"/>
              <a:t> TEXT, </a:t>
            </a:r>
            <a:r>
              <a:rPr lang="en-US" dirty="0" err="1"/>
              <a:t>country_name</a:t>
            </a:r>
            <a:r>
              <a:rPr lang="en-US" dirty="0"/>
              <a:t> TEXT, </a:t>
            </a:r>
            <a:r>
              <a:rPr lang="en-US" dirty="0" err="1"/>
              <a:t>country_code</a:t>
            </a:r>
            <a:r>
              <a:rPr lang="en-US" dirty="0"/>
              <a:t> TEXT, yr1960 FLOAT, yr1961 FLOAT, ………………………………………., yr2023 FLOAT, PRIMARY KEY (</a:t>
            </a:r>
            <a:r>
              <a:rPr lang="en-US" dirty="0" err="1"/>
              <a:t>country_code</a:t>
            </a:r>
            <a:r>
              <a:rPr lang="en-US" dirty="0"/>
              <a:t>, </a:t>
            </a:r>
            <a:r>
              <a:rPr lang="en-US" dirty="0" err="1"/>
              <a:t>series_code</a:t>
            </a:r>
            <a:r>
              <a:rPr lang="en-US" dirty="0"/>
              <a:t>));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 capital index (HCI) (scale 0-1)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Labor force, total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Unemployment, total (% of total labor force) (modeled ILO estimate)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798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EDB7-F682-47D1-AD0A-A675B96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   Productivity and Research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Productivity_Research</a:t>
            </a:r>
            <a:r>
              <a:rPr lang="en-US" dirty="0"/>
              <a:t>(</a:t>
            </a:r>
            <a:r>
              <a:rPr lang="en-US" dirty="0" err="1"/>
              <a:t>series_name</a:t>
            </a:r>
            <a:r>
              <a:rPr lang="en-US" dirty="0"/>
              <a:t> TEXT, </a:t>
            </a:r>
            <a:r>
              <a:rPr lang="en-US" dirty="0" err="1"/>
              <a:t>series_code</a:t>
            </a:r>
            <a:r>
              <a:rPr lang="en-US" dirty="0"/>
              <a:t> TEXT, </a:t>
            </a:r>
            <a:r>
              <a:rPr lang="en-US" dirty="0" err="1"/>
              <a:t>country_name</a:t>
            </a:r>
            <a:r>
              <a:rPr lang="en-US" dirty="0"/>
              <a:t> TEXT, </a:t>
            </a:r>
            <a:r>
              <a:rPr lang="en-US" dirty="0" err="1"/>
              <a:t>country_code</a:t>
            </a:r>
            <a:r>
              <a:rPr lang="en-US" dirty="0"/>
              <a:t> TEXT, yr1960 FLOAT, yr1961 FLOAT, yr1962 FLOAT, …………………………, yr2023 FLOAT);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Energy use (kg of oil equivalent per capita)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Energy use (kg of oil equivalent) per $1,000 GDP (constant 2021 PPP)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GDP per unit of energy use (constant 2021 PPP $ per kg of oil equivalent)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GDP per unit of energy use (PPP $ per kg of oil equivalent)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Patent applications, nonresidents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Patent applications, residents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Research and development expenditure (% of GDP)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Researchers in R&amp;D (per million people)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2128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D37-CD47-470A-AD72-6ED36501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4.   Population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country_statistics</a:t>
            </a:r>
            <a:r>
              <a:rPr lang="en-US" dirty="0"/>
              <a:t> (</a:t>
            </a:r>
            <a:r>
              <a:rPr lang="en-US" dirty="0" err="1"/>
              <a:t>Country_Name</a:t>
            </a:r>
            <a:r>
              <a:rPr lang="en-US" dirty="0"/>
              <a:t> VARCHAR(255), </a:t>
            </a:r>
            <a:r>
              <a:rPr lang="en-US" dirty="0" err="1"/>
              <a:t>Country_Code</a:t>
            </a:r>
            <a:r>
              <a:rPr lang="en-US" dirty="0"/>
              <a:t> VARCHAR(10), </a:t>
            </a:r>
            <a:r>
              <a:rPr lang="en-US" dirty="0" err="1"/>
              <a:t>Series_Name</a:t>
            </a:r>
            <a:r>
              <a:rPr lang="en-US" dirty="0"/>
              <a:t> VARCHAR(255), </a:t>
            </a:r>
            <a:r>
              <a:rPr lang="en-US" dirty="0" err="1"/>
              <a:t>Series_Code</a:t>
            </a:r>
            <a:r>
              <a:rPr lang="en-US" dirty="0"/>
              <a:t> VARCHAR(50), YR1960 DECIMAL, YR1961 DECIMAL, YR1962 DECIMAL, YR1963 DECIMAL, YR1964 DECIMAL,………………, YR2049 DECIMAL, YR2050 DECIMAL);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Age dependency ratio (% of working-age population)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Age dependency ratio, old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…..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Urban population (% of total population)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Urban population growth (annual %)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6118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0571D0-AF13-4F65-B93A-6483ADFFA414}"/>
              </a:ext>
            </a:extLst>
          </p:cNvPr>
          <p:cNvSpPr/>
          <p:nvPr/>
        </p:nvSpPr>
        <p:spPr>
          <a:xfrm>
            <a:off x="5791200" y="3668110"/>
            <a:ext cx="3668110" cy="893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 Categories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3204-23CA-4230-B8B2-6059B036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1:- Combine Four Datasets for Further 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Selection of Relevant Columns in Each Dataset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Merge tables using ALITE and outer/inner join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Merge Schema</a:t>
            </a:r>
          </a:p>
          <a:p>
            <a:pPr algn="just"/>
            <a:r>
              <a:rPr lang="en-US" dirty="0" err="1"/>
              <a:t>GDP_dataset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country</a:t>
            </a:r>
            <a:r>
              <a:rPr lang="en-US" dirty="0"/>
              <a:t> TEXT NOT NULL, </a:t>
            </a:r>
            <a:r>
              <a:rPr lang="en-US" dirty="0">
                <a:solidFill>
                  <a:srgbClr val="FF0000"/>
                </a:solidFill>
              </a:rPr>
              <a:t>year</a:t>
            </a:r>
            <a:r>
              <a:rPr lang="en-US" dirty="0"/>
              <a:t> INTEGER NOT NULL, </a:t>
            </a:r>
            <a:r>
              <a:rPr lang="en-US" dirty="0" err="1">
                <a:solidFill>
                  <a:srgbClr val="FF0000"/>
                </a:solidFill>
              </a:rPr>
              <a:t>G_stock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p_stock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working_population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>
                <a:solidFill>
                  <a:srgbClr val="FF0000"/>
                </a:solidFill>
              </a:rPr>
              <a:t>HCI</a:t>
            </a:r>
            <a:r>
              <a:rPr lang="en-US" dirty="0"/>
              <a:t> FLOAT, </a:t>
            </a:r>
            <a:r>
              <a:rPr lang="en-US" dirty="0" err="1">
                <a:solidFill>
                  <a:srgbClr val="FF0000"/>
                </a:solidFill>
              </a:rPr>
              <a:t>Unemployment_rate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Energy_use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Researchers_in_RD</a:t>
            </a:r>
            <a:r>
              <a:rPr lang="en-US" dirty="0"/>
              <a:t> FLOAT, </a:t>
            </a:r>
            <a:r>
              <a:rPr lang="en-US" dirty="0" err="1">
                <a:solidFill>
                  <a:srgbClr val="FF0000"/>
                </a:solidFill>
              </a:rPr>
              <a:t>GDP_rppp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PRIMARY KEY (country, year));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4534-E68F-48F2-91FE-DA5B1921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2:- Data Preprocessing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Data Cleaning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Removing of Duplicates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Handle inconsistent and incorrect data (e.g., country name)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Standardize column name and data format</a:t>
            </a:r>
          </a:p>
          <a:p>
            <a:pPr algn="just"/>
            <a:r>
              <a:rPr lang="en-US" b="1" dirty="0"/>
              <a:t>2. Handling Missing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Identify and replace null values with suitable alternatives (e.g., mean, mode, forward/backward fill, drop row)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5BAF-D03B-4C2A-8C08-2766F59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428</TotalTime>
  <Words>1006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Aspira Webfont</vt:lpstr>
      <vt:lpstr>Calibri</vt:lpstr>
      <vt:lpstr>Calibri Light</vt:lpstr>
      <vt:lpstr>Gill Sans MT</vt:lpstr>
      <vt:lpstr>Office Theme</vt:lpstr>
      <vt:lpstr>Gallery</vt:lpstr>
      <vt:lpstr>Integrating Open Data for GDP Prediction Leveraging ALITE and Machine Learning </vt:lpstr>
      <vt:lpstr>Introduction/ Motivation</vt:lpstr>
      <vt:lpstr>Why is it interesting????</vt:lpstr>
      <vt:lpstr>Datasets</vt:lpstr>
      <vt:lpstr>Datasets (Continue….. )</vt:lpstr>
      <vt:lpstr>Datasets (Continue….. )</vt:lpstr>
      <vt:lpstr>Datasets (Continue….. )</vt:lpstr>
      <vt:lpstr>Methodology</vt:lpstr>
      <vt:lpstr>Methodology (Continue……….)</vt:lpstr>
      <vt:lpstr>Methodology (Continue……….)</vt:lpstr>
      <vt:lpstr>Methodology (Continue……….)</vt:lpstr>
      <vt:lpstr>Timeline &amp; Deliverables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Luitel</dc:creator>
  <cp:lastModifiedBy>Sushil Rijal</cp:lastModifiedBy>
  <cp:revision>26</cp:revision>
  <dcterms:created xsi:type="dcterms:W3CDTF">2025-03-01T16:22:49Z</dcterms:created>
  <dcterms:modified xsi:type="dcterms:W3CDTF">2025-03-03T05:20:53Z</dcterms:modified>
</cp:coreProperties>
</file>