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4" r:id="rId2"/>
    <p:sldId id="257" r:id="rId3"/>
    <p:sldId id="258" r:id="rId4"/>
    <p:sldId id="328" r:id="rId5"/>
    <p:sldId id="326" r:id="rId6"/>
    <p:sldId id="327" r:id="rId7"/>
    <p:sldId id="291" r:id="rId8"/>
    <p:sldId id="331" r:id="rId9"/>
    <p:sldId id="286" r:id="rId10"/>
    <p:sldId id="329" r:id="rId11"/>
    <p:sldId id="332" r:id="rId12"/>
    <p:sldId id="337" r:id="rId13"/>
    <p:sldId id="338" r:id="rId14"/>
    <p:sldId id="333" r:id="rId15"/>
    <p:sldId id="341" r:id="rId16"/>
    <p:sldId id="339" r:id="rId17"/>
    <p:sldId id="343" r:id="rId18"/>
    <p:sldId id="340" r:id="rId19"/>
    <p:sldId id="342" r:id="rId20"/>
    <p:sldId id="307" r:id="rId21"/>
    <p:sldId id="345" r:id="rId22"/>
    <p:sldId id="346" r:id="rId23"/>
    <p:sldId id="347" r:id="rId24"/>
    <p:sldId id="352" r:id="rId25"/>
    <p:sldId id="320" r:id="rId26"/>
    <p:sldId id="351" r:id="rId27"/>
    <p:sldId id="350" r:id="rId28"/>
    <p:sldId id="354" r:id="rId29"/>
    <p:sldId id="358" r:id="rId30"/>
    <p:sldId id="359" r:id="rId31"/>
    <p:sldId id="362" r:id="rId32"/>
    <p:sldId id="363" r:id="rId33"/>
    <p:sldId id="364" r:id="rId34"/>
    <p:sldId id="365" r:id="rId35"/>
    <p:sldId id="360" r:id="rId36"/>
    <p:sldId id="361" r:id="rId37"/>
    <p:sldId id="355" r:id="rId38"/>
    <p:sldId id="356" r:id="rId39"/>
    <p:sldId id="357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3"/>
    <p:restoredTop sz="87879"/>
  </p:normalViewPr>
  <p:slideViewPr>
    <p:cSldViewPr snapToGrid="0" snapToObjects="1">
      <p:cViewPr>
        <p:scale>
          <a:sx n="83" d="100"/>
          <a:sy n="83" d="100"/>
        </p:scale>
        <p:origin x="12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FA5A5-CCCB-2A47-870A-186DCBA962DA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6F4B-EC9F-5647-B13F-0BCA8CDF4A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3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2409-9E7E-614C-B4E7-988E72BA9511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0332" y="1778696"/>
            <a:ext cx="4373037" cy="16158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SSSP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58430" y="3594970"/>
            <a:ext cx="3796840" cy="588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Suyash Shekhar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908" y="132521"/>
            <a:ext cx="7306125" cy="6344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for all v in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V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D[v</a:t>
            </a:r>
            <a:r>
              <a:rPr lang="en-US" sz="3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INF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p[v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Q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{s}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[s</a:t>
            </a:r>
            <a:r>
              <a:rPr lang="en-US" sz="3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0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Q is not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empty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u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Q.dequeue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all v adjacent to u </a:t>
            </a:r>
            <a:br>
              <a:rPr lang="en-US" sz="3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if </a:t>
            </a:r>
            <a:r>
              <a:rPr lang="en-US" sz="3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[v</a:t>
            </a:r>
            <a:r>
              <a:rPr lang="en-US" sz="3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INF</a:t>
            </a:r>
            <a:b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D[v</a:t>
            </a:r>
            <a:r>
              <a:rPr lang="en-US" sz="3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D[u] + 1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p[v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u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Q.enqueue(v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18488" y="114729"/>
            <a:ext cx="4354065" cy="146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BFS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MODIFIED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004" y="2759826"/>
            <a:ext cx="11621191" cy="108065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why does this work?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004" y="2759826"/>
            <a:ext cx="11621191" cy="108065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bellman-ford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004" y="2759826"/>
            <a:ext cx="11621191" cy="108065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relax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39697" y="2249424"/>
            <a:ext cx="8577071" cy="1920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40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4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4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(u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, v, w(</a:t>
            </a:r>
            <a:r>
              <a:rPr lang="en-US" sz="4000" dirty="0" err="1">
                <a:latin typeface="Courier" charset="0"/>
                <a:ea typeface="Courier" charset="0"/>
                <a:cs typeface="Courier" charset="0"/>
              </a:rPr>
              <a:t>u,v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algn="l"/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D[v] &gt; D[u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] + w(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u,v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) </a:t>
            </a:r>
            <a:endParaRPr lang="en-US" sz="4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	D[v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D[u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] + w(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u,v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44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3664" y="2487168"/>
            <a:ext cx="8924544" cy="1975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4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 = 1 to |V|-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pPr algn="l"/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each edge(u, v)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in E</a:t>
            </a:r>
          </a:p>
          <a:p>
            <a:pPr algn="l"/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4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40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4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4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(u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, v, w(</a:t>
            </a:r>
            <a:r>
              <a:rPr lang="en-US" sz="4000" dirty="0" err="1">
                <a:latin typeface="Courier" charset="0"/>
                <a:ea typeface="Courier" charset="0"/>
                <a:cs typeface="Courier" charset="0"/>
              </a:rPr>
              <a:t>u,v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8459" y="229030"/>
            <a:ext cx="10891156" cy="9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Bellman-Ford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8449" y="2395728"/>
            <a:ext cx="9780814" cy="2103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how many iterations does bellman-ford actually need? |V|-1?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8449" y="2395728"/>
            <a:ext cx="9780814" cy="2103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bellman-ford helps to check for negative-weight cycles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38529" y="2798064"/>
            <a:ext cx="8577071" cy="896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on to the tutorial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6256" y="199505"/>
            <a:ext cx="10008522" cy="1815818"/>
          </a:xfrm>
          <a:prstGeom prst="rect">
            <a:avLst/>
          </a:prstGeom>
          <a:effectLst>
            <a:glow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68000"/>
                    </a:schemeClr>
                  </a:glow>
                </a:effectLst>
                <a:latin typeface="Courier" charset="0"/>
                <a:ea typeface="Courier" charset="0"/>
                <a:cs typeface="Courier" charset="0"/>
              </a:rPr>
              <a:t>what is the shortest path from </a:t>
            </a:r>
            <a:r>
              <a:rPr lang="en-US" dirty="0">
                <a:ln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68000"/>
                    </a:schemeClr>
                  </a:glow>
                </a:effectLst>
                <a:latin typeface="Courier" charset="0"/>
                <a:ea typeface="Courier" charset="0"/>
                <a:cs typeface="Courier" charset="0"/>
                <a:sym typeface="Wingdings"/>
              </a:rPr>
              <a:t> to ?</a:t>
            </a:r>
            <a:endParaRPr lang="en-US" dirty="0">
              <a:effectLst>
                <a:glow rad="165100">
                  <a:schemeClr val="bg1">
                    <a:alpha val="68000"/>
                  </a:schemeClr>
                </a:glow>
              </a:effectLst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322576"/>
            <a:ext cx="10982150" cy="19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75105" y="1536192"/>
            <a:ext cx="8577071" cy="3529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if a vertex v has not changed it’s shortest distance value since the last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time its 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outgoing edges were relaxed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endParaRPr lang="en-US" sz="3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then 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we do not have to relax it’s outgoing edges</a:t>
            </a:r>
          </a:p>
        </p:txBody>
      </p:sp>
    </p:spTree>
    <p:extLst>
      <p:ext uri="{BB962C8B-B14F-4D97-AF65-F5344CB8AC3E}">
        <p14:creationId xmlns:p14="http://schemas.microsoft.com/office/powerpoint/2010/main" val="10303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" y="1240072"/>
            <a:ext cx="10058400" cy="2862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" y="3941804"/>
            <a:ext cx="10058400" cy="144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1452"/>
            <a:ext cx="10905066" cy="34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03774" y="2784466"/>
            <a:ext cx="9895114" cy="1017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bfs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on state space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13716" y="2754532"/>
            <a:ext cx="5858552" cy="999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state space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5" b="104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9" y="2895998"/>
            <a:ext cx="11442545" cy="8654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83895" y="521286"/>
            <a:ext cx="5858552" cy="999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what a nice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short question :)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"/>
          <a:stretch/>
        </p:blipFill>
        <p:spPr>
          <a:xfrm>
            <a:off x="7966129" y="732844"/>
            <a:ext cx="3624027" cy="5258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2"/>
          <a:stretch/>
        </p:blipFill>
        <p:spPr>
          <a:xfrm>
            <a:off x="4261098" y="732844"/>
            <a:ext cx="3534549" cy="5120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1125" r="1681" b="1115"/>
          <a:stretch/>
        </p:blipFill>
        <p:spPr>
          <a:xfrm>
            <a:off x="650930" y="790414"/>
            <a:ext cx="3549112" cy="50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34" y="752797"/>
            <a:ext cx="3941529" cy="5571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1"/>
          <a:stretch/>
        </p:blipFill>
        <p:spPr>
          <a:xfrm>
            <a:off x="2003171" y="752797"/>
            <a:ext cx="3941529" cy="54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87153" y="2726575"/>
            <a:ext cx="6522359" cy="99752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definitions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68" y="1841871"/>
            <a:ext cx="8801893" cy="29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33" y="1915294"/>
            <a:ext cx="7549970" cy="275573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79" y="1667133"/>
            <a:ext cx="8480865" cy="32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908" y="132521"/>
            <a:ext cx="7306125" cy="6344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for all v in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V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visited[v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0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p[v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Q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{s}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visited[s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1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Q is not </a:t>
            </a:r>
            <a:r>
              <a:rPr lang="en-US" sz="3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br>
              <a:rPr lang="en-US" sz="3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u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Q.dequeue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all v adjacent to u </a:t>
            </a:r>
            <a:br>
              <a:rPr lang="en-US" sz="3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if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visited[v] =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visited[v</a:t>
            </a:r>
            <a:r>
              <a:rPr lang="en-US" sz="3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true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p[v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u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Q.enqueue(v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83276" y="-16625"/>
            <a:ext cx="2822713" cy="9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dirty="0" smtClean="0">
                <a:latin typeface="Courier" charset="0"/>
                <a:ea typeface="Courier" charset="0"/>
                <a:cs typeface="Courier" charset="0"/>
              </a:rPr>
              <a:t>BFS</a:t>
            </a:r>
            <a:endParaRPr lang="en-US" sz="51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2475" y="1611823"/>
            <a:ext cx="12191999" cy="3440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static Boolean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InsideMaze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row,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col)</a:t>
            </a:r>
          </a:p>
          <a:p>
            <a:pPr algn="l"/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static Boolean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OnMazeBorder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row,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col)</a:t>
            </a:r>
          </a:p>
          <a:p>
            <a:pPr algn="l"/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static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IntegerPair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You(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R,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C)</a:t>
            </a:r>
          </a:p>
          <a:p>
            <a:pPr algn="l"/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static Vector &lt;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IntegerPair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&gt; Fire(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R,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79819"/>
            <a:ext cx="10058400" cy="7790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43789" y="470486"/>
            <a:ext cx="7598405" cy="999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another short question yay!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38943" y="2367643"/>
            <a:ext cx="9895114" cy="1779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so we need to find a cycle whose edge weight product is &gt; 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02951"/>
            <a:ext cx="10905066" cy="158123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3581801"/>
            <a:ext cx="11548533" cy="13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38943" y="2367643"/>
            <a:ext cx="9895114" cy="1779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bellman-ford to detect negative cycle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2691" y="1562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2680270"/>
            <a:ext cx="10058400" cy="2679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31768" y="565266"/>
                <a:ext cx="10956174" cy="99752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shortest path weight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)</a:t>
                </a:r>
                <a:endParaRPr lang="en-US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31768" y="565266"/>
                <a:ext cx="10956174" cy="997527"/>
              </a:xfrm>
              <a:blipFill rotWithShape="0">
                <a:blip r:embed="rId3"/>
                <a:stretch>
                  <a:fillRect t="-8589" b="-38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2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57460" y="2358887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315883" y="1845426"/>
                <a:ext cx="11405062" cy="3607723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>
                    <a:latin typeface="Courier" charset="0"/>
                    <a:ea typeface="Courier" charset="0"/>
                    <a:cs typeface="Courier" charset="0"/>
                  </a:rPr>
                  <a:t/>
                </a:r>
                <a:br>
                  <a:rPr lang="en-US" sz="4000" dirty="0"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5400" dirty="0" smtClean="0">
                    <a:latin typeface="Courier" charset="0"/>
                    <a:ea typeface="Courier" charset="0"/>
                    <a:cs typeface="Courier" charset="0"/>
                  </a:rPr>
                  <a:t>sssp problem</a:t>
                </a:r>
                <a:r>
                  <a:rPr lang="en-US" sz="4400" dirty="0" smtClean="0">
                    <a:latin typeface="Courier" charset="0"/>
                    <a:ea typeface="Courier" charset="0"/>
                    <a:cs typeface="Courier" charset="0"/>
                  </a:rPr>
                  <a:t/>
                </a:r>
                <a:br>
                  <a:rPr lang="en-US" sz="4400" dirty="0" smtClean="0"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/>
                </a:r>
                <a:b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4000" dirty="0">
                    <a:latin typeface="Courier" charset="0"/>
                    <a:ea typeface="Courier" charset="0"/>
                    <a:cs typeface="Courier" charset="0"/>
                  </a:rPr>
                  <a:t/>
                </a:r>
                <a:br>
                  <a:rPr lang="en-US" sz="4000" dirty="0"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/>
                </a:r>
                <a:b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>given a </a:t>
                </a:r>
                <a:r>
                  <a:rPr lang="en-US" sz="40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source</a:t>
                </a: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> and a </a:t>
                </a:r>
                <a:r>
                  <a:rPr lang="en-US" sz="40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weighted graph</a:t>
                </a: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b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/>
                </a:r>
                <a:b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en-US" sz="4000" dirty="0" smtClean="0">
                    <a:solidFill>
                      <a:srgbClr val="C00000"/>
                    </a:solidFill>
                    <a:latin typeface="Courier" charset="0"/>
                    <a:ea typeface="Courier" charset="0"/>
                    <a:cs typeface="Courier" charset="0"/>
                  </a:rPr>
                  <a:t>(source, vertex) </a:t>
                </a: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>for </a:t>
                </a:r>
                <a:r>
                  <a:rPr lang="en-US" sz="4000" dirty="0" smtClean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all vertices</a:t>
                </a:r>
                <a:r>
                  <a:rPr lang="en-US" sz="4000" dirty="0" smtClean="0">
                    <a:latin typeface="Courier" charset="0"/>
                    <a:ea typeface="Courier" charset="0"/>
                    <a:cs typeface="Courier" charset="0"/>
                  </a:rPr>
                  <a:t> in the graph</a:t>
                </a:r>
                <a:endParaRPr lang="en-US" sz="4000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5883" y="1845426"/>
                <a:ext cx="11405062" cy="3607723"/>
              </a:xfrm>
              <a:blipFill rotWithShape="0">
                <a:blip r:embed="rId2"/>
                <a:stretch>
                  <a:fillRect l="-855" t="-36655" r="-3421" b="-7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31272" y="2660075"/>
            <a:ext cx="10839796" cy="24439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bfs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 O(V+E)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bellman-ford’s   O(VE)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dijkstra’s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O(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ElogV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30582" y="665018"/>
            <a:ext cx="8675716" cy="900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ossible solutions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32505" y="2061558"/>
            <a:ext cx="11621191" cy="2859577"/>
          </a:xfrm>
        </p:spPr>
        <p:txBody>
          <a:bodyPr>
            <a:no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if the graph is unweighted </a:t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or </a:t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every edge has the same weight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70364" y="616147"/>
            <a:ext cx="2945475" cy="946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bfs</a:t>
            </a:r>
            <a:endParaRPr lang="en-US" sz="49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32505" y="2061558"/>
            <a:ext cx="11621191" cy="2859577"/>
          </a:xfrm>
        </p:spPr>
        <p:txBody>
          <a:bodyPr>
            <a:no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 remember </a:t>
            </a:r>
            <a:r>
              <a:rPr lang="en-US" sz="4800" dirty="0" err="1">
                <a:latin typeface="Courier" charset="0"/>
                <a:ea typeface="Courier" charset="0"/>
                <a:cs typeface="Courier" charset="0"/>
              </a:rPr>
              <a:t>bfs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 computes the number of hops away from the source node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70364" y="616147"/>
            <a:ext cx="2945475" cy="946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bfs</a:t>
            </a:r>
            <a:endParaRPr lang="en-US" sz="49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908" y="132521"/>
            <a:ext cx="7306125" cy="6344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for all v in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V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visited[v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0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p[v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Q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{s}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visited[s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1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Q is not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empty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u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Q.dequeue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all v adjacent to u </a:t>
            </a:r>
            <a:br>
              <a:rPr lang="en-US" sz="3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if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visited[v] =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visited[v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true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p[v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u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	Q.enqueue(v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83276" y="-16625"/>
            <a:ext cx="2822713" cy="9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dirty="0" smtClean="0">
                <a:latin typeface="Courier" charset="0"/>
                <a:ea typeface="Courier" charset="0"/>
                <a:cs typeface="Courier" charset="0"/>
              </a:rPr>
              <a:t>BFS</a:t>
            </a:r>
            <a:endParaRPr lang="en-US" sz="51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8556</TotalTime>
  <Words>199</Words>
  <Application>Microsoft Macintosh PowerPoint</Application>
  <PresentationFormat>Widescreen</PresentationFormat>
  <Paragraphs>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Calibri Light</vt:lpstr>
      <vt:lpstr>Cambria Math</vt:lpstr>
      <vt:lpstr>Courier</vt:lpstr>
      <vt:lpstr>Wingdings</vt:lpstr>
      <vt:lpstr>Arial</vt:lpstr>
      <vt:lpstr>Office Theme</vt:lpstr>
      <vt:lpstr>SSSP</vt:lpstr>
      <vt:lpstr>PowerPoint Presentation</vt:lpstr>
      <vt:lpstr>definitions</vt:lpstr>
      <vt:lpstr>shortest path weight (δ)</vt:lpstr>
      <vt:lpstr> sssp problem    given a source and a weighted graph,   find δ(source, vertex) for all vertices in the graph</vt:lpstr>
      <vt:lpstr>bfs              O(V+E) bellman-ford’s   O(VE) dijkstra’s       O(ElogV)</vt:lpstr>
      <vt:lpstr> if the graph is unweighted  or  every edge has the same weight</vt:lpstr>
      <vt:lpstr>  remember bfs computes the number of hops away from the source node</vt:lpstr>
      <vt:lpstr>for all v in V  visited[v]  0  p[v]  -1 Q  {s}  visited[s]  1  while Q is not empty  u  Q.dequeue()  for all v adjacent to u    if visited[v] = 0    visited[v]  true     p[v]  u    Q.enqueue(v)</vt:lpstr>
      <vt:lpstr>for all v in V  D[v]  INF  p[v]  -1 Q  {s}  D[s]  0  while Q is not empty  u  Q.dequeue()  for all v adjacent to u    if D[v] = INF    D[v]  D[u] + 1     p[v]  u    Q.enqueue(v)</vt:lpstr>
      <vt:lpstr>why does this work?</vt:lpstr>
      <vt:lpstr>bellman-ford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all v in V  visited[v]  0  p[v]  -1 Q  {s}  visited[s]  1  while Q is not empty  u  Q.dequeue()  for all v adjacent to u    if visited[v] = 0    visited[v]  true     p[v]  u    Q.enqueue(v)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Suyash Shekhar</dc:creator>
  <cp:lastModifiedBy>Suyash Shekhar</cp:lastModifiedBy>
  <cp:revision>67</cp:revision>
  <dcterms:created xsi:type="dcterms:W3CDTF">2018-02-13T18:37:00Z</dcterms:created>
  <dcterms:modified xsi:type="dcterms:W3CDTF">2018-03-29T03:31:13Z</dcterms:modified>
</cp:coreProperties>
</file>