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61" r:id="rId9"/>
    <p:sldId id="262" r:id="rId10"/>
    <p:sldId id="265" r:id="rId11"/>
    <p:sldId id="266" r:id="rId12"/>
    <p:sldId id="275" r:id="rId13"/>
    <p:sldId id="276" r:id="rId14"/>
    <p:sldId id="279" r:id="rId15"/>
    <p:sldId id="280" r:id="rId16"/>
    <p:sldId id="267" r:id="rId17"/>
    <p:sldId id="268" r:id="rId18"/>
    <p:sldId id="270" r:id="rId19"/>
    <p:sldId id="271" r:id="rId20"/>
    <p:sldId id="272" r:id="rId21"/>
    <p:sldId id="285" r:id="rId22"/>
    <p:sldId id="273" r:id="rId23"/>
    <p:sldId id="281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737"/>
  </p:normalViewPr>
  <p:slideViewPr>
    <p:cSldViewPr snapToGrid="0" snapToObjects="1">
      <p:cViewPr varScale="1">
        <p:scale>
          <a:sx n="102" d="100"/>
          <a:sy n="102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FA5A5-CCCB-2A47-870A-186DCBA962DA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F6F4B-EC9F-5647-B13F-0BCA8CDF4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2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8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5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7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72409-9E7E-614C-B4E7-988E72BA951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visualgo.net/bst?mode=AV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5495" y="2411895"/>
            <a:ext cx="2822713" cy="992050"/>
          </a:xfrm>
        </p:spPr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Trees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058431" y="3594970"/>
            <a:ext cx="3796840" cy="5880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Suyash Shekhar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0766" y="225287"/>
            <a:ext cx="5777948" cy="99205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Courier" charset="0"/>
                <a:ea typeface="Courier" charset="0"/>
                <a:cs typeface="Courier" charset="0"/>
              </a:rPr>
              <a:t>Tree Rotation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08" y="1455876"/>
            <a:ext cx="8587664" cy="49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8207" y="265042"/>
            <a:ext cx="5247862" cy="992050"/>
          </a:xfrm>
        </p:spPr>
        <p:txBody>
          <a:bodyPr>
            <a:normAutofit/>
          </a:bodyPr>
          <a:lstStyle/>
          <a:p>
            <a:r>
              <a:rPr lang="en-US" smtClean="0">
                <a:latin typeface="Courier" charset="0"/>
                <a:ea typeface="Courier" charset="0"/>
                <a:cs typeface="Courier" charset="0"/>
              </a:rPr>
              <a:t>QUESTION 2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83095" y="1855304"/>
            <a:ext cx="11198087" cy="45454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Q2. Draw a valid AVL Tree and nominate  </a:t>
            </a:r>
          </a:p>
          <a:p>
            <a:pPr algn="l"/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a vertex to be deleted such that </a:t>
            </a:r>
          </a:p>
          <a:p>
            <a:pPr algn="l"/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if that vertex is deleted: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a). No rotation happens</a:t>
            </a:r>
          </a:p>
          <a:p>
            <a:pPr algn="l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b). Exactly one of the four rotation   </a:t>
            </a:r>
          </a:p>
          <a:p>
            <a:pPr algn="l"/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cases happens</a:t>
            </a:r>
          </a:p>
          <a:p>
            <a:pPr algn="l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c). Exactly two of the four rotation </a:t>
            </a:r>
          </a:p>
          <a:p>
            <a:pPr algn="l"/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cases happens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5288" y="2438399"/>
            <a:ext cx="11635409" cy="170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latin typeface="Courier" charset="0"/>
                <a:ea typeface="Courier" charset="0"/>
                <a:cs typeface="Courier" charset="0"/>
              </a:rPr>
              <a:t>insert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1 rotation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delete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log(n) rotations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5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"/>
          <a:stretch/>
        </p:blipFill>
        <p:spPr>
          <a:xfrm>
            <a:off x="1870768" y="520148"/>
            <a:ext cx="8356599" cy="57912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870768" y="5406886"/>
            <a:ext cx="3935895" cy="728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DELETE(15)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4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"/>
          <a:stretch/>
        </p:blipFill>
        <p:spPr>
          <a:xfrm>
            <a:off x="1870768" y="520148"/>
            <a:ext cx="8356599" cy="579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"/>
          <a:stretch/>
        </p:blipFill>
        <p:spPr>
          <a:xfrm>
            <a:off x="1870767" y="541005"/>
            <a:ext cx="8356600" cy="57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03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"/>
          <a:stretch/>
        </p:blipFill>
        <p:spPr>
          <a:xfrm>
            <a:off x="1870768" y="520148"/>
            <a:ext cx="8356599" cy="579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"/>
          <a:stretch/>
        </p:blipFill>
        <p:spPr>
          <a:xfrm>
            <a:off x="1870767" y="541005"/>
            <a:ext cx="8356600" cy="57703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" r="8464"/>
          <a:stretch/>
        </p:blipFill>
        <p:spPr>
          <a:xfrm>
            <a:off x="1870765" y="541005"/>
            <a:ext cx="8356601" cy="57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3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9" y="1179442"/>
            <a:ext cx="12138991" cy="31937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Remember!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4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Zig-Zag == Double Rotation</a:t>
            </a:r>
            <a:endParaRPr lang="en-US" sz="4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252" y="1031806"/>
            <a:ext cx="8931965" cy="5334000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rank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(node, v) {</a:t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3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600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node.key</a:t>
            </a:r>
            <a:r>
              <a:rPr lang="en-US" sz="3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== v)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3600" dirty="0" err="1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node.left.size</a:t>
            </a:r>
            <a:r>
              <a:rPr lang="en-US" sz="3600" dirty="0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 + 1;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else if </a:t>
            </a:r>
            <a:r>
              <a:rPr lang="en-US" sz="3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600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node.key</a:t>
            </a:r>
            <a:r>
              <a:rPr lang="en-US" sz="3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&gt; v)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3600" dirty="0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rank(</a:t>
            </a:r>
            <a:r>
              <a:rPr lang="en-US" sz="3600" dirty="0" err="1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node.left</a:t>
            </a:r>
            <a:r>
              <a:rPr lang="en-US" sz="3600" dirty="0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, v);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else </a:t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3600" dirty="0" err="1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node.left.size</a:t>
            </a:r>
            <a:r>
              <a:rPr lang="en-US" sz="3600" dirty="0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 + 1 </a:t>
            </a:r>
            <a:r>
              <a:rPr lang="en-US" sz="3600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600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     + rank(</a:t>
            </a:r>
            <a:r>
              <a:rPr lang="en-US" sz="3600" dirty="0" err="1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node.right</a:t>
            </a:r>
            <a:r>
              <a:rPr lang="en-US" sz="3600" dirty="0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, v);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3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359965" y="119269"/>
            <a:ext cx="2822713" cy="99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Rank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251" y="0"/>
            <a:ext cx="10654749" cy="6857999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select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(node, k) {</a:t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q = </a:t>
            </a:r>
            <a:r>
              <a:rPr lang="en-US" sz="3600" dirty="0" err="1" smtClean="0">
                <a:latin typeface="Courier" charset="0"/>
                <a:ea typeface="Courier" charset="0"/>
                <a:cs typeface="Courier" charset="0"/>
              </a:rPr>
              <a:t>node.left.size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; </a:t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3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(q + 1 == k) </a:t>
            </a:r>
            <a:br>
              <a:rPr lang="en-US" sz="3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3600" dirty="0" err="1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node.key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; </a:t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else if </a:t>
            </a:r>
            <a:r>
              <a:rPr lang="en-US" sz="3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(q + 1 &gt; k)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3600" dirty="0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select(</a:t>
            </a:r>
            <a:r>
              <a:rPr lang="en-US" sz="3600" dirty="0" err="1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node.left</a:t>
            </a:r>
            <a:r>
              <a:rPr lang="en-US" sz="3600" dirty="0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, k);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else </a:t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3600" dirty="0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select(</a:t>
            </a:r>
            <a:r>
              <a:rPr lang="en-US" sz="3600" dirty="0" err="1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node.right</a:t>
            </a:r>
            <a:r>
              <a:rPr lang="en-US" sz="3600" dirty="0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, k-q-1); </a:t>
            </a:r>
            <a:br>
              <a:rPr lang="en-US" sz="3600" dirty="0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3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426225" y="132521"/>
            <a:ext cx="2822713" cy="99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Select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8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6" y="2642407"/>
            <a:ext cx="11982400" cy="356476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007165" y="357808"/>
            <a:ext cx="10323443" cy="9920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Pre-order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and Post-order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39" y="508000"/>
            <a:ext cx="10172395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6365" y="1643270"/>
            <a:ext cx="8123583" cy="30461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What is the minimum number of vertices in an AVL Tree of arbitrary height h?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0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41" y="1494735"/>
            <a:ext cx="11436626" cy="346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73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0278" y="2372139"/>
            <a:ext cx="5910470" cy="1694415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Courier" charset="0"/>
                <a:ea typeface="Courier" charset="0"/>
                <a:cs typeface="Courier" charset="0"/>
              </a:rPr>
              <a:t>Range Queries on BST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079" y="1891430"/>
            <a:ext cx="9656478" cy="4588883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size(Key low, Key high) {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if (low &gt; high) 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return 0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if (contains(high)) 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rank(high) - rank(low) + 1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else 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return rank(high) - rank(low)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05052" y="389350"/>
            <a:ext cx="10130379" cy="924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This is a very general pseudocode. Remember cases [) (] </a:t>
            </a:r>
            <a:r>
              <a:rPr lang="en-US" sz="3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sz="3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and when low and high are not in the tree.</a:t>
            </a:r>
            <a:endParaRPr lang="en-US" sz="32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857460" y="2358887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849217" y="1245703"/>
            <a:ext cx="6321288" cy="234926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undirected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mtClean="0">
                <a:latin typeface="Courier" charset="0"/>
                <a:ea typeface="Courier" charset="0"/>
                <a:cs typeface="Courier" charset="0"/>
              </a:rPr>
              <a:t>acyclic</a:t>
            </a:r>
            <a:br>
              <a:rPr lang="en-US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mtClean="0">
                <a:latin typeface="Courier" charset="0"/>
                <a:ea typeface="Courier" charset="0"/>
                <a:cs typeface="Courier" charset="0"/>
              </a:rPr>
              <a:t>connected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49217" y="3955772"/>
            <a:ext cx="6321288" cy="18685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hence exactly one path between any two nodes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1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7356" y="2080590"/>
            <a:ext cx="4810540" cy="1853441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QUESTION 1</a:t>
            </a:r>
            <a:br>
              <a:rPr lang="en-US" sz="4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BST RECAP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0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21" y="156081"/>
            <a:ext cx="8382000" cy="55372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34678" y="5406886"/>
            <a:ext cx="4306957" cy="9920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bst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2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2956" y="2093844"/>
            <a:ext cx="6824870" cy="301963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search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predecessor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insert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mtClean="0">
                <a:latin typeface="Courier" charset="0"/>
                <a:ea typeface="Courier" charset="0"/>
                <a:cs typeface="Courier" charset="0"/>
              </a:rPr>
              <a:t>delete</a:t>
            </a:r>
            <a:br>
              <a:rPr lang="en-US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mtClean="0">
                <a:latin typeface="Courier" charset="0"/>
                <a:ea typeface="Courier" charset="0"/>
                <a:cs typeface="Courier" charset="0"/>
              </a:rPr>
              <a:t>in-order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8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391" y="2584173"/>
            <a:ext cx="10508974" cy="12324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https://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  <a:hlinkClick r:id="rId2"/>
              </a:rPr>
              <a:t>visualgo.net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  <a:hlinkClick r:id="rId2"/>
              </a:rPr>
              <a:t>bst?mode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=AVL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1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357" y="251792"/>
            <a:ext cx="11158330" cy="628153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Courier" charset="0"/>
                <a:ea typeface="Courier" charset="0"/>
                <a:cs typeface="Courier" charset="0"/>
              </a:rPr>
              <a:t>Modifying Operations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insert: O(h)</a:t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delete: O(h)</a:t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600" b="1" dirty="0" smtClean="0">
                <a:latin typeface="Courier" charset="0"/>
                <a:ea typeface="Courier" charset="0"/>
                <a:cs typeface="Courier" charset="0"/>
              </a:rPr>
              <a:t>Query Operations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search: O(h)</a:t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predecessor, successor: O(h)</a:t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findMax, findMin: O(h) </a:t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in-order-traversal: </a:t>
            </a:r>
            <a:r>
              <a:rPr lang="en-US" sz="3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O(n)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600" dirty="0">
                <a:latin typeface="Courier" charset="0"/>
                <a:ea typeface="Courier" charset="0"/>
                <a:cs typeface="Courier" charset="0"/>
              </a:rPr>
            </a:br>
            <a:endParaRPr lang="en-US" sz="3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2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878" y="2146851"/>
            <a:ext cx="10866783" cy="188180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Adelson-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Velskii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Landis (AVL) Trees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163</Words>
  <Application>Microsoft Macintosh PowerPoint</Application>
  <PresentationFormat>Widescreen</PresentationFormat>
  <Paragraphs>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Office Theme</vt:lpstr>
      <vt:lpstr>Trees</vt:lpstr>
      <vt:lpstr>PowerPoint Presentation</vt:lpstr>
      <vt:lpstr>undirected acyclic connected</vt:lpstr>
      <vt:lpstr>QUESTION 1 BST RECAP</vt:lpstr>
      <vt:lpstr>a bst</vt:lpstr>
      <vt:lpstr>search predecessor insert delete in-order</vt:lpstr>
      <vt:lpstr>https://visualgo.net/bst?mode=AVL</vt:lpstr>
      <vt:lpstr>Modifying Operations  insert: O(h) delete: O(h)  Query Operations   search: O(h) predecessor, successor: O(h) findMax, findMin: O(h)  in-order-traversal: O(n)  </vt:lpstr>
      <vt:lpstr>Adelson-Velskii Landis (AVL) Trees</vt:lpstr>
      <vt:lpstr>Tree Rotation</vt:lpstr>
      <vt:lpstr>QUESTION 2</vt:lpstr>
      <vt:lpstr>PowerPoint Presentation</vt:lpstr>
      <vt:lpstr>PowerPoint Presentation</vt:lpstr>
      <vt:lpstr>PowerPoint Presentation</vt:lpstr>
      <vt:lpstr>PowerPoint Presentation</vt:lpstr>
      <vt:lpstr>Remember!   Zig-Zag == Double Rotation</vt:lpstr>
      <vt:lpstr>int rank(node, v) {  if (node.key == v)   return node.left.size + 1;  else if (node.key &gt; v)   return rank(node.left, v);  else   return node.left.size + 1       + rank(node.right, v); }</vt:lpstr>
      <vt:lpstr>int select(node, k) {  int q = node.left.size;  if (q + 1 == k)   return node.key;  else if (q + 1 &gt; k)   return select(node.left, k);  else   return select(node.right, k-q-1);  } </vt:lpstr>
      <vt:lpstr>Pre-order and Post-order</vt:lpstr>
      <vt:lpstr>What is the minimum number of vertices in an AVL Tree of arbitrary height h?</vt:lpstr>
      <vt:lpstr>PowerPoint Presentation</vt:lpstr>
      <vt:lpstr>Range Queries on BST</vt:lpstr>
      <vt:lpstr>int size(Key low, Key high) {  if (low &gt; high)   return 0;  if (contains(high))   return rank(high) - rank(low) + 1; else   return rank(high) - rank(low); }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Suyash Shekhar</dc:creator>
  <cp:lastModifiedBy>Suyash Shekhar</cp:lastModifiedBy>
  <cp:revision>17</cp:revision>
  <dcterms:created xsi:type="dcterms:W3CDTF">2018-02-13T18:37:00Z</dcterms:created>
  <dcterms:modified xsi:type="dcterms:W3CDTF">2018-02-22T10:18:44Z</dcterms:modified>
</cp:coreProperties>
</file>