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7" r:id="rId6"/>
    <p:sldId id="286" r:id="rId7"/>
    <p:sldId id="288" r:id="rId8"/>
    <p:sldId id="289" r:id="rId9"/>
    <p:sldId id="291" r:id="rId10"/>
    <p:sldId id="293" r:id="rId11"/>
    <p:sldId id="292" r:id="rId12"/>
    <p:sldId id="290" r:id="rId13"/>
    <p:sldId id="269" r:id="rId14"/>
    <p:sldId id="263" r:id="rId15"/>
    <p:sldId id="294" r:id="rId16"/>
    <p:sldId id="295" r:id="rId17"/>
    <p:sldId id="300" r:id="rId18"/>
    <p:sldId id="296" r:id="rId19"/>
    <p:sldId id="264" r:id="rId20"/>
    <p:sldId id="299" r:id="rId21"/>
    <p:sldId id="298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737"/>
  </p:normalViewPr>
  <p:slideViewPr>
    <p:cSldViewPr snapToGrid="0" snapToObjects="1">
      <p:cViewPr varScale="1">
        <p:scale>
          <a:sx n="102" d="100"/>
          <a:sy n="102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FA5A5-CCCB-2A47-870A-186DCBA962DA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6F4B-EC9F-5647-B13F-0BCA8CDF4A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3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2409-9E7E-614C-B4E7-988E72BA9511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D471-C120-F44A-8A88-F10F7D92E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547" y="2649889"/>
            <a:ext cx="2822713" cy="992050"/>
          </a:xfrm>
        </p:spPr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UFDS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83483" y="3845490"/>
            <a:ext cx="3796840" cy="588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Suyash Shekhar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71154" y="679270"/>
            <a:ext cx="9993086" cy="5342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Q3. Given </a:t>
            </a:r>
            <a:r>
              <a:rPr lang="en-US" sz="4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 disjoint sets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initially in a UFDS, </a:t>
            </a:r>
          </a:p>
          <a:p>
            <a:pPr algn="ctr"/>
            <a:endParaRPr lang="en-US" sz="40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what is the </a:t>
            </a:r>
            <a:r>
              <a:rPr lang="en-US" sz="4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max height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of the any tree you can build </a:t>
            </a:r>
          </a:p>
          <a:p>
            <a:pPr algn="ctr"/>
            <a:endParaRPr lang="en-US" sz="40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using unionSet(i, j) and/or findSet(i) operations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2677885"/>
            <a:ext cx="10541726" cy="73152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h 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≤ 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log</a:t>
            </a:r>
            <a:r>
              <a:rPr lang="en-US" sz="4800" baseline="-25000" dirty="0" smtClean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5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569" y="2194560"/>
            <a:ext cx="7067385" cy="1776547"/>
          </a:xfrm>
        </p:spPr>
        <p:txBody>
          <a:bodyPr>
            <a:normAutofit/>
          </a:bodyPr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GRAPH REPRESENTATIONS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6019" y="1881051"/>
            <a:ext cx="6824870" cy="25270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adjacency list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adjacency matrix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edge list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2548" y="2625634"/>
            <a:ext cx="4277234" cy="9558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(V</a:t>
            </a:r>
            <a:r>
              <a:rPr lang="mr-IN" baseline="30000" dirty="0" smtClean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350" y="901337"/>
            <a:ext cx="10083958" cy="25270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adjacency list    O(V+E)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adjacency matrix  O(V</a:t>
            </a:r>
            <a:r>
              <a:rPr lang="en-US" baseline="30000" dirty="0" smtClean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edge list         O</a:t>
            </a:r>
            <a:r>
              <a:rPr lang="pt-BR" dirty="0" smtClean="0">
                <a:latin typeface="Courier" charset="0"/>
                <a:ea typeface="Courier" charset="0"/>
                <a:cs typeface="Courier" charset="0"/>
              </a:rPr>
              <a:t>(E)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85837" y="3548742"/>
            <a:ext cx="8516983" cy="2527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So which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one should we use?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88" r="11792"/>
          <a:stretch/>
        </p:blipFill>
        <p:spPr>
          <a:xfrm>
            <a:off x="535578" y="561703"/>
            <a:ext cx="3696788" cy="51728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248404" y="2099839"/>
            <a:ext cx="4570570" cy="3803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60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have</a:t>
            </a: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6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free</a:t>
            </a: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part</a:t>
            </a: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points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5490" y="237995"/>
            <a:ext cx="8730641" cy="1435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draw the adjacency list, matrix and edge list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for this graph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88" r="11792"/>
          <a:stretch/>
        </p:blipFill>
        <p:spPr>
          <a:xfrm>
            <a:off x="535578" y="561703"/>
            <a:ext cx="3696788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70332"/>
              </p:ext>
            </p:extLst>
          </p:nvPr>
        </p:nvGraphicFramePr>
        <p:xfrm>
          <a:off x="994950" y="3592286"/>
          <a:ext cx="3145974" cy="2666412"/>
        </p:xfrm>
        <a:graphic>
          <a:graphicData uri="http://schemas.openxmlformats.org/drawingml/2006/table">
            <a:tbl>
              <a:tblPr/>
              <a:tblGrid>
                <a:gridCol w="524329"/>
                <a:gridCol w="524329"/>
                <a:gridCol w="524329"/>
                <a:gridCol w="524329"/>
                <a:gridCol w="524329"/>
                <a:gridCol w="524329"/>
              </a:tblGrid>
              <a:tr h="444402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4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4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4402">
                <a:tc>
                  <a:txBody>
                    <a:bodyPr/>
                    <a:lstStyle/>
                    <a:p>
                      <a:pPr algn="ctr"/>
                      <a:r>
                        <a:rPr lang="is-I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44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40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8201"/>
              </p:ext>
            </p:extLst>
          </p:nvPr>
        </p:nvGraphicFramePr>
        <p:xfrm>
          <a:off x="6253571" y="3592286"/>
          <a:ext cx="5450750" cy="27781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0150"/>
                <a:gridCol w="1090150"/>
                <a:gridCol w="1090150"/>
                <a:gridCol w="1090150"/>
                <a:gridCol w="1090150"/>
              </a:tblGrid>
              <a:tr h="555630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0: 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(1, 4)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(2, 4)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(3, 6)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(4, 6)</a:t>
                      </a:r>
                    </a:p>
                  </a:txBody>
                  <a:tcPr marL="87027" marR="87027" marT="43513" marB="43513" anchor="ctr"/>
                </a:tc>
              </a:tr>
              <a:tr h="555630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1: 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(0, 4)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(2, 2)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7027" marR="87027" marT="43513" marB="4351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7027" marR="87027" marT="43513" marB="435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30">
                <a:tc>
                  <a:txBody>
                    <a:bodyPr/>
                    <a:lstStyle/>
                    <a:p>
                      <a:pPr algn="ctr"/>
                      <a:r>
                        <a:rPr lang="is-IS" sz="1700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2: 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(0, 4)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(1, 2)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(3, 8)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7027" marR="87027" marT="43513" marB="4351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30">
                <a:tc>
                  <a:txBody>
                    <a:bodyPr/>
                    <a:lstStyle/>
                    <a:p>
                      <a:pPr algn="ctr"/>
                      <a:r>
                        <a:rPr lang="ru-RU" sz="1700" b="1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3: 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(0, 6)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(2, 8)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(4, 9)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7027" marR="87027" marT="43513" marB="4351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30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4: 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(0, 6)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7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(3, 9)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7027" marR="87027" marT="43513" marB="4351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87027" marR="87027" marT="43513" marB="435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89605"/>
              </p:ext>
            </p:extLst>
          </p:nvPr>
        </p:nvGraphicFramePr>
        <p:xfrm>
          <a:off x="2717075" y="209003"/>
          <a:ext cx="5146764" cy="28981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86691"/>
                <a:gridCol w="1286691"/>
                <a:gridCol w="1286691"/>
                <a:gridCol w="1286691"/>
              </a:tblGrid>
              <a:tr h="414027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0: </a:t>
                      </a:r>
                      <a:endParaRPr lang="ru-RU" sz="2000" b="1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</a:tr>
              <a:tr h="414027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1: </a:t>
                      </a:r>
                      <a:endParaRPr lang="ru-RU" sz="2000" b="1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>
                          <a:effectLst/>
                        </a:rPr>
                        <a:t>2</a:t>
                      </a:r>
                      <a:endParaRPr lang="is-I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</a:tr>
              <a:tr h="414027">
                <a:tc>
                  <a:txBody>
                    <a:bodyPr/>
                    <a:lstStyle/>
                    <a:p>
                      <a:pPr algn="ctr"/>
                      <a:r>
                        <a:rPr lang="is-IS" sz="2000">
                          <a:effectLst/>
                        </a:rPr>
                        <a:t>2: </a:t>
                      </a:r>
                      <a:endParaRPr lang="is-IS" sz="2000" b="1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</a:tr>
              <a:tr h="414027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3: </a:t>
                      </a:r>
                      <a:endParaRPr lang="ru-RU" sz="2000" b="1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</a:tr>
              <a:tr h="414027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4: </a:t>
                      </a:r>
                      <a:endParaRPr lang="ru-RU" sz="2000" b="1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>
                          <a:effectLst/>
                        </a:rPr>
                        <a:t>2</a:t>
                      </a:r>
                      <a:endParaRPr lang="is-I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>
                          <a:effectLst/>
                        </a:rPr>
                        <a:t>2</a:t>
                      </a:r>
                      <a:endParaRPr lang="is-I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</a:tr>
              <a:tr h="414027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>
                          <a:effectLst/>
                        </a:rPr>
                        <a:t>5: </a:t>
                      </a:r>
                      <a:endParaRPr lang="sk-SK" sz="2000" b="1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>
                          <a:effectLst/>
                        </a:rPr>
                        <a:t>2</a:t>
                      </a:r>
                      <a:endParaRPr lang="is-I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</a:tr>
              <a:tr h="414027">
                <a:tc>
                  <a:txBody>
                    <a:bodyPr/>
                    <a:lstStyle/>
                    <a:p>
                      <a:pPr algn="ctr"/>
                      <a:r>
                        <a:rPr lang="sk-SK" sz="2000">
                          <a:effectLst/>
                        </a:rPr>
                        <a:t>6: </a:t>
                      </a:r>
                      <a:endParaRPr lang="sk-SK" sz="2000" b="1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62162" marR="62162" marT="31081" marB="3108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8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41418" y="2246811"/>
            <a:ext cx="9078685" cy="185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Matrix Multiplication of Adjacency Matrices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/>
        </p:blipFill>
        <p:spPr>
          <a:xfrm>
            <a:off x="-1" y="2048350"/>
            <a:ext cx="12175755" cy="35999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89940" y="1658804"/>
            <a:ext cx="2192054" cy="10158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94096" y="1658804"/>
            <a:ext cx="1904413" cy="7790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328650" y="757203"/>
            <a:ext cx="3957317" cy="992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representative item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21" y="643467"/>
            <a:ext cx="4359358" cy="5571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027907"/>
            <a:ext cx="5291667" cy="48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67544" y="1149532"/>
            <a:ext cx="9078685" cy="2050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urier" charset="0"/>
                <a:ea typeface="Courier" charset="0"/>
                <a:cs typeface="Courier" charset="0"/>
              </a:rPr>
              <a:t>Draw a Directed Acyclic Graph with V vertices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V∗(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 − 1)/2 edges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50279" y="6137752"/>
            <a:ext cx="6527254" cy="72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Courier" charset="0"/>
                <a:ea typeface="Courier" charset="0"/>
                <a:cs typeface="Courier" charset="0"/>
              </a:rPr>
              <a:t>Topological Sort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57460" y="2358887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504979" y="1191566"/>
            <a:ext cx="7666383" cy="18685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parent array, p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rank array, 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0730" y="3870542"/>
            <a:ext cx="11974882" cy="810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p[i] = value of parent of 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5236" y="4680961"/>
            <a:ext cx="6225434" cy="810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r[i] = rank of i</a:t>
            </a:r>
          </a:p>
        </p:txBody>
      </p:sp>
    </p:spTree>
    <p:extLst>
      <p:ext uri="{BB962C8B-B14F-4D97-AF65-F5344CB8AC3E}">
        <p14:creationId xmlns:p14="http://schemas.microsoft.com/office/powerpoint/2010/main" val="14451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4101" y="1792492"/>
            <a:ext cx="5797373" cy="2516462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findSet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(i)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isSameSet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(i, j)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union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(i, j)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8424" y="1841325"/>
            <a:ext cx="5797373" cy="264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path compression</a:t>
            </a:r>
          </a:p>
          <a:p>
            <a:endParaRPr lang="en-US" sz="4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union-by-rank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27" y="1365336"/>
            <a:ext cx="11010379" cy="478752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public int </a:t>
            </a:r>
            <a:r>
              <a:rPr lang="en-US" sz="3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findSet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(int i) {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	if (</a:t>
            </a:r>
            <a:r>
              <a:rPr lang="en-US" sz="3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p.get(i) == i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)  </a:t>
            </a:r>
            <a:r>
              <a:rPr lang="en-US" sz="3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//reached root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		return i;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	else {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		int ret = </a:t>
            </a:r>
            <a:r>
              <a:rPr lang="en-US" sz="3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findSet(p.get(i))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3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			p.set(i, ret);    </a:t>
            </a:r>
            <a:r>
              <a:rPr lang="en-US" sz="3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//path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		return ret;         </a:t>
            </a:r>
            <a:r>
              <a:rPr lang="en-US" sz="3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compression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	} 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623742" y="271216"/>
            <a:ext cx="4758984" cy="76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findSet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(int i)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780" y="2292263"/>
            <a:ext cx="11398685" cy="1681071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public Boolean </a:t>
            </a:r>
            <a:r>
              <a:rPr lang="en-US" sz="3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isSameSet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(int i, int j)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findSet(i)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3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findSet(j</a:t>
            </a:r>
            <a:r>
              <a:rPr lang="en-US" sz="3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3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48213" y="221112"/>
            <a:ext cx="7853820" cy="768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isSameSet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(int i, int j)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220" y="1110342"/>
            <a:ext cx="10908736" cy="5239280"/>
          </a:xfrm>
        </p:spPr>
        <p:txBody>
          <a:bodyPr>
            <a:noAutofit/>
          </a:bodyPr>
          <a:lstStyle/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unionSet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(int i, int j)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if </a:t>
            </a:r>
            <a:r>
              <a:rPr lang="en-US" sz="25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(!isSameSet(i, j))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int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x = findSet(i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), y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= findSet(j);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if </a:t>
            </a:r>
            <a:r>
              <a:rPr lang="en-US" sz="25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(rank.get(x) </a:t>
            </a:r>
            <a:r>
              <a:rPr lang="en-US" sz="25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&gt; rank.get(y))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	p.set(y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, x);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} else {</a:t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	p.set(x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, y</a:t>
            </a:r>
            <a:r>
              <a:rPr lang="en-US" sz="250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5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		if </a:t>
            </a:r>
            <a:r>
              <a:rPr lang="en-US" sz="25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(rank.get(x) == rank.get(y</a:t>
            </a:r>
            <a:r>
              <a:rPr lang="en-US" sz="25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					rank.set(y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, rank.get(y)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+1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	}</a:t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}</a:t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}</a:t>
            </a:r>
            <a:br>
              <a:rPr lang="en-US" sz="25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09853" y="183534"/>
            <a:ext cx="7468326" cy="7058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unionSet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(int i, int j)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08" y="509453"/>
            <a:ext cx="10541726" cy="534270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Q3. Given </a:t>
            </a:r>
            <a:r>
              <a:rPr lang="en-US" sz="4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 disjoint sets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initially in a UFDS, is it possible to call unionSet(i, j) and/or findSet(i) operations to </a:t>
            </a:r>
            <a:r>
              <a:rPr lang="en-US" sz="4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get a single tree with actual height h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that represents a certain set? Both ‘path-compression’ and ‘union-by-rank’ heuristics are used.</a:t>
            </a:r>
          </a:p>
        </p:txBody>
      </p:sp>
    </p:spTree>
    <p:extLst>
      <p:ext uri="{BB962C8B-B14F-4D97-AF65-F5344CB8AC3E}">
        <p14:creationId xmlns:p14="http://schemas.microsoft.com/office/powerpoint/2010/main" val="17805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364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Office Theme</vt:lpstr>
      <vt:lpstr>UFDS</vt:lpstr>
      <vt:lpstr>PowerPoint Presentation</vt:lpstr>
      <vt:lpstr>parent array, p   rank array, r</vt:lpstr>
      <vt:lpstr>findSet(i) isSameSet(i, j) union(i, j)</vt:lpstr>
      <vt:lpstr>PowerPoint Presentation</vt:lpstr>
      <vt:lpstr>public int findSet(int i) {   if (p.get(i) == i)  //reached root   return i;   else {    int ret = findSet(p.get(i));    p.set(i, ret);    //path    return ret;         compression   }  }</vt:lpstr>
      <vt:lpstr>public Boolean isSameSet(int i, int j) {  return findSet(i) == findSet(j); }</vt:lpstr>
      <vt:lpstr>public void unionSet(int i, int j) {  if (!isSameSet(i, j)) {    int x = findSet(i), y = findSet(j);      if (rank.get(x) &gt; rank.get(y)) {    p.set(y, x);    } else {    p.set(x, y);     if (rank.get(x) == rank.get(y))      rank.set(y, rank.get(y)+1);     }   }  } }</vt:lpstr>
      <vt:lpstr>Q3. Given n disjoint sets initially in a UFDS, is it possible to call unionSet(i, j) and/or findSet(i) operations to get a single tree with actual height h that represents a certain set? Both ‘path-compression’ and ‘union-by-rank’ heuristics are used.</vt:lpstr>
      <vt:lpstr>PowerPoint Presentation</vt:lpstr>
      <vt:lpstr>h ≤ log2n.</vt:lpstr>
      <vt:lpstr>GRAPH REPRESENTATIONS</vt:lpstr>
      <vt:lpstr>adjacency list adjacency matrix edge list</vt:lpstr>
      <vt:lpstr>  E = O(V2)</vt:lpstr>
      <vt:lpstr>adjacency list    O(V+E) adjacency matrix  O(V2) edge list         O(E)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Suyash Shekhar</dc:creator>
  <cp:lastModifiedBy>Suyash Shekhar</cp:lastModifiedBy>
  <cp:revision>33</cp:revision>
  <dcterms:created xsi:type="dcterms:W3CDTF">2018-02-13T18:37:00Z</dcterms:created>
  <dcterms:modified xsi:type="dcterms:W3CDTF">2018-02-22T10:19:09Z</dcterms:modified>
</cp:coreProperties>
</file>