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2"/>
  </p:handoutMasterIdLst>
  <p:sldIdLst>
    <p:sldId id="351" r:id="rId3"/>
    <p:sldId id="352" r:id="rId5"/>
    <p:sldId id="353" r:id="rId6"/>
    <p:sldId id="357" r:id="rId7"/>
    <p:sldId id="356" r:id="rId8"/>
    <p:sldId id="371" r:id="rId9"/>
    <p:sldId id="362" r:id="rId10"/>
    <p:sldId id="358" r:id="rId11"/>
    <p:sldId id="372" r:id="rId12"/>
    <p:sldId id="359" r:id="rId13"/>
    <p:sldId id="370" r:id="rId14"/>
    <p:sldId id="373" r:id="rId15"/>
    <p:sldId id="374" r:id="rId16"/>
    <p:sldId id="375" r:id="rId17"/>
    <p:sldId id="376" r:id="rId18"/>
    <p:sldId id="377" r:id="rId19"/>
    <p:sldId id="378" r:id="rId20"/>
    <p:sldId id="380" r:id="rId21"/>
    <p:sldId id="379" r:id="rId22"/>
    <p:sldId id="415" r:id="rId23"/>
    <p:sldId id="382" r:id="rId24"/>
    <p:sldId id="383" r:id="rId25"/>
    <p:sldId id="385" r:id="rId26"/>
    <p:sldId id="413" r:id="rId27"/>
    <p:sldId id="386" r:id="rId28"/>
    <p:sldId id="387" r:id="rId29"/>
    <p:sldId id="398" r:id="rId30"/>
    <p:sldId id="403" r:id="rId31"/>
    <p:sldId id="404" r:id="rId32"/>
    <p:sldId id="400" r:id="rId33"/>
    <p:sldId id="416" r:id="rId34"/>
    <p:sldId id="399" r:id="rId35"/>
    <p:sldId id="408" r:id="rId36"/>
    <p:sldId id="409" r:id="rId37"/>
    <p:sldId id="410" r:id="rId38"/>
    <p:sldId id="407" r:id="rId39"/>
    <p:sldId id="411" r:id="rId40"/>
    <p:sldId id="412" r:id="rId41"/>
    <p:sldId id="401" r:id="rId42"/>
    <p:sldId id="417" r:id="rId43"/>
    <p:sldId id="418" r:id="rId44"/>
    <p:sldId id="405" r:id="rId45"/>
    <p:sldId id="402" r:id="rId46"/>
    <p:sldId id="419" r:id="rId47"/>
    <p:sldId id="420" r:id="rId48"/>
    <p:sldId id="422" r:id="rId49"/>
    <p:sldId id="423" r:id="rId50"/>
    <p:sldId id="424" r:id="rId51"/>
    <p:sldId id="388" r:id="rId52"/>
    <p:sldId id="390" r:id="rId53"/>
    <p:sldId id="391" r:id="rId54"/>
    <p:sldId id="392" r:id="rId55"/>
    <p:sldId id="393" r:id="rId56"/>
    <p:sldId id="397" r:id="rId57"/>
    <p:sldId id="394" r:id="rId58"/>
    <p:sldId id="395" r:id="rId59"/>
    <p:sldId id="396" r:id="rId60"/>
    <p:sldId id="350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33"/>
    <a:srgbClr val="F15B67"/>
    <a:srgbClr val="26514B"/>
    <a:srgbClr val="FBC852"/>
    <a:srgbClr val="39AEB5"/>
    <a:srgbClr val="85898F"/>
    <a:srgbClr val="EA5541"/>
    <a:srgbClr val="58B69E"/>
    <a:srgbClr val="50B4E7"/>
    <a:srgbClr val="29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7" autoAdjust="0"/>
    <p:restoredTop sz="94654" autoAdjust="0"/>
  </p:normalViewPr>
  <p:slideViewPr>
    <p:cSldViewPr snapToGrid="0">
      <p:cViewPr varScale="1">
        <p:scale>
          <a:sx n="63" d="100"/>
          <a:sy n="63" d="100"/>
        </p:scale>
        <p:origin x="-161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5B2-0240-4C68-A129-A268E8602E9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6200-15D8-4533-8096-E953776B0B1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8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584664"/>
            <a:ext cx="6792684" cy="1772070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smtClean="0"/>
              <a:t>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8" y="3813249"/>
            <a:ext cx="6792684" cy="165576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sz="1300">
                <a:solidFill>
                  <a:schemeClr val="tx2">
                    <a:alpha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7" y="3575012"/>
            <a:ext cx="33886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2227" y="6119159"/>
            <a:ext cx="2802467" cy="491068"/>
          </a:xfrm>
        </p:spPr>
        <p:txBody>
          <a:bodyPr/>
          <a:lstStyle>
            <a:lvl1pPr algn="l">
              <a:defRPr sz="9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dirty="0" smtClean="0"/>
              <a:t>Converting your business from Good to Great.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54952" y="6141226"/>
            <a:ext cx="1242122" cy="502163"/>
            <a:chOff x="7454952" y="6141226"/>
            <a:chExt cx="1242122" cy="502163"/>
          </a:xfrm>
        </p:grpSpPr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7473551" y="6141226"/>
              <a:ext cx="1219538" cy="274994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7454952" y="6525155"/>
              <a:ext cx="1242122" cy="118234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1588" y="1351915"/>
            <a:ext cx="1247775" cy="2879725"/>
            <a:chOff x="4952858" y="1717675"/>
            <a:chExt cx="1016000" cy="2339975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58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6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4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2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0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48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4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0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38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2" name="Group 61"/>
          <p:cNvGrpSpPr/>
          <p:nvPr userDrawn="1"/>
        </p:nvGrpSpPr>
        <p:grpSpPr>
          <a:xfrm flipH="1">
            <a:off x="7896225" y="1351915"/>
            <a:ext cx="1247775" cy="2879725"/>
            <a:chOff x="4952858" y="1717675"/>
            <a:chExt cx="1016000" cy="2339975"/>
          </a:xfrm>
        </p:grpSpPr>
        <p:grpSp>
          <p:nvGrpSpPr>
            <p:cNvPr id="63" name="Group 62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2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3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5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4" name="Group 63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0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1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5" name="Group 64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88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9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6" name="Group 65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86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7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7" name="Group 66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4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8" name="Group 67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2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3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78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9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4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5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6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7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2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584664"/>
            <a:ext cx="6792684" cy="1772070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8" y="3813249"/>
            <a:ext cx="6792684" cy="165576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sz="1300">
                <a:solidFill>
                  <a:schemeClr val="bg1">
                    <a:alpha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7" y="3575012"/>
            <a:ext cx="33886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2227" y="6119159"/>
            <a:ext cx="2802467" cy="491068"/>
          </a:xfrm>
        </p:spPr>
        <p:txBody>
          <a:bodyPr/>
          <a:lstStyle>
            <a:lvl1pPr algn="l">
              <a:defRPr sz="9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dirty="0" smtClean="0"/>
              <a:t>Converting your business from Good to Great.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54952" y="6141226"/>
            <a:ext cx="1242122" cy="502163"/>
            <a:chOff x="7454952" y="6141226"/>
            <a:chExt cx="1242122" cy="502163"/>
          </a:xfrm>
        </p:grpSpPr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7473551" y="6141226"/>
              <a:ext cx="1219538" cy="274994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7454952" y="6525155"/>
              <a:ext cx="1242122" cy="118234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1588" y="1351915"/>
            <a:ext cx="1247775" cy="2879725"/>
            <a:chOff x="4952858" y="1717675"/>
            <a:chExt cx="1016000" cy="2339975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58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6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4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2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0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48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4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0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38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2" name="Group 61"/>
          <p:cNvGrpSpPr/>
          <p:nvPr userDrawn="1"/>
        </p:nvGrpSpPr>
        <p:grpSpPr>
          <a:xfrm flipH="1">
            <a:off x="7896225" y="1351915"/>
            <a:ext cx="1247775" cy="2879725"/>
            <a:chOff x="4952858" y="1717675"/>
            <a:chExt cx="1016000" cy="2339975"/>
          </a:xfrm>
        </p:grpSpPr>
        <p:grpSp>
          <p:nvGrpSpPr>
            <p:cNvPr id="63" name="Group 62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2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3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5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4" name="Group 63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0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1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5" name="Group 64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88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9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6" name="Group 65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86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7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7" name="Group 66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4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8" name="Group 67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2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3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78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9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4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5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6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7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2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42"/>
          <p:cNvSpPr/>
          <p:nvPr userDrawn="1"/>
        </p:nvSpPr>
        <p:spPr bwMode="auto">
          <a:xfrm>
            <a:off x="360363" y="358775"/>
            <a:ext cx="8423275" cy="6140450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2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1913" y="1332802"/>
            <a:ext cx="6480175" cy="593682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Contents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331913" y="2723033"/>
            <a:ext cx="648017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3" y="1988984"/>
            <a:ext cx="6480175" cy="62443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Insert Your Text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331913" y="3049226"/>
            <a:ext cx="6480175" cy="22070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1400" b="0">
                <a:solidFill>
                  <a:schemeClr val="bg1">
                    <a:alpha val="8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1) Insert Your Text Here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290691" y="5787265"/>
            <a:ext cx="1242122" cy="502163"/>
            <a:chOff x="7454952" y="6141226"/>
            <a:chExt cx="1242122" cy="502163"/>
          </a:xfrm>
        </p:grpSpPr>
        <p:sp>
          <p:nvSpPr>
            <p:cNvPr id="17" name="Freeform 5"/>
            <p:cNvSpPr>
              <a:spLocks noEditPoints="1"/>
            </p:cNvSpPr>
            <p:nvPr userDrawn="1"/>
          </p:nvSpPr>
          <p:spPr bwMode="auto">
            <a:xfrm>
              <a:off x="7473551" y="6141226"/>
              <a:ext cx="1219538" cy="274994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7454952" y="6525155"/>
              <a:ext cx="1242122" cy="118234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0" y="6714000"/>
            <a:ext cx="9144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8" y="908050"/>
            <a:ext cx="790575" cy="1831975"/>
            <a:chOff x="4952858" y="1717675"/>
            <a:chExt cx="1016000" cy="23399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61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9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7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5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3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51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7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3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41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7" name="Group 66"/>
          <p:cNvGrpSpPr/>
          <p:nvPr userDrawn="1"/>
        </p:nvGrpSpPr>
        <p:grpSpPr>
          <a:xfrm flipH="1">
            <a:off x="8353425" y="908050"/>
            <a:ext cx="790575" cy="1831975"/>
            <a:chOff x="4952858" y="1717675"/>
            <a:chExt cx="1016000" cy="2339975"/>
          </a:xfrm>
        </p:grpSpPr>
        <p:grpSp>
          <p:nvGrpSpPr>
            <p:cNvPr id="68" name="Group 67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7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8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9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00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5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6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93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91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2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2" name="Group 71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9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0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3" name="Group 72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7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4" name="Group 73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83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4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6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5" name="Group 74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9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2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6" name="Group 75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7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8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2"/>
          <p:cNvSpPr/>
          <p:nvPr userDrawn="1"/>
        </p:nvSpPr>
        <p:spPr bwMode="auto">
          <a:xfrm>
            <a:off x="360363" y="358775"/>
            <a:ext cx="8423275" cy="6140450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8" y="0"/>
            <a:ext cx="2159000" cy="2495550"/>
            <a:chOff x="1588" y="4134014"/>
            <a:chExt cx="1016000" cy="1168400"/>
          </a:xfrm>
        </p:grpSpPr>
        <p:grpSp>
          <p:nvGrpSpPr>
            <p:cNvPr id="42" name="Group 41"/>
            <p:cNvGrpSpPr/>
            <p:nvPr userDrawn="1"/>
          </p:nvGrpSpPr>
          <p:grpSpPr>
            <a:xfrm>
              <a:off x="1588" y="4426114"/>
              <a:ext cx="1016000" cy="584200"/>
              <a:chOff x="3413126" y="3181350"/>
              <a:chExt cx="1016000" cy="584200"/>
            </a:xfrm>
          </p:grpSpPr>
          <p:sp>
            <p:nvSpPr>
              <p:cNvPr id="54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>
            <a:xfrm>
              <a:off x="1588" y="4134014"/>
              <a:ext cx="508000" cy="584200"/>
              <a:chOff x="3413126" y="2889250"/>
              <a:chExt cx="508000" cy="584200"/>
            </a:xfrm>
          </p:grpSpPr>
          <p:sp>
            <p:nvSpPr>
              <p:cNvPr id="52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>
              <a:off x="509588" y="4134014"/>
              <a:ext cx="508000" cy="584200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1588" y="4718214"/>
              <a:ext cx="508000" cy="584200"/>
              <a:chOff x="3413126" y="3473450"/>
              <a:chExt cx="508000" cy="584200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6" name="Freeform 59"/>
            <p:cNvSpPr/>
            <p:nvPr userDrawn="1"/>
          </p:nvSpPr>
          <p:spPr bwMode="auto">
            <a:xfrm>
              <a:off x="509588" y="41340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0 w 320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60"/>
            <p:cNvSpPr/>
            <p:nvPr userDrawn="1"/>
          </p:nvSpPr>
          <p:spPr bwMode="auto">
            <a:xfrm>
              <a:off x="1588" y="4134014"/>
              <a:ext cx="508000" cy="292100"/>
            </a:xfrm>
            <a:custGeom>
              <a:avLst/>
              <a:gdLst>
                <a:gd name="T0" fmla="*/ 78 w 320"/>
                <a:gd name="T1" fmla="*/ 44 h 184"/>
                <a:gd name="T2" fmla="*/ 32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78 w 320"/>
                <a:gd name="T9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78" y="44"/>
                  </a:moveTo>
                  <a:lnTo>
                    <a:pt x="32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78" y="4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6985001" y="4362450"/>
            <a:ext cx="2159000" cy="2495550"/>
            <a:chOff x="1588" y="2962439"/>
            <a:chExt cx="1016000" cy="11715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1588" y="3549814"/>
              <a:ext cx="508000" cy="584200"/>
              <a:chOff x="3413126" y="2305050"/>
              <a:chExt cx="508000" cy="584200"/>
            </a:xfrm>
          </p:grpSpPr>
          <p:sp>
            <p:nvSpPr>
              <p:cNvPr id="40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509588" y="3549814"/>
              <a:ext cx="508000" cy="584200"/>
              <a:chOff x="3921126" y="2305050"/>
              <a:chExt cx="508000" cy="584200"/>
            </a:xfrm>
          </p:grpSpPr>
          <p:sp>
            <p:nvSpPr>
              <p:cNvPr id="3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26" name="Freeform 58"/>
            <p:cNvSpPr/>
            <p:nvPr userDrawn="1"/>
          </p:nvSpPr>
          <p:spPr bwMode="auto">
            <a:xfrm>
              <a:off x="1588" y="38419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0 h 184"/>
                <a:gd name="T8" fmla="*/ 320 w 320"/>
                <a:gd name="T9" fmla="*/ 0 h 184"/>
                <a:gd name="T10" fmla="*/ 0 w 32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7" name="Freeform 62"/>
            <p:cNvSpPr/>
            <p:nvPr userDrawn="1"/>
          </p:nvSpPr>
          <p:spPr bwMode="auto">
            <a:xfrm>
              <a:off x="509588" y="3841914"/>
              <a:ext cx="508000" cy="292100"/>
            </a:xfrm>
            <a:custGeom>
              <a:avLst/>
              <a:gdLst>
                <a:gd name="T0" fmla="*/ 0 w 320"/>
                <a:gd name="T1" fmla="*/ 0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184 h 184"/>
                <a:gd name="T8" fmla="*/ 0 w 320"/>
                <a:gd name="T9" fmla="*/ 0 h 184"/>
                <a:gd name="T10" fmla="*/ 0 w 320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0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1588" y="3257714"/>
              <a:ext cx="1016000" cy="584200"/>
              <a:chOff x="3413126" y="2012950"/>
              <a:chExt cx="1016000" cy="584200"/>
            </a:xfrm>
          </p:grpSpPr>
          <p:sp>
            <p:nvSpPr>
              <p:cNvPr id="32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5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1588" y="2962439"/>
              <a:ext cx="508000" cy="587375"/>
              <a:chOff x="3413126" y="1717675"/>
              <a:chExt cx="508000" cy="587375"/>
            </a:xfrm>
          </p:grpSpPr>
          <p:sp>
            <p:nvSpPr>
              <p:cNvPr id="30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11188" y="1778356"/>
            <a:ext cx="7921625" cy="1664224"/>
          </a:xfrm>
        </p:spPr>
        <p:txBody>
          <a:bodyPr anchor="b"/>
          <a:lstStyle>
            <a:lvl1pPr algn="ctr">
              <a:lnSpc>
                <a:spcPts val="43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Your</a:t>
            </a:r>
            <a:br>
              <a:rPr lang="en-US" dirty="0" smtClean="0"/>
            </a:br>
            <a:r>
              <a:rPr lang="en-US" dirty="0" smtClean="0"/>
              <a:t>Section Break Title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403492" y="3661031"/>
            <a:ext cx="3370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1188" y="3917306"/>
            <a:ext cx="7921625" cy="996950"/>
          </a:xfr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3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Insert Your Title Here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930-8964-4F2B-8987-9D77E9D5869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0266" y="6366933"/>
            <a:ext cx="2802467" cy="491068"/>
          </a:xfrm>
        </p:spPr>
        <p:txBody>
          <a:bodyPr/>
          <a:lstStyle/>
          <a:p>
            <a:r>
              <a:rPr lang="en-US" smtClean="0"/>
              <a:t>Converting your business from Good to Great.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fld id="{8409FBBB-C588-4B8D-A7FF-E25C81CC24C8}" type="slidenum">
              <a:rPr lang="en-US" smtClean="0"/>
            </a:fld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8" y="808384"/>
            <a:ext cx="7921625" cy="36089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1"/>
          <p:cNvSpPr>
            <a:spLocks noChangeArrowheads="1"/>
          </p:cNvSpPr>
          <p:nvPr userDrawn="1"/>
        </p:nvSpPr>
        <p:spPr bwMode="auto">
          <a:xfrm>
            <a:off x="1588" y="0"/>
            <a:ext cx="9140825" cy="10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" name="Freeform 62"/>
          <p:cNvSpPr/>
          <p:nvPr userDrawn="1"/>
        </p:nvSpPr>
        <p:spPr bwMode="auto">
          <a:xfrm>
            <a:off x="1588" y="0"/>
            <a:ext cx="9140825" cy="1260475"/>
          </a:xfrm>
          <a:custGeom>
            <a:avLst/>
            <a:gdLst>
              <a:gd name="T0" fmla="*/ 5758 w 5758"/>
              <a:gd name="T1" fmla="*/ 0 h 794"/>
              <a:gd name="T2" fmla="*/ 5758 w 5758"/>
              <a:gd name="T3" fmla="*/ 794 h 794"/>
              <a:gd name="T4" fmla="*/ 230 w 5758"/>
              <a:gd name="T5" fmla="*/ 794 h 794"/>
              <a:gd name="T6" fmla="*/ 0 w 5758"/>
              <a:gd name="T7" fmla="*/ 396 h 794"/>
              <a:gd name="T8" fmla="*/ 0 w 5758"/>
              <a:gd name="T9" fmla="*/ 0 h 794"/>
              <a:gd name="T10" fmla="*/ 5758 w 5758"/>
              <a:gd name="T1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58" h="794">
                <a:moveTo>
                  <a:pt x="5758" y="0"/>
                </a:moveTo>
                <a:lnTo>
                  <a:pt x="5758" y="794"/>
                </a:lnTo>
                <a:lnTo>
                  <a:pt x="230" y="794"/>
                </a:lnTo>
                <a:lnTo>
                  <a:pt x="0" y="396"/>
                </a:lnTo>
                <a:lnTo>
                  <a:pt x="0" y="0"/>
                </a:lnTo>
                <a:lnTo>
                  <a:pt x="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188" y="178063"/>
            <a:ext cx="792162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534B-5F7E-4CF7-8EDB-478AC5BDFBC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0266" y="6366933"/>
            <a:ext cx="2802467" cy="4910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>
                <a:solidFill>
                  <a:schemeClr val="tx1">
                    <a:tint val="75000"/>
                    <a:alpha val="50000"/>
                  </a:schemeClr>
                </a:solidFill>
              </a:defRPr>
            </a:lvl1pPr>
          </a:lstStyle>
          <a:p>
            <a:r>
              <a:rPr lang="en-US" smtClean="0"/>
              <a:t>Converting your business from Good to Great.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6533" y="6366933"/>
            <a:ext cx="429683" cy="4910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>
                <a:solidFill>
                  <a:schemeClr val="bg2"/>
                </a:solidFill>
              </a:defRPr>
            </a:lvl1pPr>
          </a:lstStyle>
          <a:p>
            <a:fld id="{8409FBBB-C588-4B8D-A7FF-E25C81CC24C8}" type="slidenum">
              <a:rPr lang="en-US" smtClean="0"/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 rot="5400000">
            <a:off x="7420769" y="-459581"/>
            <a:ext cx="1262063" cy="2181225"/>
            <a:chOff x="4952858" y="2305049"/>
            <a:chExt cx="1016004" cy="1752601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4952858" y="3181347"/>
              <a:ext cx="1016000" cy="584200"/>
              <a:chOff x="3413126" y="3181350"/>
              <a:chExt cx="1016000" cy="584200"/>
            </a:xfrm>
          </p:grpSpPr>
          <p:sp>
            <p:nvSpPr>
              <p:cNvPr id="56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8" name="Group 27"/>
            <p:cNvGrpSpPr/>
            <p:nvPr userDrawn="1"/>
          </p:nvGrpSpPr>
          <p:grpSpPr>
            <a:xfrm>
              <a:off x="4952859" y="2889248"/>
              <a:ext cx="508001" cy="584199"/>
              <a:chOff x="3413126" y="2889250"/>
              <a:chExt cx="508000" cy="584200"/>
            </a:xfrm>
          </p:grpSpPr>
          <p:sp>
            <p:nvSpPr>
              <p:cNvPr id="54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4952859" y="2305049"/>
              <a:ext cx="508001" cy="584199"/>
              <a:chOff x="3413126" y="2305050"/>
              <a:chExt cx="508000" cy="584200"/>
            </a:xfrm>
          </p:grpSpPr>
          <p:sp>
            <p:nvSpPr>
              <p:cNvPr id="52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5460858" y="2889248"/>
              <a:ext cx="508001" cy="584199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3473448"/>
              <a:ext cx="508002" cy="584202"/>
              <a:chOff x="3413126" y="3473448"/>
              <a:chExt cx="508002" cy="584202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7" y="3473448"/>
                <a:ext cx="508001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305049"/>
              <a:ext cx="508001" cy="584199"/>
              <a:chOff x="3921126" y="2305050"/>
              <a:chExt cx="508000" cy="584200"/>
            </a:xfrm>
          </p:grpSpPr>
          <p:sp>
            <p:nvSpPr>
              <p:cNvPr id="4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2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61" y="2305051"/>
              <a:ext cx="1016001" cy="292100"/>
              <a:chOff x="3413126" y="2305050"/>
              <a:chExt cx="1016000" cy="292100"/>
            </a:xfrm>
          </p:grpSpPr>
          <p:sp>
            <p:nvSpPr>
              <p:cNvPr id="38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://localhost/user/search?likeName=zhang&amp;eqAge=20&amp;pageIndex=1&amp;pageSize=10&amp;sortName=score&amp;sortOrder=desc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git.oschina.net/free/Mapper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75658" y="1824694"/>
            <a:ext cx="6792684" cy="1772070"/>
          </a:xfrm>
        </p:spPr>
        <p:txBody>
          <a:bodyPr/>
          <a:lstStyle/>
          <a:p>
            <a:r>
              <a:rPr lang="zh-CN" altLang="en-US" dirty="0" smtClean="0"/>
              <a:t>公共平台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开发规约</a:t>
            </a:r>
            <a:br>
              <a:rPr lang="en-US" altLang="zh-CN" dirty="0" smtClean="0"/>
            </a:br>
            <a:r>
              <a:rPr lang="zh-CN" altLang="en-US" dirty="0" smtClean="0"/>
              <a:t>与基础库使用</a:t>
            </a:r>
            <a:br>
              <a:rPr lang="en-US" altLang="ko-KR" dirty="0" smtClean="0"/>
            </a:br>
            <a:endParaRPr lang="ko-KR" altLang="en-US" b="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535226" y="4743895"/>
            <a:ext cx="4059282" cy="610161"/>
          </a:xfrm>
        </p:spPr>
        <p:txBody>
          <a:bodyPr>
            <a:normAutofit/>
          </a:bodyPr>
          <a:lstStyle/>
          <a:p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公共平台               林泽鹏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不规范问题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1908810"/>
            <a:ext cx="7921625" cy="69723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URL</a:t>
            </a:r>
            <a:r>
              <a:rPr lang="zh-CN" altLang="en-US" sz="2400" dirty="0" smtClean="0"/>
              <a:t>首字母存在大写问题</a:t>
            </a:r>
            <a:endParaRPr lang="en-US" sz="2400" dirty="0"/>
          </a:p>
        </p:txBody>
      </p:sp>
      <p:pic>
        <p:nvPicPr>
          <p:cNvPr id="3074" name="Picture 2" descr="K:\技术周会\resources\URL存在大些字母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2475" y="2796540"/>
            <a:ext cx="7639050" cy="33909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不规范问题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1908810"/>
            <a:ext cx="7921625" cy="697230"/>
          </a:xfrm>
        </p:spPr>
        <p:txBody>
          <a:bodyPr/>
          <a:lstStyle/>
          <a:p>
            <a:endParaRPr lang="en-US" sz="2400" dirty="0" smtClean="0"/>
          </a:p>
          <a:p>
            <a:r>
              <a:rPr lang="zh-CN" altLang="en-US" sz="2400" dirty="0" smtClean="0"/>
              <a:t>参数传递，需要使用</a:t>
            </a:r>
            <a:r>
              <a:rPr lang="en-US" altLang="zh-CN" sz="2400" dirty="0" smtClean="0"/>
              <a:t>KV</a:t>
            </a:r>
            <a:r>
              <a:rPr lang="zh-CN" altLang="en-US" sz="2400" dirty="0" smtClean="0"/>
              <a:t>传递，不使用</a:t>
            </a:r>
            <a:r>
              <a:rPr lang="en-US" altLang="zh-CN" sz="2400" dirty="0"/>
              <a:t>@PathVariable</a:t>
            </a:r>
            <a:endParaRPr lang="en-US" sz="2400" dirty="0"/>
          </a:p>
        </p:txBody>
      </p:sp>
      <p:pic>
        <p:nvPicPr>
          <p:cNvPr id="4098" name="Picture 2" descr="K:\技术周会\resources\URL不要出现Path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71538" y="2840355"/>
            <a:ext cx="7400925" cy="31432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en-US" altLang="zh-CN" dirty="0" smtClean="0"/>
              <a:t>Snowflake</a:t>
            </a:r>
            <a:r>
              <a:rPr lang="zh-CN" altLang="en-US" dirty="0" smtClean="0"/>
              <a:t>主键生成代码冗余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1908810"/>
            <a:ext cx="7921625" cy="697230"/>
          </a:xfrm>
        </p:spPr>
        <p:txBody>
          <a:bodyPr/>
          <a:lstStyle/>
          <a:p>
            <a:endParaRPr lang="en-US" altLang="zh-CN" sz="2400" dirty="0" smtClean="0"/>
          </a:p>
          <a:p>
            <a:r>
              <a:rPr lang="zh-CN" altLang="en-US" sz="2400" dirty="0" smtClean="0"/>
              <a:t>目前的主键生成冗余及需手动处理，重复工作严重</a:t>
            </a:r>
            <a:endParaRPr lang="en-US" sz="2400" dirty="0" smtClean="0"/>
          </a:p>
        </p:txBody>
      </p:sp>
      <p:pic>
        <p:nvPicPr>
          <p:cNvPr id="6148" name="Picture 4" descr="K:\技术周会\resources\主键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81100" y="2426970"/>
            <a:ext cx="6781800" cy="2918460"/>
          </a:xfrm>
          <a:prstGeom prst="rect">
            <a:avLst/>
          </a:prstGeom>
          <a:noFill/>
        </p:spPr>
      </p:pic>
      <p:pic>
        <p:nvPicPr>
          <p:cNvPr id="6149" name="Picture 5" descr="K:\技术周会\resources\主键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530" y="5204460"/>
            <a:ext cx="6758940" cy="12268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实体操作记录字段冗余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1908810"/>
            <a:ext cx="7921625" cy="697230"/>
          </a:xfrm>
        </p:spPr>
        <p:txBody>
          <a:bodyPr/>
          <a:lstStyle/>
          <a:p>
            <a:endParaRPr lang="en-US" altLang="zh-CN" sz="2400" dirty="0" smtClean="0"/>
          </a:p>
          <a:p>
            <a:r>
              <a:rPr lang="zh-CN" altLang="en-US" sz="2400" dirty="0" smtClean="0"/>
              <a:t>每个实体自定义了创建人、创建时间、修改人等字段</a:t>
            </a:r>
            <a:endParaRPr lang="en-US" sz="2400" dirty="0" smtClean="0"/>
          </a:p>
        </p:txBody>
      </p:sp>
      <p:pic>
        <p:nvPicPr>
          <p:cNvPr id="7170" name="Picture 2" descr="K:\技术周会\resources\实体审计字段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44880" y="2503170"/>
            <a:ext cx="7048500" cy="39738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的增删改配置冗余</a:t>
            </a:r>
            <a:endParaRPr lang="en-US" dirty="0"/>
          </a:p>
        </p:txBody>
      </p:sp>
      <p:pic>
        <p:nvPicPr>
          <p:cNvPr id="8194" name="Picture 2" descr="K:\技术周会\resources\增删改XML声明冗余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8140" y="1874520"/>
            <a:ext cx="8427720" cy="4812030"/>
          </a:xfrm>
          <a:prstGeom prst="rect">
            <a:avLst/>
          </a:prstGeom>
          <a:noFill/>
        </p:spPr>
      </p:pic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架构基础库的介绍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目前版本提供的主要功能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endParaRPr lang="en-US" altLang="zh-CN" sz="2400" dirty="0"/>
          </a:p>
          <a:p>
            <a:pPr algn="l">
              <a:lnSpc>
                <a:spcPct val="200000"/>
              </a:lnSpc>
            </a:pPr>
            <a:r>
              <a:rPr lang="en-US" altLang="zh-CN" sz="2400" b="1" dirty="0" smtClean="0"/>
              <a:t>  1</a:t>
            </a:r>
            <a:r>
              <a:rPr lang="zh-CN" altLang="en-US" sz="2400" b="1" dirty="0" smtClean="0"/>
              <a:t>）控制器校验注解</a:t>
            </a:r>
            <a:endParaRPr lang="en-US" altLang="zh-CN" sz="2400" b="1" dirty="0" smtClean="0"/>
          </a:p>
          <a:p>
            <a:pPr algn="l">
              <a:lnSpc>
                <a:spcPct val="200000"/>
              </a:lnSpc>
            </a:pPr>
            <a:r>
              <a:rPr lang="en-US" altLang="zh-CN" sz="2400" b="1" dirty="0" smtClean="0"/>
              <a:t>  2</a:t>
            </a:r>
            <a:r>
              <a:rPr lang="zh-CN" altLang="en-US" sz="2400" b="1" dirty="0" smtClean="0"/>
              <a:t>）返回数据的封装</a:t>
            </a:r>
            <a:endParaRPr lang="en-US" altLang="zh-CN" sz="2400" b="1" dirty="0"/>
          </a:p>
          <a:p>
            <a:pPr algn="l">
              <a:lnSpc>
                <a:spcPct val="200000"/>
              </a:lnSpc>
            </a:pPr>
            <a:r>
              <a:rPr lang="en-US" altLang="zh-CN" sz="2400" b="1" dirty="0" smtClean="0"/>
              <a:t>  3</a:t>
            </a:r>
            <a:r>
              <a:rPr lang="zh-CN" altLang="en-US" sz="2400" b="1" dirty="0" smtClean="0"/>
              <a:t>）列表查询结果数据的定义</a:t>
            </a:r>
            <a:endParaRPr lang="en-US" altLang="zh-CN" sz="2400" b="1" dirty="0"/>
          </a:p>
          <a:p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基础架构使用说明</a:t>
            </a:r>
            <a:r>
              <a:rPr lang="en-US" altLang="zh-CN" dirty="0" smtClean="0"/>
              <a:t>-</a:t>
            </a:r>
            <a:r>
              <a:rPr lang="zh-CN" altLang="en-US" dirty="0" smtClean="0"/>
              <a:t>添加依赖包</a:t>
            </a:r>
            <a:endParaRPr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284323" y="3394156"/>
            <a:ext cx="4692331" cy="2200529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1800" b="1" dirty="0"/>
              <a:t>&lt;dependency</a:t>
            </a:r>
            <a:r>
              <a:rPr lang="en-US" altLang="zh-CN" sz="1800" b="1" dirty="0" smtClean="0"/>
              <a:t>&gt;</a:t>
            </a:r>
            <a:r>
              <a:rPr lang="zh-CN" altLang="en-US" sz="1800" b="1" dirty="0"/>
              <a:t> 。 </a:t>
            </a:r>
            <a:br>
              <a:rPr lang="en-US" altLang="zh-CN" sz="1800" b="1" dirty="0"/>
            </a:br>
            <a:r>
              <a:rPr lang="en-US" altLang="zh-CN" sz="1800" b="1" dirty="0"/>
              <a:t>       &lt;groupId&gt;</a:t>
            </a:r>
            <a:r>
              <a:rPr lang="en-US" altLang="zh-CN" sz="1800" b="1" dirty="0" err="1"/>
              <a:t>com.banggood</a:t>
            </a:r>
            <a:r>
              <a:rPr lang="en-US" altLang="zh-CN" sz="1800" b="1" dirty="0"/>
              <a:t>&lt;/groupId&gt;</a:t>
            </a:r>
            <a:br>
              <a:rPr lang="en-US" altLang="zh-CN" sz="1800" b="1" dirty="0"/>
            </a:br>
            <a:r>
              <a:rPr lang="en-US" altLang="zh-CN" sz="1800" b="1" dirty="0"/>
              <a:t>       &lt;artifactId&gt;</a:t>
            </a:r>
            <a:r>
              <a:rPr lang="en-US" altLang="zh-CN" sz="1800" b="1" dirty="0" err="1"/>
              <a:t>silk.webapi</a:t>
            </a:r>
            <a:r>
              <a:rPr lang="en-US" altLang="zh-CN" sz="1800" b="1" dirty="0"/>
              <a:t>&lt;/artifactId&gt;</a:t>
            </a:r>
            <a:br>
              <a:rPr lang="en-US" altLang="zh-CN" sz="1800" b="1" dirty="0"/>
            </a:br>
            <a:r>
              <a:rPr lang="en-US" altLang="zh-CN" sz="1800" b="1" dirty="0"/>
              <a:t>       &lt;version&gt;1.2&lt;/version&gt;</a:t>
            </a:r>
            <a:br>
              <a:rPr lang="en-US" altLang="zh-CN" sz="1800" b="1" dirty="0"/>
            </a:br>
            <a:r>
              <a:rPr lang="en-US" altLang="zh-CN" sz="1800" b="1" dirty="0"/>
              <a:t>&lt;/dependency&gt;</a:t>
            </a:r>
            <a:endParaRPr lang="zh-CN" altLang="en-US" sz="1800" b="1" dirty="0"/>
          </a:p>
        </p:txBody>
      </p:sp>
      <p:sp>
        <p:nvSpPr>
          <p:cNvPr id="10" name="Text Placeholder 6"/>
          <p:cNvSpPr txBox="1"/>
          <p:nvPr/>
        </p:nvSpPr>
        <p:spPr>
          <a:xfrm>
            <a:off x="611188" y="1595978"/>
            <a:ext cx="7921625" cy="15683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项目只需添加以下依赖，不需要做其他配置，</a:t>
            </a:r>
            <a:r>
              <a:rPr lang="zh-CN" altLang="en-US" sz="2400" dirty="0" smtClean="0">
                <a:solidFill>
                  <a:schemeClr val="bg2"/>
                </a:solidFill>
              </a:rPr>
              <a:t>即可生成架构定义的格式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控制器校验注解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1908810"/>
            <a:ext cx="7921625" cy="697230"/>
          </a:xfrm>
        </p:spPr>
        <p:txBody>
          <a:bodyPr/>
          <a:lstStyle/>
          <a:p>
            <a:endParaRPr lang="en-US" altLang="zh-CN" sz="2400" dirty="0" smtClean="0"/>
          </a:p>
          <a:p>
            <a:r>
              <a:rPr lang="zh-CN" altLang="en-US" sz="2400" dirty="0" smtClean="0"/>
              <a:t>待补充</a:t>
            </a:r>
            <a:r>
              <a:rPr lang="en-US" altLang="zh-CN" sz="2400" dirty="0" smtClean="0"/>
              <a:t>…</a:t>
            </a: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返回数据的自动封装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1908810"/>
            <a:ext cx="7921625" cy="4091940"/>
          </a:xfrm>
        </p:spPr>
        <p:txBody>
          <a:bodyPr/>
          <a:lstStyle/>
          <a:p>
            <a:endParaRPr lang="en-US" altLang="zh-CN" sz="2400" dirty="0" smtClean="0"/>
          </a:p>
          <a:p>
            <a:pPr algn="l">
              <a:lnSpc>
                <a:spcPct val="200000"/>
              </a:lnSpc>
            </a:pPr>
            <a:r>
              <a:rPr lang="zh-CN" altLang="en-US" sz="2400" dirty="0" smtClean="0"/>
              <a:t>  重写</a:t>
            </a:r>
            <a:r>
              <a:rPr lang="en-US" altLang="zh-CN" sz="2400" dirty="0" err="1" smtClean="0"/>
              <a:t>ResponseBody</a:t>
            </a:r>
            <a:r>
              <a:rPr lang="zh-CN" altLang="en-US" sz="2400" dirty="0" smtClean="0"/>
              <a:t>的返回格式：</a:t>
            </a:r>
            <a:endParaRPr lang="en-US" altLang="zh-CN" sz="2400" dirty="0" smtClean="0"/>
          </a:p>
          <a:p>
            <a:pPr algn="l">
              <a:lnSpc>
                <a:spcPct val="20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1</a:t>
            </a:r>
            <a:r>
              <a:rPr lang="zh-CN" altLang="en-US" sz="2400" dirty="0" smtClean="0"/>
              <a:t>）</a:t>
            </a:r>
            <a:r>
              <a:rPr lang="zh-CN" altLang="en-US" sz="2400" b="1" dirty="0" smtClean="0"/>
              <a:t>正常返回</a:t>
            </a:r>
            <a:r>
              <a:rPr lang="zh-CN" altLang="en-US" sz="2400" dirty="0" smtClean="0"/>
              <a:t>： 只需返回</a:t>
            </a:r>
            <a:r>
              <a:rPr lang="zh-CN" altLang="en-US" sz="2400" b="1" dirty="0" smtClean="0"/>
              <a:t>自定义业务对象</a:t>
            </a:r>
            <a:endParaRPr lang="en-US" altLang="zh-CN" sz="2400" b="1" dirty="0" smtClean="0"/>
          </a:p>
          <a:p>
            <a:pPr algn="l">
              <a:lnSpc>
                <a:spcPct val="20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2</a:t>
            </a:r>
            <a:r>
              <a:rPr lang="zh-CN" altLang="en-US" sz="2400" dirty="0" smtClean="0"/>
              <a:t>）</a:t>
            </a:r>
            <a:r>
              <a:rPr lang="zh-CN" altLang="en-US" sz="2400" b="1" dirty="0" smtClean="0"/>
              <a:t>异常返回</a:t>
            </a:r>
            <a:r>
              <a:rPr lang="zh-CN" altLang="en-US" sz="2400" dirty="0" smtClean="0"/>
              <a:t>：只需抛出基础库自定义的异常</a:t>
            </a:r>
            <a:endParaRPr lang="en-US" altLang="zh-CN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331913" y="3028950"/>
            <a:ext cx="6480175" cy="292460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1) </a:t>
            </a:r>
            <a:r>
              <a:rPr lang="zh-CN" altLang="en-US" sz="2400" dirty="0" smtClean="0"/>
              <a:t>架构的基本规约</a:t>
            </a:r>
            <a:endParaRPr lang="en-US" sz="2400" dirty="0" smtClean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2) </a:t>
            </a:r>
            <a:r>
              <a:rPr lang="zh-CN" altLang="en-US" sz="2400" dirty="0" smtClean="0"/>
              <a:t>项目存在的问题</a:t>
            </a:r>
            <a:endParaRPr lang="en-US" sz="2400" dirty="0"/>
          </a:p>
          <a:p>
            <a:r>
              <a:rPr lang="en-US" sz="2400" b="1" dirty="0">
                <a:solidFill>
                  <a:schemeClr val="accent1"/>
                </a:solidFill>
              </a:rPr>
              <a:t>3</a:t>
            </a:r>
            <a:r>
              <a:rPr lang="en-US" sz="2400" b="1" dirty="0" smtClean="0">
                <a:solidFill>
                  <a:schemeClr val="accent1"/>
                </a:solidFill>
              </a:rPr>
              <a:t>) </a:t>
            </a:r>
            <a:r>
              <a:rPr lang="zh-CN" altLang="en-US" sz="2400" dirty="0" smtClean="0"/>
              <a:t>架构基础库的介绍</a:t>
            </a:r>
            <a:endParaRPr lang="en-US" sz="2400" dirty="0"/>
          </a:p>
          <a:p>
            <a:r>
              <a:rPr lang="en-US" sz="2400" b="1" dirty="0">
                <a:solidFill>
                  <a:schemeClr val="accent1"/>
                </a:solidFill>
              </a:rPr>
              <a:t>4</a:t>
            </a:r>
            <a:r>
              <a:rPr lang="en-US" sz="2400" b="1" dirty="0" smtClean="0">
                <a:solidFill>
                  <a:schemeClr val="accent1"/>
                </a:solidFill>
              </a:rPr>
              <a:t>) </a:t>
            </a:r>
            <a:r>
              <a:rPr lang="zh-CN" altLang="en-US" sz="2400" dirty="0" smtClean="0"/>
              <a:t>公共平台基础库的介绍</a:t>
            </a:r>
            <a:endParaRPr lang="en-US" sz="2400" dirty="0" smtClean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5) </a:t>
            </a:r>
            <a:r>
              <a:rPr lang="zh-CN" altLang="en-US" sz="2400" dirty="0" smtClean="0"/>
              <a:t>代码生成器的使用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返回数据的格式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2580" y="2172302"/>
            <a:ext cx="4538336" cy="410337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zh-CN" sz="1600" b="1" dirty="0"/>
              <a:t>public class </a:t>
            </a:r>
            <a:r>
              <a:rPr lang="en-US" altLang="zh-CN" sz="1600" dirty="0" err="1"/>
              <a:t>ResponseBase</a:t>
            </a:r>
            <a:r>
              <a:rPr lang="en-US" altLang="zh-CN" sz="1600" dirty="0"/>
              <a:t>&lt;T&gt; </a:t>
            </a:r>
            <a:r>
              <a:rPr lang="en-US" altLang="zh-CN" sz="1600" dirty="0" smtClean="0"/>
              <a:t>{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 smtClean="0"/>
              <a:t>    </a:t>
            </a:r>
            <a:r>
              <a:rPr lang="en-US" altLang="zh-CN" sz="1600" i="1" dirty="0"/>
              <a:t>/**</a:t>
            </a:r>
            <a:br>
              <a:rPr lang="en-US" altLang="zh-CN" sz="1600" i="1" dirty="0"/>
            </a:br>
            <a:r>
              <a:rPr lang="en-US" altLang="zh-CN" sz="1600" i="1" dirty="0"/>
              <a:t>     * </a:t>
            </a:r>
            <a:r>
              <a:rPr lang="zh-CN" altLang="en-US" sz="1600" i="1" dirty="0"/>
              <a:t>（可选）错误发生</a:t>
            </a:r>
            <a:r>
              <a:rPr lang="en-US" altLang="zh-CN" sz="1600" i="1" dirty="0"/>
              <a:t>URL</a:t>
            </a:r>
            <a:r>
              <a:rPr lang="zh-CN" altLang="en-US" sz="1600" i="1" dirty="0"/>
              <a:t>（</a:t>
            </a:r>
            <a:r>
              <a:rPr lang="en-US" altLang="zh-CN" sz="1600" i="1" dirty="0"/>
              <a:t>controller-URI</a:t>
            </a:r>
            <a:r>
              <a:rPr lang="zh-CN" altLang="en-US" sz="1600" i="1" dirty="0"/>
              <a:t>）</a:t>
            </a:r>
            <a:br>
              <a:rPr lang="zh-CN" altLang="en-US" sz="1600" i="1" dirty="0"/>
            </a:br>
            <a:r>
              <a:rPr lang="zh-CN" altLang="en-US" sz="1600" i="1" dirty="0"/>
              <a:t>     *</a:t>
            </a:r>
            <a:r>
              <a:rPr lang="en-US" altLang="zh-CN" sz="1600" i="1" dirty="0"/>
              <a:t>/</a:t>
            </a:r>
            <a:br>
              <a:rPr lang="en-US" altLang="zh-CN" sz="1600" i="1" dirty="0"/>
            </a:br>
            <a:r>
              <a:rPr lang="en-US" altLang="zh-CN" sz="1600" i="1" dirty="0"/>
              <a:t>    </a:t>
            </a:r>
            <a:r>
              <a:rPr lang="en-US" altLang="zh-CN" sz="1600" dirty="0"/>
              <a:t>String </a:t>
            </a:r>
            <a:r>
              <a:rPr lang="en-US" altLang="zh-CN" sz="1600" b="1" dirty="0">
                <a:solidFill>
                  <a:srgbClr val="FF0000"/>
                </a:solidFill>
              </a:rPr>
              <a:t>targetUrl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i="1" dirty="0"/>
              <a:t>/**</a:t>
            </a:r>
            <a:br>
              <a:rPr lang="en-US" altLang="zh-CN" sz="1600" i="1" dirty="0"/>
            </a:br>
            <a:r>
              <a:rPr lang="en-US" altLang="zh-CN" sz="1600" i="1" dirty="0"/>
              <a:t>     * </a:t>
            </a:r>
            <a:r>
              <a:rPr lang="zh-CN" altLang="en-US" sz="1600" i="1" dirty="0"/>
              <a:t>是否有权限</a:t>
            </a:r>
            <a:br>
              <a:rPr lang="zh-CN" altLang="en-US" sz="1600" i="1" dirty="0"/>
            </a:br>
            <a:r>
              <a:rPr lang="zh-CN" altLang="en-US" sz="1600" i="1" dirty="0"/>
              <a:t>     *</a:t>
            </a:r>
            <a:r>
              <a:rPr lang="en-US" altLang="zh-CN" sz="1600" i="1" dirty="0"/>
              <a:t>/</a:t>
            </a:r>
            <a:br>
              <a:rPr lang="en-US" altLang="zh-CN" sz="1600" i="1" dirty="0"/>
            </a:br>
            <a:r>
              <a:rPr lang="en-US" altLang="zh-CN" sz="1600" i="1" dirty="0"/>
              <a:t>    </a:t>
            </a:r>
            <a:r>
              <a:rPr lang="en-US" altLang="zh-CN" sz="1600" b="1" dirty="0"/>
              <a:t>boolean </a:t>
            </a:r>
            <a:r>
              <a:rPr lang="en-US" altLang="zh-CN" sz="1600" b="1" dirty="0">
                <a:solidFill>
                  <a:srgbClr val="FF0000"/>
                </a:solidFill>
              </a:rPr>
              <a:t>isAuthorizedRequest</a:t>
            </a:r>
            <a:r>
              <a:rPr lang="en-US" altLang="zh-CN" sz="1600" b="1" dirty="0"/>
              <a:t> </a:t>
            </a:r>
            <a:r>
              <a:rPr lang="en-US" altLang="zh-CN" sz="1600" dirty="0"/>
              <a:t>= </a:t>
            </a:r>
            <a:r>
              <a:rPr lang="en-US" altLang="zh-CN" sz="1600" b="1" dirty="0"/>
              <a:t>false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r>
              <a:rPr lang="en-US" altLang="zh-CN" sz="1600" dirty="0" smtClean="0"/>
              <a:t>    </a:t>
            </a:r>
            <a:r>
              <a:rPr lang="en-US" altLang="zh-CN" sz="1600" i="1" dirty="0" smtClean="0"/>
              <a:t>/**</a:t>
            </a:r>
            <a:br>
              <a:rPr lang="en-US" altLang="zh-CN" sz="1600" i="1" dirty="0" smtClean="0"/>
            </a:br>
            <a:r>
              <a:rPr lang="en-US" altLang="zh-CN" sz="1600" i="1" dirty="0" smtClean="0"/>
              <a:t>     * </a:t>
            </a:r>
            <a:r>
              <a:rPr lang="zh-CN" altLang="en-US" sz="1600" i="1" dirty="0" smtClean="0"/>
              <a:t>处理数据是否正常</a:t>
            </a:r>
            <a:br>
              <a:rPr lang="zh-CN" altLang="en-US" sz="1600" i="1" dirty="0" smtClean="0"/>
            </a:br>
            <a:r>
              <a:rPr lang="zh-CN" altLang="en-US" sz="1600" i="1" dirty="0" smtClean="0"/>
              <a:t>     * 验证参数是否正常</a:t>
            </a:r>
            <a:br>
              <a:rPr lang="zh-CN" altLang="en-US" sz="1600" i="1" dirty="0" smtClean="0"/>
            </a:br>
            <a:r>
              <a:rPr lang="zh-CN" altLang="en-US" sz="1600" i="1" dirty="0" smtClean="0"/>
              <a:t>     * </a:t>
            </a:r>
            <a:r>
              <a:rPr lang="en-US" altLang="zh-CN" sz="1600" i="1" dirty="0" smtClean="0"/>
              <a:t>etc.</a:t>
            </a:r>
            <a:br>
              <a:rPr lang="en-US" altLang="zh-CN" sz="1600" i="1" dirty="0" smtClean="0"/>
            </a:br>
            <a:r>
              <a:rPr lang="en-US" altLang="zh-CN" sz="1600" i="1" dirty="0" smtClean="0"/>
              <a:t>     */</a:t>
            </a:r>
            <a:br>
              <a:rPr lang="en-US" altLang="zh-CN" sz="1600" i="1" dirty="0" smtClean="0"/>
            </a:br>
            <a:r>
              <a:rPr lang="en-US" altLang="zh-CN" sz="1600" i="1" dirty="0" smtClean="0"/>
              <a:t>    </a:t>
            </a:r>
            <a:r>
              <a:rPr lang="en-US" altLang="zh-CN" sz="1600" b="1" dirty="0" err="1" smtClean="0"/>
              <a:t>boolean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isSuccess</a:t>
            </a:r>
            <a:r>
              <a:rPr lang="en-US" altLang="zh-CN" sz="1600" b="1" dirty="0" smtClean="0"/>
              <a:t> </a:t>
            </a:r>
            <a:r>
              <a:rPr lang="en-US" altLang="zh-CN" sz="1600" dirty="0" smtClean="0"/>
              <a:t>= </a:t>
            </a:r>
            <a:r>
              <a:rPr lang="en-US" altLang="zh-CN" sz="1600" b="1" dirty="0" smtClean="0"/>
              <a:t>false</a:t>
            </a:r>
            <a:r>
              <a:rPr lang="en-US" altLang="zh-CN" sz="1600" dirty="0" smtClean="0"/>
              <a:t>;</a:t>
            </a:r>
            <a:endParaRPr lang="en-US" sz="1600" dirty="0" smtClean="0"/>
          </a:p>
        </p:txBody>
      </p:sp>
      <p:sp>
        <p:nvSpPr>
          <p:cNvPr id="4" name="Text Placeholder 6"/>
          <p:cNvSpPr txBox="1"/>
          <p:nvPr/>
        </p:nvSpPr>
        <p:spPr>
          <a:xfrm>
            <a:off x="5544309" y="2172302"/>
            <a:ext cx="3190645" cy="41033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en-US" altLang="zh-CN" sz="1600" b="0" i="1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/**</a:t>
            </a:r>
            <a:b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* 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（可选）错误信息</a:t>
            </a:r>
            <a:b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*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b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List&lt;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ErrorInfo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errorInfos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/**</a:t>
            </a:r>
            <a:b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* </a:t>
            </a: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返回结果</a:t>
            </a:r>
            <a:b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* 描述性结果或表单数据</a:t>
            </a:r>
            <a:b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*</a:t>
            </a: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b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正常响应的数据格式</a:t>
            </a:r>
            <a:endParaRPr lang="en-US" dirty="0"/>
          </a:p>
        </p:txBody>
      </p:sp>
      <p:pic>
        <p:nvPicPr>
          <p:cNvPr id="10242" name="Picture 2" descr="K:\技术周会\resources\get请求返回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83970" y="1760220"/>
            <a:ext cx="6576060" cy="1348740"/>
          </a:xfrm>
          <a:prstGeom prst="rect">
            <a:avLst/>
          </a:prstGeom>
          <a:noFill/>
        </p:spPr>
      </p:pic>
      <p:pic>
        <p:nvPicPr>
          <p:cNvPr id="10243" name="Picture 3" descr="K:\技术周会\resources\get响应内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1110" y="3257550"/>
            <a:ext cx="6621780" cy="2971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异常情况的响应格式</a:t>
            </a:r>
            <a:endParaRPr lang="en-US" dirty="0"/>
          </a:p>
        </p:txBody>
      </p:sp>
      <p:pic>
        <p:nvPicPr>
          <p:cNvPr id="11266" name="Picture 2" descr="K:\技术周会\resources\异常返回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56310" y="1790700"/>
            <a:ext cx="7231380" cy="1127760"/>
          </a:xfrm>
          <a:prstGeom prst="rect">
            <a:avLst/>
          </a:prstGeom>
          <a:noFill/>
        </p:spPr>
      </p:pic>
      <p:pic>
        <p:nvPicPr>
          <p:cNvPr id="11268" name="Picture 4" descr="K:\技术周会\resources\异常响应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" y="3124200"/>
            <a:ext cx="8709660" cy="33756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分页响应数据的定义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1908810"/>
            <a:ext cx="7921625" cy="4091940"/>
          </a:xfrm>
        </p:spPr>
        <p:txBody>
          <a:bodyPr/>
          <a:lstStyle/>
          <a:p>
            <a:endParaRPr lang="en-US" altLang="zh-CN" sz="2400" dirty="0" smtClean="0"/>
          </a:p>
          <a:p>
            <a:pPr algn="l">
              <a:lnSpc>
                <a:spcPct val="200000"/>
              </a:lnSpc>
            </a:pPr>
            <a:r>
              <a:rPr lang="en-US" altLang="zh-CN" sz="2400" dirty="0" smtClean="0"/>
              <a:t>  1</a:t>
            </a:r>
            <a:r>
              <a:rPr lang="zh-CN" altLang="en-US" sz="2400" dirty="0" smtClean="0"/>
              <a:t>）只</a:t>
            </a:r>
            <a:r>
              <a:rPr lang="zh-CN" altLang="en-US" sz="2400" dirty="0"/>
              <a:t>提供当前页的</a:t>
            </a:r>
            <a:r>
              <a:rPr lang="zh-CN" altLang="en-US" sz="2400" b="1" dirty="0"/>
              <a:t>结果集</a:t>
            </a:r>
            <a:r>
              <a:rPr lang="zh-CN" altLang="en-US" sz="2400" dirty="0" smtClean="0"/>
              <a:t>和</a:t>
            </a:r>
            <a:r>
              <a:rPr lang="zh-CN" altLang="en-US" sz="2400" b="1" dirty="0" smtClean="0"/>
              <a:t>记录数</a:t>
            </a:r>
            <a:endParaRPr lang="en-US" altLang="zh-CN" sz="2400" b="1" dirty="0" smtClean="0"/>
          </a:p>
          <a:p>
            <a:pPr algn="l">
              <a:lnSpc>
                <a:spcPct val="200000"/>
              </a:lnSpc>
            </a:pPr>
            <a:r>
              <a:rPr lang="en-US" altLang="zh-CN" sz="2400" dirty="0" smtClean="0"/>
              <a:t>  2</a:t>
            </a:r>
            <a:r>
              <a:rPr lang="zh-CN" altLang="en-US" sz="2400" dirty="0" smtClean="0"/>
              <a:t>）其他属性，如当前页、每页条数需</a:t>
            </a:r>
            <a:r>
              <a:rPr lang="zh-CN" altLang="en-US" sz="2400" dirty="0">
                <a:solidFill>
                  <a:srgbClr val="FF0000"/>
                </a:solidFill>
              </a:rPr>
              <a:t>前</a:t>
            </a:r>
            <a:r>
              <a:rPr lang="zh-CN" altLang="en-US" sz="2400" dirty="0" smtClean="0">
                <a:solidFill>
                  <a:srgbClr val="FF0000"/>
                </a:solidFill>
              </a:rPr>
              <a:t>端开发人员</a:t>
            </a:r>
            <a:r>
              <a:rPr lang="zh-CN" altLang="en-US" sz="2400" dirty="0" smtClean="0"/>
              <a:t>维护</a:t>
            </a:r>
            <a:endParaRPr lang="en-US" altLang="zh-CN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分页响应数据的定义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72302"/>
            <a:ext cx="7921625" cy="410337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zh-CN" sz="2000" dirty="0"/>
              <a:t>@Getter</a:t>
            </a:r>
            <a:br>
              <a:rPr lang="en-US" altLang="zh-CN" sz="2000" dirty="0"/>
            </a:br>
            <a:r>
              <a:rPr lang="en-US" altLang="zh-CN" sz="2000" dirty="0"/>
              <a:t>@Setter</a:t>
            </a:r>
            <a:endParaRPr lang="en-US" altLang="zh-CN" sz="2000" b="1" dirty="0" smtClean="0"/>
          </a:p>
          <a:p>
            <a:pPr algn="l">
              <a:lnSpc>
                <a:spcPct val="100000"/>
              </a:lnSpc>
            </a:pPr>
            <a:r>
              <a:rPr lang="en-US" altLang="zh-CN" sz="2000" b="1" dirty="0" smtClean="0"/>
              <a:t>public </a:t>
            </a:r>
            <a:r>
              <a:rPr lang="en-US" altLang="zh-CN" sz="2000" b="1" dirty="0"/>
              <a:t>class </a:t>
            </a:r>
            <a:r>
              <a:rPr lang="en-US" altLang="zh-CN" sz="2000" dirty="0" err="1"/>
              <a:t>PagedResult</a:t>
            </a:r>
            <a:r>
              <a:rPr lang="en-US" altLang="zh-CN" sz="2000" dirty="0"/>
              <a:t>&lt;T&gt; {</a:t>
            </a:r>
            <a:br>
              <a:rPr lang="en-US" altLang="zh-CN" sz="2000" dirty="0"/>
            </a:br>
            <a:r>
              <a:rPr lang="en-US" altLang="zh-CN" sz="2000" dirty="0" smtClean="0"/>
              <a:t>    </a:t>
            </a:r>
            <a:r>
              <a:rPr lang="en-US" altLang="zh-CN" sz="2000" i="1" dirty="0"/>
              <a:t>/**</a:t>
            </a:r>
            <a:br>
              <a:rPr lang="en-US" altLang="zh-CN" sz="2000" i="1" dirty="0"/>
            </a:br>
            <a:r>
              <a:rPr lang="en-US" altLang="zh-CN" sz="2000" i="1" dirty="0"/>
              <a:t>     * </a:t>
            </a:r>
            <a:r>
              <a:rPr lang="zh-CN" altLang="en-US" sz="2000" i="1" dirty="0"/>
              <a:t>结果集</a:t>
            </a:r>
            <a:br>
              <a:rPr lang="zh-CN" altLang="en-US" sz="2000" i="1" dirty="0"/>
            </a:br>
            <a:r>
              <a:rPr lang="zh-CN" altLang="en-US" sz="2000" i="1" dirty="0"/>
              <a:t>     *</a:t>
            </a:r>
            <a:r>
              <a:rPr lang="en-US" altLang="zh-CN" sz="2000" i="1" dirty="0"/>
              <a:t>/</a:t>
            </a:r>
            <a:br>
              <a:rPr lang="en-US" altLang="zh-CN" sz="2000" i="1" dirty="0"/>
            </a:br>
            <a:r>
              <a:rPr lang="en-US" altLang="zh-CN" sz="2000" i="1" dirty="0"/>
              <a:t>    </a:t>
            </a:r>
            <a:r>
              <a:rPr lang="en-US" altLang="zh-CN" sz="2000" dirty="0"/>
              <a:t>List&lt;T&gt; </a:t>
            </a:r>
            <a:r>
              <a:rPr lang="en-US" altLang="zh-CN" sz="2000" b="1" dirty="0">
                <a:solidFill>
                  <a:srgbClr val="FF0000"/>
                </a:solidFill>
              </a:rPr>
              <a:t>results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i="1" dirty="0"/>
              <a:t>/**</a:t>
            </a:r>
            <a:br>
              <a:rPr lang="en-US" altLang="zh-CN" sz="2000" i="1" dirty="0"/>
            </a:br>
            <a:r>
              <a:rPr lang="en-US" altLang="zh-CN" sz="2000" i="1" dirty="0"/>
              <a:t>     * </a:t>
            </a:r>
            <a:r>
              <a:rPr lang="zh-CN" altLang="en-US" sz="2000" i="1" dirty="0"/>
              <a:t>记录数</a:t>
            </a:r>
            <a:br>
              <a:rPr lang="zh-CN" altLang="en-US" sz="2000" i="1" dirty="0"/>
            </a:br>
            <a:r>
              <a:rPr lang="zh-CN" altLang="en-US" sz="2000" i="1" dirty="0"/>
              <a:t>     *</a:t>
            </a:r>
            <a:r>
              <a:rPr lang="en-US" altLang="zh-CN" sz="2000" i="1" dirty="0"/>
              <a:t>/</a:t>
            </a:r>
            <a:br>
              <a:rPr lang="en-US" altLang="zh-CN" sz="2000" i="1" dirty="0"/>
            </a:br>
            <a:r>
              <a:rPr lang="en-US" altLang="zh-CN" sz="2000" i="1" dirty="0"/>
              <a:t>    </a:t>
            </a:r>
            <a:r>
              <a:rPr lang="en-US" altLang="zh-CN" sz="2000" b="1" dirty="0"/>
              <a:t>int </a:t>
            </a:r>
            <a:r>
              <a:rPr lang="en-US" altLang="zh-CN" sz="2000" b="1" dirty="0">
                <a:solidFill>
                  <a:srgbClr val="FF0000"/>
                </a:solidFill>
              </a:rPr>
              <a:t>total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pPr algn="l">
              <a:lnSpc>
                <a:spcPct val="100000"/>
              </a:lnSpc>
            </a:pPr>
            <a:r>
              <a:rPr lang="en-US" altLang="zh-CN" sz="2000" dirty="0" smtClean="0"/>
              <a:t>}</a:t>
            </a:r>
            <a:endParaRPr lang="en-US" altLang="zh-CN" sz="2400" dirty="0" smtClean="0"/>
          </a:p>
          <a:p>
            <a:pPr algn="l">
              <a:lnSpc>
                <a:spcPct val="100000"/>
              </a:lnSpc>
            </a:pPr>
            <a:r>
              <a:rPr lang="en-US" sz="2000" dirty="0" smtClean="0"/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注意：基础库只提供了格式的定义，没有限制使用分页技术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公共平台基础库的介绍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当前版本提供的主要功能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endParaRPr lang="en-US" altLang="zh-CN" sz="2400" dirty="0"/>
          </a:p>
          <a:p>
            <a:pPr algn="l">
              <a:lnSpc>
                <a:spcPct val="200000"/>
              </a:lnSpc>
            </a:pPr>
            <a:r>
              <a:rPr lang="en-US" altLang="zh-CN" sz="2400" b="1" dirty="0" smtClean="0"/>
              <a:t>  1</a:t>
            </a:r>
            <a:r>
              <a:rPr lang="zh-CN" altLang="en-US" sz="2400" b="1" dirty="0" smtClean="0"/>
              <a:t>）实</a:t>
            </a:r>
            <a:r>
              <a:rPr lang="zh-CN" altLang="en-US" sz="2400" b="1" dirty="0"/>
              <a:t>体对</a:t>
            </a:r>
            <a:r>
              <a:rPr lang="zh-CN" altLang="en-US" sz="2400" b="1" dirty="0" smtClean="0"/>
              <a:t>象封装</a:t>
            </a:r>
            <a:endParaRPr lang="en-US" altLang="zh-CN" sz="2400" b="1" dirty="0" smtClean="0"/>
          </a:p>
          <a:p>
            <a:pPr algn="l">
              <a:lnSpc>
                <a:spcPct val="200000"/>
              </a:lnSpc>
            </a:pPr>
            <a:r>
              <a:rPr lang="en-US" altLang="zh-CN" sz="2400" b="1" dirty="0" smtClean="0"/>
              <a:t>  2</a:t>
            </a:r>
            <a:r>
              <a:rPr lang="zh-CN" altLang="en-US" sz="2400" b="1" dirty="0" smtClean="0"/>
              <a:t>）业务层的封装（抽象方法、主键生成、分页封装）</a:t>
            </a:r>
            <a:endParaRPr lang="en-US" altLang="zh-CN" sz="2400" b="1" dirty="0"/>
          </a:p>
          <a:p>
            <a:pPr algn="l">
              <a:lnSpc>
                <a:spcPct val="200000"/>
              </a:lnSpc>
            </a:pPr>
            <a:r>
              <a:rPr lang="en-US" altLang="zh-CN" sz="2400" b="1" dirty="0" smtClean="0"/>
              <a:t>  3</a:t>
            </a:r>
            <a:r>
              <a:rPr lang="zh-CN" altLang="en-US" sz="2400" b="1" dirty="0" smtClean="0"/>
              <a:t>）</a:t>
            </a:r>
            <a:r>
              <a:rPr lang="zh-CN" altLang="en-US" sz="2400" b="1" dirty="0"/>
              <a:t>持久层的封</a:t>
            </a:r>
            <a:r>
              <a:rPr lang="zh-CN" altLang="en-US" sz="2400" b="1" dirty="0" smtClean="0"/>
              <a:t>装</a:t>
            </a:r>
            <a:endParaRPr lang="en-US" altLang="zh-CN" sz="2400" b="1" dirty="0" smtClean="0"/>
          </a:p>
          <a:p>
            <a:pPr algn="l">
              <a:lnSpc>
                <a:spcPct val="200000"/>
              </a:lnSpc>
            </a:pPr>
            <a:r>
              <a:rPr lang="en-US" altLang="zh-CN" sz="2400" b="1" dirty="0" smtClean="0"/>
              <a:t>  4</a:t>
            </a:r>
            <a:r>
              <a:rPr lang="zh-CN" altLang="en-US" sz="2400" b="1" dirty="0" smtClean="0"/>
              <a:t>）</a:t>
            </a:r>
            <a:r>
              <a:rPr lang="zh-CN" altLang="en-US" sz="2400" b="1" dirty="0"/>
              <a:t>扩展架构基础库</a:t>
            </a:r>
            <a:r>
              <a:rPr lang="zh-CN" altLang="en-US" sz="2400" b="1" dirty="0" smtClean="0"/>
              <a:t>的业务异</a:t>
            </a:r>
            <a:r>
              <a:rPr lang="zh-CN" altLang="en-US" sz="2400" b="1" dirty="0"/>
              <a:t>常处</a:t>
            </a:r>
            <a:r>
              <a:rPr lang="zh-CN" altLang="en-US" sz="2400" b="1" dirty="0" smtClean="0"/>
              <a:t>理</a:t>
            </a:r>
            <a:endParaRPr lang="en-US" altLang="zh-CN" sz="24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实体对象封装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endParaRPr lang="en-US" altLang="zh-CN" sz="2400" dirty="0"/>
          </a:p>
          <a:p>
            <a:pPr algn="l">
              <a:lnSpc>
                <a:spcPct val="200000"/>
              </a:lnSpc>
            </a:pPr>
            <a:r>
              <a:rPr lang="zh-CN" altLang="en-US" sz="2400" dirty="0" smtClean="0"/>
              <a:t>场景：公司要求每个实体，存在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创</a:t>
            </a:r>
            <a:r>
              <a:rPr lang="zh-CN" altLang="en-US" sz="2400" b="1" dirty="0">
                <a:solidFill>
                  <a:schemeClr val="bg1"/>
                </a:solidFill>
              </a:rPr>
              <a:t>建人、创建时间、最后修改人、最后修改时间、删除人、删除时间、软删除</a:t>
            </a:r>
            <a:r>
              <a:rPr lang="zh-CN" altLang="en-US" sz="2400" dirty="0" smtClean="0"/>
              <a:t>等属性</a:t>
            </a:r>
            <a:r>
              <a:rPr lang="zh-CN" altLang="en-US" sz="2400" dirty="0"/>
              <a:t>字段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l">
              <a:lnSpc>
                <a:spcPct val="200000"/>
              </a:lnSpc>
            </a:pPr>
            <a:r>
              <a:rPr lang="zh-CN" altLang="en-US" sz="2400" dirty="0"/>
              <a:t>问</a:t>
            </a:r>
            <a:r>
              <a:rPr lang="zh-CN" altLang="en-US" sz="2400" dirty="0" smtClean="0"/>
              <a:t>题：当前存在部分对象可能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遗漏</a:t>
            </a:r>
            <a:r>
              <a:rPr lang="zh-CN" altLang="en-US" sz="2400" dirty="0" smtClean="0"/>
              <a:t>以上部分字段或自己包含所有字段，存在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代码冗余</a:t>
            </a:r>
            <a:r>
              <a:rPr lang="zh-CN" altLang="en-US" sz="2400" dirty="0" smtClean="0"/>
              <a:t>。</a:t>
            </a: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实体对象封装</a:t>
            </a:r>
            <a:r>
              <a:rPr lang="en-US" altLang="zh-CN" dirty="0" smtClean="0"/>
              <a:t>-</a:t>
            </a:r>
            <a:r>
              <a:rPr lang="zh-CN" altLang="en-US" dirty="0" smtClean="0"/>
              <a:t>抽象对象格式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en-US" altLang="zh-CN" sz="1600" b="1" dirty="0" smtClean="0"/>
              <a:t>public </a:t>
            </a:r>
            <a:r>
              <a:rPr lang="en-US" altLang="zh-CN" sz="1600" b="1" dirty="0"/>
              <a:t>abstract class </a:t>
            </a:r>
            <a:r>
              <a:rPr lang="en-US" altLang="zh-CN" sz="1600" b="1" dirty="0" err="1">
                <a:solidFill>
                  <a:schemeClr val="bg1"/>
                </a:solidFill>
              </a:rPr>
              <a:t>BaseEntity</a:t>
            </a:r>
            <a:r>
              <a:rPr lang="en-US" altLang="zh-CN" sz="1600" dirty="0"/>
              <a:t> </a:t>
            </a:r>
            <a:r>
              <a:rPr lang="en-US" altLang="zh-CN" sz="1600" b="1" dirty="0"/>
              <a:t>implements </a:t>
            </a:r>
            <a:r>
              <a:rPr lang="en-US" altLang="zh-CN" sz="1600" dirty="0" err="1"/>
              <a:t>Serializable</a:t>
            </a:r>
            <a:r>
              <a:rPr lang="en-US" altLang="zh-CN" sz="1600" dirty="0"/>
              <a:t> {</a:t>
            </a:r>
            <a:r>
              <a:rPr lang="en-US" altLang="zh-CN" sz="1600" b="1" dirty="0" smtClean="0"/>
              <a:t> 	</a:t>
            </a:r>
            <a:endParaRPr lang="en-US" altLang="zh-CN" sz="1600" b="1" dirty="0" smtClean="0"/>
          </a:p>
          <a:p>
            <a:pPr algn="l">
              <a:lnSpc>
                <a:spcPct val="20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 private </a:t>
            </a:r>
            <a:r>
              <a:rPr lang="en-US" altLang="zh-CN" sz="1600" b="1" dirty="0"/>
              <a:t>String </a:t>
            </a:r>
            <a:r>
              <a:rPr lang="en-US" altLang="zh-CN" sz="1600" b="1" dirty="0" err="1"/>
              <a:t>creatorUserId</a:t>
            </a:r>
            <a:r>
              <a:rPr lang="en-US" altLang="zh-CN" sz="1600" b="1" dirty="0" smtClean="0"/>
              <a:t>;</a:t>
            </a:r>
            <a:endParaRPr lang="en-US" altLang="zh-CN" sz="1600" b="1" dirty="0"/>
          </a:p>
          <a:p>
            <a:pPr algn="l">
              <a:lnSpc>
                <a:spcPct val="200000"/>
              </a:lnSpc>
            </a:pPr>
            <a:r>
              <a:rPr lang="en-US" altLang="zh-CN" sz="1600" b="1" dirty="0" smtClean="0"/>
              <a:t>          private </a:t>
            </a:r>
            <a:r>
              <a:rPr lang="en-US" altLang="zh-CN" sz="1600" b="1" dirty="0"/>
              <a:t>Date </a:t>
            </a:r>
            <a:r>
              <a:rPr lang="en-US" altLang="zh-CN" sz="1600" b="1" dirty="0" err="1"/>
              <a:t>creationTime</a:t>
            </a:r>
            <a:r>
              <a:rPr lang="en-US" altLang="zh-CN" sz="1600" b="1" dirty="0" smtClean="0"/>
              <a:t>;</a:t>
            </a:r>
            <a:endParaRPr lang="en-US" altLang="zh-CN" sz="1600" b="1" dirty="0"/>
          </a:p>
          <a:p>
            <a:pPr algn="l">
              <a:lnSpc>
                <a:spcPct val="200000"/>
              </a:lnSpc>
            </a:pPr>
            <a:r>
              <a:rPr lang="en-US" altLang="zh-CN" sz="1600" b="1" dirty="0" smtClean="0"/>
              <a:t>          private </a:t>
            </a:r>
            <a:r>
              <a:rPr lang="en-US" altLang="zh-CN" sz="1600" b="1" dirty="0"/>
              <a:t>String </a:t>
            </a:r>
            <a:r>
              <a:rPr lang="en-US" altLang="zh-CN" sz="1600" b="1" dirty="0" err="1"/>
              <a:t>deleterUserId</a:t>
            </a:r>
            <a:r>
              <a:rPr lang="en-US" altLang="zh-CN" sz="1600" b="1" dirty="0" smtClean="0"/>
              <a:t>;</a:t>
            </a:r>
            <a:endParaRPr lang="en-US" altLang="zh-CN" sz="1600" b="1" dirty="0"/>
          </a:p>
          <a:p>
            <a:pPr algn="l">
              <a:lnSpc>
                <a:spcPct val="20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 private </a:t>
            </a:r>
            <a:r>
              <a:rPr lang="en-US" altLang="zh-CN" sz="1600" b="1" dirty="0"/>
              <a:t>Date </a:t>
            </a:r>
            <a:r>
              <a:rPr lang="en-US" altLang="zh-CN" sz="1600" b="1" dirty="0" err="1"/>
              <a:t>deletionTime</a:t>
            </a:r>
            <a:r>
              <a:rPr lang="en-US" altLang="zh-CN" sz="1600" b="1" dirty="0" smtClean="0"/>
              <a:t>;</a:t>
            </a:r>
            <a:endParaRPr lang="en-US" altLang="zh-CN" sz="1600" b="1" dirty="0" smtClean="0"/>
          </a:p>
          <a:p>
            <a:pPr algn="l">
              <a:lnSpc>
                <a:spcPct val="200000"/>
              </a:lnSpc>
            </a:pPr>
            <a:r>
              <a:rPr lang="en-US" altLang="zh-CN" sz="1600" b="1" dirty="0" smtClean="0"/>
              <a:t>          </a:t>
            </a:r>
            <a:r>
              <a:rPr lang="en-US" altLang="zh-CN" sz="1600" b="1" dirty="0"/>
              <a:t>private String </a:t>
            </a:r>
            <a:r>
              <a:rPr lang="en-US" altLang="zh-CN" sz="1600" b="1" dirty="0" err="1"/>
              <a:t>lastModifierUserId</a:t>
            </a:r>
            <a:r>
              <a:rPr lang="en-US" altLang="zh-CN" sz="1600" b="1" dirty="0"/>
              <a:t>;</a:t>
            </a:r>
            <a:endParaRPr lang="en-US" altLang="zh-CN" sz="1600" b="1" dirty="0"/>
          </a:p>
          <a:p>
            <a:pPr algn="l">
              <a:lnSpc>
                <a:spcPct val="200000"/>
              </a:lnSpc>
            </a:pPr>
            <a:r>
              <a:rPr lang="en-US" altLang="zh-CN" sz="1600" b="1" dirty="0" smtClean="0"/>
              <a:t>          private </a:t>
            </a:r>
            <a:r>
              <a:rPr lang="en-US" altLang="zh-CN" sz="1600" b="1" dirty="0"/>
              <a:t>Date </a:t>
            </a:r>
            <a:r>
              <a:rPr lang="en-US" altLang="zh-CN" sz="1600" b="1" dirty="0" err="1"/>
              <a:t>lastModificationTime</a:t>
            </a:r>
            <a:r>
              <a:rPr lang="en-US" altLang="zh-CN" sz="1600" b="1" dirty="0" smtClean="0"/>
              <a:t>;</a:t>
            </a:r>
            <a:endParaRPr lang="en-US" altLang="zh-CN" sz="1600" b="1" dirty="0"/>
          </a:p>
          <a:p>
            <a:pPr algn="l">
              <a:lnSpc>
                <a:spcPct val="200000"/>
              </a:lnSpc>
            </a:pPr>
            <a:r>
              <a:rPr lang="en-US" altLang="zh-CN" sz="1600" b="1" dirty="0" smtClean="0"/>
              <a:t>          private </a:t>
            </a:r>
            <a:r>
              <a:rPr lang="en-US" altLang="zh-CN" sz="1600" b="1" dirty="0"/>
              <a:t>Integer </a:t>
            </a:r>
            <a:r>
              <a:rPr lang="en-US" altLang="zh-CN" sz="1600" b="1" dirty="0" err="1"/>
              <a:t>isDeleted</a:t>
            </a:r>
            <a:r>
              <a:rPr lang="en-US" altLang="zh-CN" sz="1600" b="1" dirty="0" smtClean="0"/>
              <a:t>;</a:t>
            </a:r>
            <a:endParaRPr lang="en-US" altLang="zh-CN" sz="1600" b="1" dirty="0" smtClean="0"/>
          </a:p>
          <a:p>
            <a:pPr algn="l">
              <a:lnSpc>
                <a:spcPct val="200000"/>
              </a:lnSpc>
            </a:pPr>
            <a:r>
              <a:rPr lang="en-US" altLang="zh-CN" sz="1600" b="1" dirty="0" smtClean="0"/>
              <a:t>}</a:t>
            </a:r>
            <a:endParaRPr lang="en-US" altLang="zh-CN" sz="1600" dirty="0" smtClean="0"/>
          </a:p>
          <a:p>
            <a:pPr algn="l">
              <a:lnSpc>
                <a:spcPct val="200000"/>
              </a:lnSpc>
            </a:pPr>
            <a:r>
              <a:rPr lang="en-US" sz="1400" dirty="0" smtClean="0"/>
              <a:t>   </a:t>
            </a:r>
            <a:endParaRPr lang="en-US" sz="1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业务层封装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endParaRPr lang="en-US" altLang="zh-CN" sz="2400" dirty="0"/>
          </a:p>
          <a:p>
            <a:pPr algn="l">
              <a:lnSpc>
                <a:spcPct val="200000"/>
              </a:lnSpc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封装：提供抽象实体业务对象</a:t>
            </a:r>
            <a:r>
              <a:rPr lang="en-US" altLang="zh-CN" sz="2400" dirty="0" err="1">
                <a:solidFill>
                  <a:schemeClr val="bg1"/>
                </a:solidFill>
              </a:rPr>
              <a:t>BaseService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目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：提供</a:t>
            </a:r>
            <a:r>
              <a:rPr lang="zh-CN" altLang="en-US" sz="2400" b="1" dirty="0" smtClean="0"/>
              <a:t>抽</a:t>
            </a:r>
            <a:r>
              <a:rPr lang="zh-CN" altLang="en-US" sz="2400" b="1" dirty="0"/>
              <a:t>象方法</a:t>
            </a:r>
            <a:r>
              <a:rPr lang="zh-CN" altLang="en-US" sz="2400" dirty="0"/>
              <a:t>、</a:t>
            </a:r>
            <a:r>
              <a:rPr lang="zh-CN" altLang="en-US" sz="2400" b="1" dirty="0"/>
              <a:t>主键生成</a:t>
            </a:r>
            <a:r>
              <a:rPr lang="zh-CN" altLang="en-US" sz="2400" dirty="0"/>
              <a:t>、</a:t>
            </a:r>
            <a:r>
              <a:rPr lang="zh-CN" altLang="en-US" sz="2400" b="1" dirty="0"/>
              <a:t>分页封</a:t>
            </a:r>
            <a:r>
              <a:rPr lang="zh-CN" altLang="en-US" sz="2400" b="1" dirty="0" smtClean="0"/>
              <a:t>装</a:t>
            </a:r>
            <a:endParaRPr lang="en-US" altLang="zh-CN" sz="2400" b="1" dirty="0" smtClean="0"/>
          </a:p>
          <a:p>
            <a:pPr algn="l">
              <a:lnSpc>
                <a:spcPct val="20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6919" y="457200"/>
            <a:ext cx="7584122" cy="720090"/>
          </a:xfrm>
        </p:spPr>
        <p:txBody>
          <a:bodyPr/>
          <a:lstStyle/>
          <a:p>
            <a:r>
              <a:rPr lang="zh-CN" altLang="en-US" dirty="0" smtClean="0"/>
              <a:t>架构的基本规约</a:t>
            </a:r>
            <a:endParaRPr lang="en-US" dirty="0"/>
          </a:p>
        </p:txBody>
      </p:sp>
      <p:pic>
        <p:nvPicPr>
          <p:cNvPr id="9" name="图片 8" descr="规约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5770" y="319315"/>
            <a:ext cx="8218170" cy="6529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业务层的封装</a:t>
            </a:r>
            <a:r>
              <a:rPr lang="en-US" altLang="zh-CN" dirty="0" smtClean="0"/>
              <a:t>-</a:t>
            </a:r>
            <a:r>
              <a:rPr lang="zh-CN" altLang="en-US" dirty="0" smtClean="0"/>
              <a:t>抽象方法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zh-CN" altLang="en-US" sz="2400" b="1" dirty="0" smtClean="0"/>
              <a:t>场景</a:t>
            </a:r>
            <a:r>
              <a:rPr lang="zh-CN" altLang="en-US" sz="2400" dirty="0" smtClean="0"/>
              <a:t>：业务处理，存在大量对数据库的增删改查操作。</a:t>
            </a:r>
            <a:endParaRPr lang="en-US" altLang="zh-CN" sz="2400" dirty="0" smtClean="0"/>
          </a:p>
          <a:p>
            <a:pPr algn="l">
              <a:lnSpc>
                <a:spcPct val="200000"/>
              </a:lnSpc>
            </a:pPr>
            <a:r>
              <a:rPr lang="zh-CN" altLang="en-US" sz="2400" b="1" dirty="0"/>
              <a:t>问</a:t>
            </a:r>
            <a:r>
              <a:rPr lang="zh-CN" altLang="en-US" sz="2400" b="1" dirty="0" smtClean="0"/>
              <a:t>题</a:t>
            </a:r>
            <a:r>
              <a:rPr lang="zh-CN" altLang="en-US" sz="2400" dirty="0" smtClean="0"/>
              <a:t>：没有对增删改查进行统一的实现，导致代码冗余。</a:t>
            </a:r>
            <a:endParaRPr lang="en-US" altLang="zh-CN" sz="2400" dirty="0" smtClean="0"/>
          </a:p>
          <a:p>
            <a:pPr algn="l">
              <a:lnSpc>
                <a:spcPct val="200000"/>
              </a:lnSpc>
            </a:pPr>
            <a:r>
              <a:rPr lang="en-US" sz="2400" dirty="0" smtClean="0"/>
              <a:t>   </a:t>
            </a: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业务层的封装</a:t>
            </a:r>
            <a:r>
              <a:rPr lang="en-US" altLang="zh-CN" dirty="0" smtClean="0"/>
              <a:t>-</a:t>
            </a:r>
            <a:r>
              <a:rPr lang="zh-CN" altLang="en-US" dirty="0" smtClean="0"/>
              <a:t>抽象方法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en-US" altLang="zh-CN" sz="2000" b="1" dirty="0"/>
              <a:t>int </a:t>
            </a:r>
            <a:r>
              <a:rPr lang="en-US" altLang="zh-CN" sz="2000" dirty="0"/>
              <a:t>insert(T record</a:t>
            </a:r>
            <a:r>
              <a:rPr lang="en-US" altLang="zh-CN" sz="2000" dirty="0" smtClean="0"/>
              <a:t>) </a:t>
            </a:r>
            <a:r>
              <a:rPr lang="en-US" altLang="zh-CN" sz="2000" b="1" dirty="0"/>
              <a:t>throws </a:t>
            </a:r>
            <a:r>
              <a:rPr lang="en-US" altLang="zh-CN" sz="2000" dirty="0" smtClean="0"/>
              <a:t>Exception</a:t>
            </a:r>
            <a:endParaRPr lang="en-US" altLang="zh-CN" sz="2000" dirty="0" smtClean="0"/>
          </a:p>
          <a:p>
            <a:pPr algn="l">
              <a:lnSpc>
                <a:spcPct val="200000"/>
              </a:lnSpc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dirty="0"/>
              <a:t>delete(T record) </a:t>
            </a:r>
            <a:r>
              <a:rPr lang="en-US" altLang="zh-CN" sz="2000" b="1" dirty="0"/>
              <a:t>throws </a:t>
            </a:r>
            <a:r>
              <a:rPr lang="en-US" altLang="zh-CN" sz="2000" dirty="0" smtClean="0"/>
              <a:t>Exception</a:t>
            </a:r>
            <a:endParaRPr lang="en-US" altLang="zh-CN" sz="2000" dirty="0" smtClean="0"/>
          </a:p>
          <a:p>
            <a:pPr algn="l">
              <a:lnSpc>
                <a:spcPct val="200000"/>
              </a:lnSpc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dirty="0" smtClean="0"/>
              <a:t>update (</a:t>
            </a:r>
            <a:r>
              <a:rPr lang="en-US" altLang="zh-CN" sz="2000" dirty="0"/>
              <a:t>T record) </a:t>
            </a:r>
            <a:r>
              <a:rPr lang="en-US" altLang="zh-CN" sz="2000" b="1" dirty="0"/>
              <a:t>throws </a:t>
            </a:r>
            <a:r>
              <a:rPr lang="en-US" altLang="zh-CN" sz="2000" dirty="0" smtClean="0"/>
              <a:t>Exception</a:t>
            </a:r>
            <a:endParaRPr lang="en-US" altLang="zh-CN" sz="2000" dirty="0" smtClean="0"/>
          </a:p>
          <a:p>
            <a:pPr algn="l">
              <a:lnSpc>
                <a:spcPct val="200000"/>
              </a:lnSpc>
            </a:pPr>
            <a:r>
              <a:rPr lang="en-US" altLang="zh-CN" sz="2000" dirty="0" smtClean="0"/>
              <a:t>T </a:t>
            </a:r>
            <a:r>
              <a:rPr lang="en-US" altLang="zh-CN" sz="2000" dirty="0" err="1"/>
              <a:t>selectByPrimaryKey</a:t>
            </a:r>
            <a:r>
              <a:rPr lang="en-US" altLang="zh-CN" sz="2000" dirty="0"/>
              <a:t>(Object id) </a:t>
            </a:r>
            <a:r>
              <a:rPr lang="en-US" altLang="zh-CN" sz="2000" b="1" dirty="0"/>
              <a:t>throws </a:t>
            </a:r>
            <a:r>
              <a:rPr lang="en-US" altLang="zh-CN" sz="2000" dirty="0" smtClean="0"/>
              <a:t>Exception</a:t>
            </a:r>
            <a:endParaRPr lang="en-US" altLang="zh-CN" sz="2000" dirty="0" smtClean="0"/>
          </a:p>
          <a:p>
            <a:pPr algn="l">
              <a:lnSpc>
                <a:spcPct val="200000"/>
              </a:lnSpc>
            </a:pPr>
            <a:r>
              <a:rPr lang="en-US" altLang="zh-CN" sz="2000" dirty="0" err="1"/>
              <a:t>PagedResult</a:t>
            </a:r>
            <a:r>
              <a:rPr lang="en-US" altLang="zh-CN" sz="2000" dirty="0"/>
              <a:t>&lt;T&gt; </a:t>
            </a:r>
            <a:r>
              <a:rPr lang="en-US" altLang="zh-CN" sz="2000" dirty="0" err="1"/>
              <a:t>selectPageResult</a:t>
            </a:r>
            <a:r>
              <a:rPr lang="en-US" altLang="zh-CN" sz="2000" dirty="0"/>
              <a:t>(Map&lt;String, Object&gt; </a:t>
            </a:r>
            <a:r>
              <a:rPr lang="en-US" altLang="zh-CN" sz="2000" dirty="0" err="1"/>
              <a:t>conditionMap</a:t>
            </a:r>
            <a:r>
              <a:rPr lang="en-US" altLang="zh-CN" sz="2000" dirty="0"/>
              <a:t>)</a:t>
            </a:r>
            <a:endParaRPr lang="en-US" altLang="zh-CN" sz="2000" dirty="0" smtClean="0"/>
          </a:p>
          <a:p>
            <a:pPr algn="l">
              <a:lnSpc>
                <a:spcPct val="200000"/>
              </a:lnSpc>
            </a:pPr>
            <a:endParaRPr lang="en-US" altLang="zh-CN" sz="2400" dirty="0" smtClean="0"/>
          </a:p>
          <a:p>
            <a:pPr algn="l">
              <a:lnSpc>
                <a:spcPct val="200000"/>
              </a:lnSpc>
            </a:pPr>
            <a:r>
              <a:rPr lang="en-US" sz="2400" dirty="0" smtClean="0"/>
              <a:t>   </a:t>
            </a: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业务层的封装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非业务属性自动设置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zh-CN" altLang="en-US" sz="2400" dirty="0" smtClean="0"/>
              <a:t>场景：每个实体都存在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创建人、创建时间、最后修改人、最后修改时间、删除人、删除时间、软删除</a:t>
            </a:r>
            <a:r>
              <a:rPr lang="zh-CN" altLang="en-US" sz="2400" dirty="0" smtClean="0"/>
              <a:t>等属性。每次都由业务去设置容易产生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代码冗余</a:t>
            </a:r>
            <a:r>
              <a:rPr lang="zh-CN" altLang="en-US" sz="2400" dirty="0" smtClean="0"/>
              <a:t>，所以都提取到抽象类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BaseService</a:t>
            </a:r>
            <a:r>
              <a:rPr lang="zh-CN" altLang="en-US" sz="2400" dirty="0" smtClean="0"/>
              <a:t>进行处理。</a:t>
            </a:r>
            <a:endParaRPr lang="en-US" altLang="zh-CN" sz="2400" dirty="0" smtClean="0"/>
          </a:p>
          <a:p>
            <a:pPr algn="l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注</a:t>
            </a:r>
            <a:r>
              <a:rPr lang="zh-CN" altLang="en-US" sz="2000" dirty="0" smtClean="0">
                <a:solidFill>
                  <a:srgbClr val="FF0000"/>
                </a:solidFill>
              </a:rPr>
              <a:t>意：创建人、最后修改人、删除人尚未自动设置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业务层的封装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非业务属性自动设置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009274"/>
            <a:ext cx="7921625" cy="4495006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新增</a:t>
            </a:r>
            <a:r>
              <a:rPr lang="zh-CN" altLang="en-US" sz="2400" b="1" dirty="0" smtClean="0"/>
              <a:t>操作自动设置属性（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创建时间、软删除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:</a:t>
            </a:r>
            <a:endParaRPr lang="en-US" altLang="zh-CN" sz="2400" b="1" dirty="0" smtClean="0"/>
          </a:p>
          <a:p>
            <a:pPr algn="l">
              <a:lnSpc>
                <a:spcPct val="200000"/>
              </a:lnSpc>
            </a:pPr>
            <a:r>
              <a:rPr lang="en-US" altLang="zh-CN" sz="2000" b="1" dirty="0" smtClean="0"/>
              <a:t>private </a:t>
            </a:r>
            <a:r>
              <a:rPr lang="en-US" altLang="zh-CN" sz="2000" b="1" dirty="0"/>
              <a:t>void </a:t>
            </a:r>
            <a:r>
              <a:rPr lang="en-US" altLang="zh-CN" sz="2000" dirty="0" err="1"/>
              <a:t>initInsertExtendData</a:t>
            </a:r>
            <a:r>
              <a:rPr lang="en-US" altLang="zh-CN" sz="2000" dirty="0"/>
              <a:t>(T record) {</a:t>
            </a: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record.setIsDeleted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Constant.</a:t>
            </a:r>
            <a:r>
              <a:rPr lang="en-US" altLang="zh-CN" sz="2000" b="1" i="1" dirty="0" err="1" smtClean="0"/>
              <a:t>ENTITY_STATUS_EXIST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record.setCreationTime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new </a:t>
            </a:r>
            <a:r>
              <a:rPr lang="en-US" altLang="zh-CN" sz="2000" dirty="0"/>
              <a:t>Date</a:t>
            </a:r>
            <a:r>
              <a:rPr lang="en-US" altLang="zh-CN" sz="2000" dirty="0" smtClean="0"/>
              <a:t>());</a:t>
            </a:r>
            <a:endParaRPr lang="en-US" altLang="zh-CN" sz="2000" dirty="0" smtClean="0"/>
          </a:p>
          <a:p>
            <a:pPr algn="l">
              <a:lnSpc>
                <a:spcPct val="200000"/>
              </a:lnSpc>
            </a:pPr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pPr algn="l">
              <a:lnSpc>
                <a:spcPct val="200000"/>
              </a:lnSpc>
            </a:pPr>
            <a:endParaRPr lang="en-US" altLang="zh-CN" sz="2400" dirty="0" smtClean="0"/>
          </a:p>
          <a:p>
            <a:pPr algn="l">
              <a:lnSpc>
                <a:spcPct val="200000"/>
              </a:lnSpc>
            </a:pPr>
            <a:r>
              <a:rPr lang="en-US" sz="2400" dirty="0" smtClean="0"/>
              <a:t>   </a:t>
            </a: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业务层的封装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非业务属性自动设置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009274"/>
            <a:ext cx="7921625" cy="4495006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删除</a:t>
            </a:r>
            <a:r>
              <a:rPr lang="zh-CN" altLang="en-US" sz="2400" b="1" dirty="0" smtClean="0"/>
              <a:t>操作自动设置属性（</a:t>
            </a:r>
            <a:r>
              <a:rPr lang="zh-CN" altLang="en-US" sz="2400" b="1" dirty="0">
                <a:solidFill>
                  <a:schemeClr val="bg1"/>
                </a:solidFill>
              </a:rPr>
              <a:t>删除时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间</a:t>
            </a:r>
            <a:r>
              <a:rPr lang="zh-CN" altLang="en-US" sz="2400" b="1" dirty="0">
                <a:solidFill>
                  <a:schemeClr val="bg1"/>
                </a:solidFill>
              </a:rPr>
              <a:t>、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软删除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:</a:t>
            </a:r>
            <a:endParaRPr lang="en-US" altLang="zh-CN" sz="2400" b="1" dirty="0" smtClean="0">
              <a:sym typeface="Wingdings" panose="05000000000000000000" pitchFamily="2" charset="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/>
              <a:t>private void </a:t>
            </a:r>
            <a:r>
              <a:rPr lang="en-US" altLang="zh-CN" sz="2000" dirty="0" err="1"/>
              <a:t>initDeleteExtendData</a:t>
            </a:r>
            <a:r>
              <a:rPr lang="en-US" altLang="zh-CN" sz="2000" dirty="0"/>
              <a:t>(T record) </a:t>
            </a:r>
            <a:r>
              <a:rPr lang="en-US" altLang="zh-CN" sz="2000" dirty="0" smtClean="0"/>
              <a:t>{</a:t>
            </a:r>
            <a:br>
              <a:rPr lang="en-US" altLang="zh-CN" sz="2000" dirty="0" smtClean="0"/>
            </a:b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record.setIsDeleted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Constant.</a:t>
            </a:r>
            <a:r>
              <a:rPr lang="en-US" altLang="zh-CN" sz="2000" b="1" i="1" dirty="0" err="1" smtClean="0"/>
              <a:t>ENTITY_STATUS_DELETED</a:t>
            </a:r>
            <a:r>
              <a:rPr lang="en-US" altLang="zh-CN" sz="2000" dirty="0" smtClean="0"/>
              <a:t>);</a:t>
            </a: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record.setDeletionTime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new </a:t>
            </a:r>
            <a:r>
              <a:rPr lang="en-US" altLang="zh-CN" sz="2000" dirty="0"/>
              <a:t>Date</a:t>
            </a:r>
            <a:r>
              <a:rPr lang="en-US" altLang="zh-CN" sz="2000" dirty="0" smtClean="0"/>
              <a:t>());</a:t>
            </a:r>
            <a:br>
              <a:rPr lang="en-US" altLang="zh-CN" sz="2000" dirty="0" smtClean="0"/>
            </a:br>
            <a:r>
              <a:rPr lang="en-US" altLang="zh-CN" sz="2000" dirty="0" smtClean="0"/>
              <a:t>}</a:t>
            </a:r>
            <a:endParaRPr lang="en-US" altLang="zh-CN" sz="2000" b="1" dirty="0" smtClean="0"/>
          </a:p>
          <a:p>
            <a:pPr algn="l">
              <a:lnSpc>
                <a:spcPct val="200000"/>
              </a:lnSpc>
            </a:pPr>
            <a:r>
              <a:rPr lang="en-US" sz="2400" dirty="0" smtClean="0"/>
              <a:t>   </a:t>
            </a: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业务层的封装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非业务属性自动设置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009274"/>
            <a:ext cx="7921625" cy="4495006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修改</a:t>
            </a:r>
            <a:r>
              <a:rPr lang="zh-CN" altLang="en-US" sz="2400" b="1" dirty="0" smtClean="0"/>
              <a:t>操作自动设置属性（</a:t>
            </a:r>
            <a:r>
              <a:rPr lang="zh-CN" altLang="en-US" sz="2400" b="1" dirty="0">
                <a:solidFill>
                  <a:schemeClr val="bg1"/>
                </a:solidFill>
              </a:rPr>
              <a:t>修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改时间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:</a:t>
            </a:r>
            <a:endParaRPr lang="en-US" altLang="zh-CN" sz="2400" b="1" dirty="0" smtClean="0"/>
          </a:p>
          <a:p>
            <a:pPr algn="l">
              <a:lnSpc>
                <a:spcPct val="200000"/>
              </a:lnSpc>
            </a:pPr>
            <a:r>
              <a:rPr lang="en-US" altLang="zh-CN" sz="2000" b="1" dirty="0"/>
              <a:t>private void </a:t>
            </a:r>
            <a:r>
              <a:rPr lang="en-US" altLang="zh-CN" sz="2000" dirty="0" err="1"/>
              <a:t>initUpdateExtendData</a:t>
            </a:r>
            <a:r>
              <a:rPr lang="en-US" altLang="zh-CN" sz="2000" dirty="0"/>
              <a:t>(T record) {</a:t>
            </a: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record.setLastModificationTime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new </a:t>
            </a:r>
            <a:r>
              <a:rPr lang="en-US" altLang="zh-CN" sz="2000" dirty="0"/>
              <a:t>Date());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 algn="l">
              <a:lnSpc>
                <a:spcPct val="200000"/>
              </a:lnSpc>
            </a:pPr>
            <a:r>
              <a:rPr lang="en-US" sz="2400" dirty="0" smtClean="0"/>
              <a:t>   </a:t>
            </a: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业务层的封装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主键自动生成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zh-CN" altLang="en-US" sz="2400" b="1" dirty="0" smtClean="0"/>
              <a:t>场景</a:t>
            </a:r>
            <a:r>
              <a:rPr lang="zh-CN" altLang="en-US" sz="2400" dirty="0" smtClean="0"/>
              <a:t>：每个实体对应的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主键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不能</a:t>
            </a:r>
            <a:r>
              <a:rPr lang="zh-CN" altLang="en-US" sz="2400" dirty="0" smtClean="0"/>
              <a:t>使用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自动递增</a:t>
            </a:r>
            <a:r>
              <a:rPr lang="zh-CN" altLang="en-US" sz="2400" dirty="0" smtClean="0"/>
              <a:t>，需由</a:t>
            </a:r>
            <a:r>
              <a:rPr lang="en-US" altLang="zh-CN" sz="2400" b="1" dirty="0">
                <a:solidFill>
                  <a:schemeClr val="bg1"/>
                </a:solidFill>
              </a:rPr>
              <a:t>snowflake</a:t>
            </a:r>
            <a:r>
              <a:rPr lang="zh-CN" altLang="en-US" sz="2400" dirty="0"/>
              <a:t>算</a:t>
            </a:r>
            <a:r>
              <a:rPr lang="zh-CN" altLang="en-US" sz="2400" dirty="0" smtClean="0"/>
              <a:t>法生成主键。</a:t>
            </a:r>
            <a:endParaRPr lang="en-US" altLang="zh-CN" sz="2400" dirty="0" smtClean="0"/>
          </a:p>
          <a:p>
            <a:pPr algn="l">
              <a:lnSpc>
                <a:spcPct val="200000"/>
              </a:lnSpc>
            </a:pPr>
            <a:r>
              <a:rPr lang="zh-CN" altLang="en-US" sz="2400" b="1" dirty="0"/>
              <a:t>问题</a:t>
            </a:r>
            <a:r>
              <a:rPr lang="zh-CN" altLang="en-US" sz="2400" dirty="0" smtClean="0"/>
              <a:t>：由业务逻辑</a:t>
            </a:r>
            <a:r>
              <a:rPr lang="zh-CN" altLang="en-US" sz="2400" b="1" dirty="0" smtClean="0"/>
              <a:t>负责</a:t>
            </a:r>
            <a:r>
              <a:rPr lang="zh-CN" altLang="en-US" sz="2400" dirty="0" smtClean="0"/>
              <a:t>对象主键的</a:t>
            </a:r>
            <a:r>
              <a:rPr lang="zh-CN" altLang="en-US" sz="2400" dirty="0"/>
              <a:t>生</a:t>
            </a:r>
            <a:r>
              <a:rPr lang="zh-CN" altLang="en-US" sz="2400" dirty="0" smtClean="0"/>
              <a:t>成和设置，容易产生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代码冗余</a:t>
            </a:r>
            <a:r>
              <a:rPr lang="zh-CN" altLang="en-US" sz="2000" dirty="0"/>
              <a:t>。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业务层的封装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主键自动生成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zh-CN" altLang="en-US" sz="2400" dirty="0"/>
              <a:t>提</a:t>
            </a:r>
            <a:r>
              <a:rPr lang="zh-CN" altLang="en-US" sz="2400" dirty="0" smtClean="0"/>
              <a:t>供支持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主键自动生成</a:t>
            </a:r>
            <a:r>
              <a:rPr lang="zh-CN" altLang="en-US" sz="2400" dirty="0" smtClean="0"/>
              <a:t>的方法：</a:t>
            </a:r>
            <a:endParaRPr lang="en-US" altLang="zh-CN" sz="2400" dirty="0" smtClean="0"/>
          </a:p>
          <a:p>
            <a:pPr algn="l">
              <a:lnSpc>
                <a:spcPct val="200000"/>
              </a:lnSpc>
            </a:pPr>
            <a:r>
              <a:rPr lang="en-US" altLang="zh-CN" sz="1600" dirty="0"/>
              <a:t>@RequestMapping(value = </a:t>
            </a:r>
            <a:r>
              <a:rPr lang="en-US" altLang="zh-CN" sz="1600" b="1" dirty="0"/>
              <a:t>"/add"</a:t>
            </a:r>
            <a:r>
              <a:rPr lang="en-US" altLang="zh-CN" sz="1600" dirty="0"/>
              <a:t>, method = </a:t>
            </a:r>
            <a:r>
              <a:rPr lang="en-US" altLang="zh-CN" sz="1600" dirty="0" err="1"/>
              <a:t>RequestMethod.</a:t>
            </a:r>
            <a:r>
              <a:rPr lang="en-US" altLang="zh-CN" sz="1600" b="1" i="1" dirty="0" err="1"/>
              <a:t>POST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b="1" dirty="0"/>
              <a:t>public int </a:t>
            </a:r>
            <a:r>
              <a:rPr lang="en-US" altLang="zh-CN" sz="1600" dirty="0"/>
              <a:t>add(@RequestBody User </a:t>
            </a:r>
            <a:r>
              <a:rPr lang="en-US" altLang="zh-CN" sz="1600" dirty="0" err="1"/>
              <a:t>user</a:t>
            </a:r>
            <a:r>
              <a:rPr lang="en-US" altLang="zh-CN" sz="1600" dirty="0"/>
              <a:t>) </a:t>
            </a:r>
            <a:r>
              <a:rPr lang="en-US" altLang="zh-CN" sz="1600" b="1" dirty="0"/>
              <a:t>throws </a:t>
            </a:r>
            <a:r>
              <a:rPr lang="en-US" altLang="zh-CN" sz="1600" dirty="0"/>
              <a:t>Exception </a:t>
            </a:r>
            <a:r>
              <a:rPr lang="en-US" altLang="zh-CN" sz="1600" dirty="0" smtClean="0"/>
              <a:t>{</a:t>
            </a:r>
            <a:br>
              <a:rPr lang="en-US" altLang="zh-CN" sz="1600" i="1" dirty="0"/>
            </a:br>
            <a:r>
              <a:rPr lang="en-US" altLang="zh-CN" sz="1600" i="1" dirty="0"/>
              <a:t>   </a:t>
            </a:r>
            <a:r>
              <a:rPr lang="en-US" altLang="zh-CN" sz="1600" b="1" dirty="0"/>
              <a:t>return </a:t>
            </a:r>
            <a:r>
              <a:rPr lang="en-US" altLang="zh-CN" sz="1600" b="1" dirty="0" err="1"/>
              <a:t>userService</a:t>
            </a:r>
            <a:r>
              <a:rPr lang="en-US" altLang="zh-CN" sz="1600" dirty="0" err="1"/>
              <a:t>.insert</a:t>
            </a:r>
            <a:r>
              <a:rPr lang="en-US" altLang="zh-CN" sz="1600" dirty="0"/>
              <a:t>(user</a:t>
            </a:r>
            <a:r>
              <a:rPr lang="en-US" altLang="zh-CN" sz="1600" dirty="0">
                <a:solidFill>
                  <a:srgbClr val="FF0000"/>
                </a:solidFill>
              </a:rPr>
              <a:t>, (User record, Long </a:t>
            </a:r>
            <a:r>
              <a:rPr lang="en-US" altLang="zh-CN" sz="1600" dirty="0" err="1">
                <a:solidFill>
                  <a:srgbClr val="FF0000"/>
                </a:solidFill>
              </a:rPr>
              <a:t>primaryKey</a:t>
            </a:r>
            <a:r>
              <a:rPr lang="en-US" altLang="zh-CN" sz="1600" dirty="0">
                <a:solidFill>
                  <a:srgbClr val="FF0000"/>
                </a:solidFill>
              </a:rPr>
              <a:t>) -&gt; {</a:t>
            </a:r>
            <a:br>
              <a:rPr lang="en-US" altLang="zh-CN" sz="1600" dirty="0">
                <a:solidFill>
                  <a:srgbClr val="FF0000"/>
                </a:solidFill>
              </a:rPr>
            </a:br>
            <a:r>
              <a:rPr lang="en-US" altLang="zh-CN" sz="1600" dirty="0">
                <a:solidFill>
                  <a:srgbClr val="FF0000"/>
                </a:solidFill>
              </a:rPr>
              <a:t>      </a:t>
            </a:r>
            <a:r>
              <a:rPr lang="en-US" altLang="zh-CN" sz="1600" dirty="0" err="1">
                <a:solidFill>
                  <a:srgbClr val="FF0000"/>
                </a:solidFill>
              </a:rPr>
              <a:t>record.setId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primaryKey</a:t>
            </a:r>
            <a:r>
              <a:rPr lang="en-US" altLang="zh-CN" sz="1600" dirty="0">
                <a:solidFill>
                  <a:srgbClr val="FF0000"/>
                </a:solidFill>
              </a:rPr>
              <a:t>);</a:t>
            </a:r>
            <a:br>
              <a:rPr lang="en-US" altLang="zh-CN" sz="1600" dirty="0">
                <a:solidFill>
                  <a:srgbClr val="FF0000"/>
                </a:solidFill>
              </a:rPr>
            </a:br>
            <a:r>
              <a:rPr lang="en-US" altLang="zh-CN" sz="1600" dirty="0">
                <a:solidFill>
                  <a:srgbClr val="FF0000"/>
                </a:solidFill>
              </a:rPr>
              <a:t>   </a:t>
            </a:r>
            <a:r>
              <a:rPr lang="en-US" altLang="zh-CN" sz="1600" dirty="0" smtClean="0">
                <a:solidFill>
                  <a:srgbClr val="FF0000"/>
                </a:solidFill>
              </a:rPr>
              <a:t>}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pPr algn="l">
              <a:lnSpc>
                <a:spcPct val="200000"/>
              </a:lnSpc>
            </a:pPr>
            <a:r>
              <a:rPr lang="en-US" altLang="zh-CN" sz="1600" dirty="0" smtClean="0"/>
              <a:t>}</a:t>
            </a:r>
            <a:endParaRPr lang="en-US" altLang="zh-CN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业务层的封装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主键自动生成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主键</a:t>
            </a:r>
            <a:r>
              <a:rPr lang="zh-CN" altLang="en-US" sz="2400" b="1" dirty="0">
                <a:solidFill>
                  <a:schemeClr val="bg1"/>
                </a:solidFill>
              </a:rPr>
              <a:t>自动生成</a:t>
            </a:r>
            <a:r>
              <a:rPr lang="zh-CN" altLang="en-US" sz="2400" dirty="0" smtClean="0"/>
              <a:t>的方法详解：</a:t>
            </a:r>
            <a:endParaRPr lang="en-US" altLang="zh-CN" sz="2400" dirty="0" smtClean="0"/>
          </a:p>
          <a:p>
            <a:pPr algn="l">
              <a:lnSpc>
                <a:spcPct val="200000"/>
              </a:lnSpc>
            </a:pPr>
            <a:r>
              <a:rPr lang="en-US" altLang="zh-CN" sz="1600" b="1" dirty="0"/>
              <a:t>public int </a:t>
            </a:r>
            <a:r>
              <a:rPr lang="en-US" altLang="zh-CN" sz="1600" dirty="0"/>
              <a:t>insert(T record, </a:t>
            </a:r>
            <a:r>
              <a:rPr lang="en-US" altLang="zh-CN" sz="1600" dirty="0" err="1"/>
              <a:t>KeySettable</a:t>
            </a:r>
            <a:r>
              <a:rPr lang="en-US" altLang="zh-CN" sz="1600" dirty="0"/>
              <a:t>&lt;T&gt; </a:t>
            </a:r>
            <a:r>
              <a:rPr lang="en-US" altLang="zh-CN" sz="1600" dirty="0" err="1"/>
              <a:t>keySettable</a:t>
            </a:r>
            <a:r>
              <a:rPr lang="en-US" altLang="zh-CN" sz="1600" dirty="0"/>
              <a:t>) </a:t>
            </a:r>
            <a:r>
              <a:rPr lang="en-US" altLang="zh-CN" sz="1600" b="1" dirty="0"/>
              <a:t>throws </a:t>
            </a:r>
            <a:r>
              <a:rPr lang="en-US" altLang="zh-CN" sz="1600" dirty="0"/>
              <a:t>Exception {</a:t>
            </a:r>
            <a:br>
              <a:rPr lang="en-US" altLang="zh-CN" sz="1600" dirty="0"/>
            </a:br>
            <a:r>
              <a:rPr lang="en-US" altLang="zh-CN" sz="1600" dirty="0"/>
              <a:t>   </a:t>
            </a:r>
            <a:r>
              <a:rPr lang="en-US" altLang="zh-CN" sz="1600" dirty="0" smtClean="0"/>
              <a:t>Long </a:t>
            </a:r>
            <a:r>
              <a:rPr lang="en-US" altLang="zh-CN" sz="1600" dirty="0" err="1">
                <a:solidFill>
                  <a:srgbClr val="FF0000"/>
                </a:solidFill>
              </a:rPr>
              <a:t>generateKey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/>
              <a:t>= </a:t>
            </a:r>
            <a:r>
              <a:rPr lang="en-US" altLang="zh-CN" sz="1600" b="1" dirty="0" err="1"/>
              <a:t>keyGeneratorService</a:t>
            </a:r>
            <a:r>
              <a:rPr lang="en-US" altLang="zh-CN" sz="1600" dirty="0" err="1"/>
              <a:t>.generateKey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   </a:t>
            </a:r>
            <a:r>
              <a:rPr lang="en-US" altLang="zh-CN" sz="1600" b="1" dirty="0"/>
              <a:t>if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generateKey</a:t>
            </a:r>
            <a:r>
              <a:rPr lang="en-US" altLang="zh-CN" sz="1600" dirty="0"/>
              <a:t> != </a:t>
            </a:r>
            <a:r>
              <a:rPr lang="en-US" altLang="zh-CN" sz="1600" b="1" dirty="0"/>
              <a:t>null</a:t>
            </a:r>
            <a:r>
              <a:rPr lang="en-US" altLang="zh-CN" sz="1600" dirty="0"/>
              <a:t>) {</a:t>
            </a:r>
            <a:br>
              <a:rPr lang="en-US" altLang="zh-CN" sz="1600" dirty="0"/>
            </a:br>
            <a:r>
              <a:rPr lang="en-US" altLang="zh-CN" sz="1600" dirty="0"/>
              <a:t>      </a:t>
            </a:r>
            <a:r>
              <a:rPr lang="en-US" altLang="zh-CN" sz="1600" dirty="0" err="1">
                <a:solidFill>
                  <a:srgbClr val="FF0000"/>
                </a:solidFill>
              </a:rPr>
              <a:t>keySettable.setPrimaryKey</a:t>
            </a:r>
            <a:r>
              <a:rPr lang="en-US" altLang="zh-CN" sz="1600" dirty="0">
                <a:solidFill>
                  <a:srgbClr val="FF0000"/>
                </a:solidFill>
              </a:rPr>
              <a:t>(record, </a:t>
            </a:r>
            <a:r>
              <a:rPr lang="en-US" altLang="zh-CN" sz="1600" dirty="0" err="1">
                <a:solidFill>
                  <a:srgbClr val="FF0000"/>
                </a:solidFill>
              </a:rPr>
              <a:t>generateKey</a:t>
            </a:r>
            <a:r>
              <a:rPr lang="en-US" altLang="zh-CN" sz="1600" dirty="0">
                <a:solidFill>
                  <a:srgbClr val="FF0000"/>
                </a:solidFill>
              </a:rPr>
              <a:t>);</a:t>
            </a:r>
            <a:br>
              <a:rPr lang="en-US" altLang="zh-CN" sz="1600" dirty="0"/>
            </a:br>
            <a:r>
              <a:rPr lang="en-US" altLang="zh-CN" sz="1600" dirty="0"/>
              <a:t>      </a:t>
            </a:r>
            <a:r>
              <a:rPr lang="en-US" altLang="zh-CN" sz="1600" b="1" dirty="0"/>
              <a:t>return </a:t>
            </a:r>
            <a:r>
              <a:rPr lang="en-US" altLang="zh-CN" sz="1600" dirty="0"/>
              <a:t>insert(record);</a:t>
            </a:r>
            <a:br>
              <a:rPr lang="en-US" altLang="zh-CN" sz="1600" dirty="0"/>
            </a:br>
            <a:r>
              <a:rPr lang="en-US" altLang="zh-CN" sz="1600" dirty="0"/>
              <a:t>   </a:t>
            </a:r>
            <a:r>
              <a:rPr lang="en-US" altLang="zh-CN" sz="1600" dirty="0" smtClean="0"/>
              <a:t>}</a:t>
            </a:r>
            <a:endParaRPr lang="en-US" altLang="zh-CN" sz="1600" dirty="0" smtClean="0"/>
          </a:p>
          <a:p>
            <a:pPr algn="l">
              <a:lnSpc>
                <a:spcPct val="200000"/>
              </a:lnSpc>
            </a:pPr>
            <a:r>
              <a:rPr lang="en-US" altLang="zh-CN" sz="1600" dirty="0" smtClean="0"/>
              <a:t>}</a:t>
            </a:r>
            <a:endParaRPr lang="en-US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业务层的封装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分页封装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zh-CN" altLang="en-US" sz="2400" b="1" dirty="0"/>
              <a:t>场</a:t>
            </a:r>
            <a:r>
              <a:rPr lang="zh-CN" altLang="en-US" sz="2400" b="1" dirty="0" smtClean="0"/>
              <a:t>景</a:t>
            </a:r>
            <a:r>
              <a:rPr lang="zh-CN" altLang="en-US" sz="2400" dirty="0" smtClean="0"/>
              <a:t>：业务系统存在大量的分页操作</a:t>
            </a:r>
            <a:endParaRPr lang="en-US" altLang="zh-CN" sz="2400" dirty="0" smtClean="0"/>
          </a:p>
          <a:p>
            <a:pPr algn="l">
              <a:lnSpc>
                <a:spcPct val="200000"/>
              </a:lnSpc>
            </a:pPr>
            <a:r>
              <a:rPr lang="zh-CN" altLang="en-US" sz="2400" b="1" dirty="0" smtClean="0"/>
              <a:t>问题</a:t>
            </a:r>
            <a:r>
              <a:rPr lang="zh-CN" altLang="en-US" sz="2400" dirty="0" smtClean="0"/>
              <a:t>：架构基础库只要求了分页返回的格式，没有定义请求</a:t>
            </a:r>
            <a:r>
              <a:rPr lang="zh-CN" altLang="en-US" sz="2400" dirty="0" smtClean="0">
                <a:solidFill>
                  <a:srgbClr val="FF0000"/>
                </a:solidFill>
              </a:rPr>
              <a:t>参数的格式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l">
              <a:lnSpc>
                <a:spcPct val="200000"/>
              </a:lnSpc>
            </a:pP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项目存在的问题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业务层的封装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分页请求参数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2300" dirty="0" smtClean="0"/>
              <a:t>1</a:t>
            </a:r>
            <a:r>
              <a:rPr lang="zh-CN" altLang="en-US" sz="2300" dirty="0" smtClean="0"/>
              <a:t>）</a:t>
            </a:r>
            <a:r>
              <a:rPr lang="zh-CN" altLang="en-US" sz="2300" b="1" dirty="0" smtClean="0"/>
              <a:t>查询参数</a:t>
            </a:r>
            <a:r>
              <a:rPr lang="en-US" altLang="zh-CN" sz="2300" b="1" dirty="0" smtClean="0"/>
              <a:t>:</a:t>
            </a:r>
            <a:r>
              <a:rPr lang="zh-CN" altLang="en-US" sz="2300" dirty="0" smtClean="0"/>
              <a:t>以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eq</a:t>
            </a:r>
            <a:r>
              <a:rPr lang="zh-CN" altLang="en-US" sz="2300" dirty="0" smtClean="0">
                <a:solidFill>
                  <a:srgbClr val="FF0000"/>
                </a:solidFill>
              </a:rPr>
              <a:t>、</a:t>
            </a:r>
            <a:r>
              <a:rPr lang="en-US" altLang="zh-CN" sz="2300" dirty="0" smtClean="0">
                <a:solidFill>
                  <a:srgbClr val="FF0000"/>
                </a:solidFill>
              </a:rPr>
              <a:t>like</a:t>
            </a:r>
            <a:r>
              <a:rPr lang="zh-CN" altLang="en-US" sz="2300" dirty="0" smtClean="0">
                <a:solidFill>
                  <a:srgbClr val="FF0000"/>
                </a:solidFill>
              </a:rPr>
              <a:t>、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lt</a:t>
            </a:r>
            <a:r>
              <a:rPr lang="zh-CN" altLang="en-US" sz="2300" dirty="0" smtClean="0">
                <a:solidFill>
                  <a:srgbClr val="FF0000"/>
                </a:solidFill>
              </a:rPr>
              <a:t>、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gt</a:t>
            </a:r>
            <a:r>
              <a:rPr lang="zh-CN" altLang="en-US" sz="2300" dirty="0" smtClean="0">
                <a:solidFill>
                  <a:srgbClr val="FF0000"/>
                </a:solidFill>
              </a:rPr>
              <a:t>、</a:t>
            </a:r>
            <a:r>
              <a:rPr lang="en-US" altLang="zh-CN" sz="2300" dirty="0" smtClean="0">
                <a:solidFill>
                  <a:srgbClr val="FF0000"/>
                </a:solidFill>
              </a:rPr>
              <a:t>in</a:t>
            </a:r>
            <a:r>
              <a:rPr lang="zh-CN" altLang="en-US" sz="2300" dirty="0" smtClean="0"/>
              <a:t>等开头。</a:t>
            </a:r>
            <a:endParaRPr lang="en-US" altLang="zh-CN" sz="2300" dirty="0" smtClean="0"/>
          </a:p>
          <a:p>
            <a:pPr algn="l">
              <a:lnSpc>
                <a:spcPct val="150000"/>
              </a:lnSpc>
            </a:pPr>
            <a:r>
              <a:rPr lang="en-US" altLang="zh-CN" sz="2300" dirty="0"/>
              <a:t>	</a:t>
            </a:r>
            <a:r>
              <a:rPr lang="zh-CN" altLang="en-US" sz="2300" dirty="0" smtClean="0"/>
              <a:t>如：</a:t>
            </a:r>
            <a:r>
              <a:rPr lang="en-US" altLang="zh-CN" sz="2300" dirty="0" err="1" smtClean="0"/>
              <a:t>eqAge</a:t>
            </a:r>
            <a:r>
              <a:rPr lang="en-US" altLang="zh-CN" sz="2300" dirty="0" smtClean="0"/>
              <a:t>=20</a:t>
            </a:r>
            <a:r>
              <a:rPr lang="zh-CN" altLang="en-US" sz="2300" dirty="0" smtClean="0"/>
              <a:t>、</a:t>
            </a:r>
            <a:r>
              <a:rPr lang="en-US" altLang="zh-CN" sz="2300" dirty="0" err="1" smtClean="0"/>
              <a:t>likeName</a:t>
            </a:r>
            <a:r>
              <a:rPr lang="en-US" altLang="zh-CN" sz="2300" dirty="0" smtClean="0"/>
              <a:t>=</a:t>
            </a:r>
            <a:r>
              <a:rPr lang="en-US" altLang="zh-CN" sz="2300" dirty="0" err="1" smtClean="0"/>
              <a:t>zhang</a:t>
            </a:r>
            <a:r>
              <a:rPr lang="zh-CN" altLang="en-US" sz="2300" dirty="0" smtClean="0"/>
              <a:t>；</a:t>
            </a:r>
            <a:endParaRPr lang="en-US" altLang="zh-CN" sz="2300" dirty="0" smtClean="0"/>
          </a:p>
          <a:p>
            <a:pPr algn="l">
              <a:lnSpc>
                <a:spcPct val="150000"/>
              </a:lnSpc>
            </a:pPr>
            <a:r>
              <a:rPr altLang="zh-CN" sz="2300" dirty="0" smtClean="0"/>
              <a:t>2</a:t>
            </a:r>
            <a:r>
              <a:rPr lang="zh-CN" altLang="en-US" sz="2300" dirty="0" smtClean="0"/>
              <a:t>）</a:t>
            </a:r>
            <a:r>
              <a:rPr lang="zh-CN" altLang="en-US" sz="2300" b="1" dirty="0" smtClean="0"/>
              <a:t>分页参数</a:t>
            </a:r>
            <a:r>
              <a:rPr lang="zh-CN" altLang="en-US" sz="2300" dirty="0" smtClean="0"/>
              <a:t>：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pageIndex</a:t>
            </a:r>
            <a:r>
              <a:rPr lang="zh-CN" altLang="en-US" sz="2300" dirty="0" smtClean="0"/>
              <a:t>（第几页）、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pageSize</a:t>
            </a:r>
            <a:r>
              <a:rPr lang="zh-CN" altLang="en-US" sz="2300" dirty="0" smtClean="0"/>
              <a:t>（每页条数）</a:t>
            </a:r>
            <a:endParaRPr lang="en-US" altLang="zh-CN" sz="2300" dirty="0" smtClean="0"/>
          </a:p>
          <a:p>
            <a:pPr algn="l">
              <a:lnSpc>
                <a:spcPct val="150000"/>
              </a:lnSpc>
            </a:pPr>
            <a:r>
              <a:rPr lang="en-US" altLang="zh-CN" sz="2300" dirty="0" smtClean="0"/>
              <a:t>	</a:t>
            </a:r>
            <a:r>
              <a:rPr lang="zh-CN" altLang="en-US" sz="2300" dirty="0" smtClean="0"/>
              <a:t>如：</a:t>
            </a:r>
            <a:r>
              <a:rPr lang="en-US" altLang="zh-CN" sz="2300" dirty="0" err="1" smtClean="0"/>
              <a:t>pageIndex</a:t>
            </a:r>
            <a:r>
              <a:rPr lang="en-US" altLang="zh-CN" sz="2300" dirty="0" smtClean="0"/>
              <a:t>=1</a:t>
            </a:r>
            <a:r>
              <a:rPr lang="zh-CN" altLang="en-US" sz="2300" dirty="0" smtClean="0"/>
              <a:t>、</a:t>
            </a:r>
            <a:r>
              <a:rPr lang="en-US" altLang="zh-CN" sz="2300" dirty="0" err="1" smtClean="0"/>
              <a:t>pageSize</a:t>
            </a:r>
            <a:r>
              <a:rPr lang="en-US" altLang="zh-CN" sz="2300" dirty="0" smtClean="0"/>
              <a:t>=10</a:t>
            </a:r>
            <a:endParaRPr lang="en-US" altLang="zh-CN" sz="2300" dirty="0" smtClean="0"/>
          </a:p>
          <a:p>
            <a:pPr algn="l">
              <a:lnSpc>
                <a:spcPct val="150000"/>
              </a:lnSpc>
            </a:pPr>
            <a:r>
              <a:rPr altLang="zh-CN" sz="2300" dirty="0" smtClean="0"/>
              <a:t>3</a:t>
            </a:r>
            <a:r>
              <a:rPr lang="zh-CN" altLang="en-US" sz="2300" dirty="0" smtClean="0"/>
              <a:t>）</a:t>
            </a:r>
            <a:r>
              <a:rPr lang="zh-CN" altLang="en-US" sz="2300" b="1" dirty="0" smtClean="0"/>
              <a:t>排序参</a:t>
            </a:r>
            <a:r>
              <a:rPr lang="zh-CN" altLang="en-US" sz="2300" b="1" dirty="0"/>
              <a:t>数</a:t>
            </a:r>
            <a:r>
              <a:rPr lang="zh-CN" altLang="en-US" sz="2300" dirty="0" smtClean="0"/>
              <a:t>：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sortName</a:t>
            </a:r>
            <a:r>
              <a:rPr lang="zh-CN" altLang="en-US" sz="2300" dirty="0" smtClean="0"/>
              <a:t>（排序字段）、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sortOrder</a:t>
            </a:r>
            <a:r>
              <a:rPr lang="zh-CN" altLang="en-US" sz="2300" dirty="0" smtClean="0"/>
              <a:t>（排序顺序）</a:t>
            </a:r>
            <a:endParaRPr lang="en-US" altLang="zh-CN" sz="2300" dirty="0" smtClean="0"/>
          </a:p>
          <a:p>
            <a:pPr algn="l">
              <a:lnSpc>
                <a:spcPct val="150000"/>
              </a:lnSpc>
            </a:pPr>
            <a:r>
              <a:rPr lang="en-US" sz="2300" dirty="0" smtClean="0"/>
              <a:t>	</a:t>
            </a:r>
            <a:r>
              <a:rPr lang="zh-CN" altLang="en-US" sz="2300" dirty="0" smtClean="0"/>
              <a:t>如：</a:t>
            </a:r>
            <a:r>
              <a:rPr lang="en-US" altLang="zh-CN" sz="2300" dirty="0" err="1" smtClean="0"/>
              <a:t>sortName</a:t>
            </a:r>
            <a:r>
              <a:rPr lang="en-US" altLang="zh-CN" sz="2300" dirty="0" smtClean="0"/>
              <a:t>=score</a:t>
            </a:r>
            <a:r>
              <a:rPr lang="zh-CN" altLang="en-US" sz="2300" dirty="0" smtClean="0"/>
              <a:t>、</a:t>
            </a:r>
            <a:r>
              <a:rPr lang="en-US" altLang="zh-CN" sz="2300" dirty="0" err="1" smtClean="0"/>
              <a:t>sortOrder</a:t>
            </a:r>
            <a:r>
              <a:rPr lang="en-US" altLang="zh-CN" sz="2300" dirty="0" smtClean="0"/>
              <a:t>=</a:t>
            </a:r>
            <a:r>
              <a:rPr lang="en-US" altLang="zh-CN" sz="2300" dirty="0" err="1" smtClean="0"/>
              <a:t>desc</a:t>
            </a:r>
            <a:endParaRPr lang="en-US" sz="23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业务层的封装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分页请求参数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zh-CN" altLang="en-US" sz="2400" b="1" dirty="0" smtClean="0"/>
              <a:t>格式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r>
              <a:rPr lang="en-US" altLang="zh-CN" sz="2400" dirty="0" smtClean="0">
                <a:hlinkClick r:id="rId1"/>
              </a:rPr>
              <a:t>http://localhost/user/search?</a:t>
            </a:r>
            <a:r>
              <a:rPr lang="en-US" altLang="zh-CN" sz="2400" dirty="0" smtClean="0">
                <a:solidFill>
                  <a:srgbClr val="FF0000"/>
                </a:solidFill>
                <a:hlinkClick r:id="rId1"/>
              </a:rPr>
              <a:t>likeName</a:t>
            </a:r>
            <a:r>
              <a:rPr lang="en-US" altLang="zh-CN" sz="2400" dirty="0" smtClean="0">
                <a:hlinkClick r:id="rId1"/>
              </a:rPr>
              <a:t>=zhang&amp;</a:t>
            </a:r>
            <a:r>
              <a:rPr lang="en-US" altLang="zh-CN" sz="2400" dirty="0" smtClean="0">
                <a:solidFill>
                  <a:srgbClr val="FF0000"/>
                </a:solidFill>
                <a:hlinkClick r:id="rId1"/>
              </a:rPr>
              <a:t>eqAge</a:t>
            </a:r>
            <a:r>
              <a:rPr lang="en-US" altLang="zh-CN" sz="2400" dirty="0" smtClean="0">
                <a:hlinkClick r:id="rId1"/>
              </a:rPr>
              <a:t>=20&amp;</a:t>
            </a:r>
            <a:r>
              <a:rPr lang="en-US" altLang="zh-CN" sz="2400" dirty="0" smtClean="0">
                <a:solidFill>
                  <a:srgbClr val="FF0000"/>
                </a:solidFill>
                <a:hlinkClick r:id="rId1"/>
              </a:rPr>
              <a:t>pageIndex</a:t>
            </a:r>
            <a:r>
              <a:rPr lang="en-US" altLang="zh-CN" sz="2400" dirty="0" smtClean="0">
                <a:hlinkClick r:id="rId1"/>
              </a:rPr>
              <a:t>=1&amp;</a:t>
            </a:r>
            <a:r>
              <a:rPr lang="en-US" altLang="zh-CN" sz="2400" dirty="0" smtClean="0">
                <a:solidFill>
                  <a:srgbClr val="FF0000"/>
                </a:solidFill>
                <a:hlinkClick r:id="rId1"/>
              </a:rPr>
              <a:t>pageSize</a:t>
            </a:r>
            <a:r>
              <a:rPr lang="en-US" altLang="zh-CN" sz="2400" dirty="0" smtClean="0">
                <a:hlinkClick r:id="rId1"/>
              </a:rPr>
              <a:t>=10&amp;</a:t>
            </a:r>
            <a:r>
              <a:rPr lang="en-US" altLang="zh-CN" sz="2400" dirty="0" smtClean="0">
                <a:solidFill>
                  <a:srgbClr val="FF0000"/>
                </a:solidFill>
                <a:hlinkClick r:id="rId1"/>
              </a:rPr>
              <a:t>sortName</a:t>
            </a:r>
            <a:r>
              <a:rPr lang="en-US" altLang="zh-CN" sz="2400" dirty="0" smtClean="0">
                <a:hlinkClick r:id="rId1"/>
              </a:rPr>
              <a:t>=score&amp;</a:t>
            </a:r>
            <a:r>
              <a:rPr lang="en-US" altLang="zh-CN" sz="2400" dirty="0" smtClean="0">
                <a:solidFill>
                  <a:srgbClr val="FF0000"/>
                </a:solidFill>
                <a:hlinkClick r:id="rId1"/>
              </a:rPr>
              <a:t>sortOrder</a:t>
            </a:r>
            <a:r>
              <a:rPr lang="en-US" altLang="zh-CN" sz="2400" dirty="0" smtClean="0">
                <a:hlinkClick r:id="rId1"/>
              </a:rPr>
              <a:t>=desc</a:t>
            </a: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r>
              <a:rPr lang="zh-CN" altLang="en-US" sz="2400" b="1" dirty="0"/>
              <a:t>解</a:t>
            </a:r>
            <a:r>
              <a:rPr lang="zh-CN" altLang="en-US" sz="2400" b="1" dirty="0" smtClean="0"/>
              <a:t>释</a:t>
            </a:r>
            <a:r>
              <a:rPr lang="zh-CN" altLang="en-US" sz="2400" dirty="0" smtClean="0"/>
              <a:t>：查询</a:t>
            </a:r>
            <a:r>
              <a:rPr lang="zh-CN" altLang="en-US" sz="2400" dirty="0" smtClean="0">
                <a:solidFill>
                  <a:srgbClr val="FF0000"/>
                </a:solidFill>
              </a:rPr>
              <a:t>用户名</a:t>
            </a:r>
            <a:r>
              <a:rPr lang="zh-CN" altLang="en-US" sz="2400" dirty="0" smtClean="0"/>
              <a:t>类似</a:t>
            </a:r>
            <a:r>
              <a:rPr lang="en-US" altLang="zh-CN" sz="2400" dirty="0" err="1" smtClean="0"/>
              <a:t>zhang</a:t>
            </a:r>
            <a:r>
              <a:rPr lang="zh-CN" altLang="en-US" sz="2400" dirty="0" smtClean="0"/>
              <a:t>的，</a:t>
            </a:r>
            <a:r>
              <a:rPr lang="zh-CN" altLang="en-US" sz="2400" dirty="0" smtClean="0">
                <a:solidFill>
                  <a:srgbClr val="FF0000"/>
                </a:solidFill>
              </a:rPr>
              <a:t>年纪</a:t>
            </a:r>
            <a:r>
              <a:rPr lang="zh-CN" altLang="en-US" sz="2400" dirty="0" smtClean="0"/>
              <a:t>等于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岁的用户，获取</a:t>
            </a:r>
            <a:r>
              <a:rPr lang="zh-CN" altLang="en-US" sz="2400" dirty="0" smtClean="0">
                <a:solidFill>
                  <a:srgbClr val="FF0000"/>
                </a:solidFill>
              </a:rPr>
              <a:t>第一页</a:t>
            </a:r>
            <a:r>
              <a:rPr lang="zh-CN" altLang="en-US" sz="2400" dirty="0" smtClean="0"/>
              <a:t>数据，</a:t>
            </a:r>
            <a:r>
              <a:rPr lang="zh-CN" altLang="en-US" sz="2400" dirty="0" smtClean="0">
                <a:solidFill>
                  <a:srgbClr val="FF0000"/>
                </a:solidFill>
              </a:rPr>
              <a:t>每页数</a:t>
            </a:r>
            <a:r>
              <a:rPr lang="zh-CN" altLang="en-US" sz="2400" dirty="0" smtClean="0"/>
              <a:t>据为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，按照</a:t>
            </a:r>
            <a:r>
              <a:rPr lang="zh-CN" altLang="en-US" sz="2400" dirty="0" smtClean="0">
                <a:solidFill>
                  <a:srgbClr val="FF0000"/>
                </a:solidFill>
              </a:rPr>
              <a:t>分数</a:t>
            </a:r>
            <a:r>
              <a:rPr lang="zh-CN" altLang="en-US" sz="2400" dirty="0" smtClean="0"/>
              <a:t>进行</a:t>
            </a:r>
            <a:r>
              <a:rPr lang="zh-CN" altLang="en-US" sz="2400" dirty="0" smtClean="0">
                <a:solidFill>
                  <a:srgbClr val="FF0000"/>
                </a:solidFill>
              </a:rPr>
              <a:t>倒序排列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algn="l">
              <a:lnSpc>
                <a:spcPct val="200000"/>
              </a:lnSpc>
            </a:pP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业务层的封装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分页封装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pPr algn="l">
              <a:lnSpc>
                <a:spcPct val="100000"/>
              </a:lnSpc>
            </a:pPr>
            <a:endParaRPr lang="en-US" altLang="zh-CN" sz="2000" b="1" dirty="0" smtClean="0"/>
          </a:p>
          <a:p>
            <a:pPr algn="l">
              <a:lnSpc>
                <a:spcPct val="100000"/>
              </a:lnSpc>
            </a:pPr>
            <a:r>
              <a:rPr lang="zh-CN" altLang="en-US" sz="2400" b="1" dirty="0" smtClean="0"/>
              <a:t>代码实现：</a:t>
            </a:r>
            <a:endParaRPr lang="en-US" altLang="zh-CN" sz="2400" b="1" dirty="0" smtClean="0"/>
          </a:p>
          <a:p>
            <a:pPr algn="l">
              <a:lnSpc>
                <a:spcPct val="100000"/>
              </a:lnSpc>
            </a:pPr>
            <a:endParaRPr lang="en-US" altLang="zh-CN" sz="2400" b="1" dirty="0"/>
          </a:p>
          <a:p>
            <a:pPr algn="l">
              <a:lnSpc>
                <a:spcPct val="100000"/>
              </a:lnSpc>
            </a:pPr>
            <a:r>
              <a:rPr lang="en-US" altLang="zh-CN" sz="2000" b="1" dirty="0" smtClean="0"/>
              <a:t>public </a:t>
            </a:r>
            <a:r>
              <a:rPr lang="en-US" altLang="zh-CN" sz="2000" dirty="0" err="1"/>
              <a:t>PagedResult</a:t>
            </a:r>
            <a:r>
              <a:rPr lang="en-US" altLang="zh-CN" sz="2000" dirty="0"/>
              <a:t>&lt;T&gt; </a:t>
            </a:r>
            <a:r>
              <a:rPr lang="en-US" altLang="zh-CN" sz="2000" dirty="0" err="1"/>
              <a:t>selectPageResult</a:t>
            </a:r>
            <a:r>
              <a:rPr lang="en-US" altLang="zh-CN" sz="2000" dirty="0"/>
              <a:t>(Map&lt;String, Object&gt; </a:t>
            </a:r>
            <a:r>
              <a:rPr lang="en-US" altLang="zh-CN" sz="2000" dirty="0" smtClean="0"/>
              <a:t>map</a:t>
            </a:r>
            <a:r>
              <a:rPr lang="en-US" altLang="zh-CN" sz="2000" dirty="0"/>
              <a:t>) {</a:t>
            </a: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PageHelper.startPage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pageIndex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pageSize</a:t>
            </a:r>
            <a:r>
              <a:rPr lang="en-US" altLang="zh-CN" sz="2000" dirty="0" smtClean="0"/>
              <a:t>);</a:t>
            </a: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en-US" altLang="zh-CN" sz="2000" dirty="0" smtClean="0"/>
              <a:t>    List&lt;T</a:t>
            </a:r>
            <a:r>
              <a:rPr lang="en-US" altLang="zh-CN" sz="2000" dirty="0"/>
              <a:t>&gt; results = </a:t>
            </a:r>
            <a:r>
              <a:rPr lang="en-US" altLang="zh-CN" sz="2000" b="1" dirty="0" err="1"/>
              <a:t>mapper</a:t>
            </a:r>
            <a:r>
              <a:rPr lang="en-US" altLang="zh-CN" sz="2000" dirty="0" err="1"/>
              <a:t>.selectByMap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conditionMap</a:t>
            </a:r>
            <a:r>
              <a:rPr lang="en-US" altLang="zh-CN" sz="2000" dirty="0" smtClean="0"/>
              <a:t>);</a:t>
            </a:r>
            <a:endParaRPr lang="en-US" altLang="zh-CN" sz="2000" dirty="0" smtClean="0"/>
          </a:p>
          <a:p>
            <a:pPr algn="l">
              <a:lnSpc>
                <a:spcPct val="100000"/>
              </a:lnSpc>
            </a:pPr>
            <a:r>
              <a:rPr lang="en-US" altLang="zh-CN" sz="2000" b="1" dirty="0" smtClean="0"/>
              <a:t>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total = new </a:t>
            </a:r>
            <a:r>
              <a:rPr lang="en-US" altLang="zh-CN" sz="2000" b="1" dirty="0" err="1" smtClean="0"/>
              <a:t>PageInfo</a:t>
            </a:r>
            <a:r>
              <a:rPr lang="en-US" altLang="zh-CN" sz="2000" dirty="0" smtClean="0"/>
              <a:t>&lt;T</a:t>
            </a:r>
            <a:r>
              <a:rPr lang="en-US" altLang="zh-CN" sz="2000" dirty="0"/>
              <a:t>&gt;(results).</a:t>
            </a:r>
            <a:r>
              <a:rPr lang="en-US" altLang="zh-CN" sz="2000" dirty="0" err="1"/>
              <a:t>getTotal</a:t>
            </a:r>
            <a:r>
              <a:rPr lang="en-US" altLang="zh-CN" sz="2000" dirty="0"/>
              <a:t>()</a:t>
            </a: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en-US" altLang="zh-CN" sz="2000" dirty="0" smtClean="0"/>
              <a:t>    </a:t>
            </a:r>
            <a:r>
              <a:rPr lang="en-US" altLang="zh-CN" sz="2000" b="1" dirty="0" smtClean="0"/>
              <a:t>return </a:t>
            </a:r>
            <a:r>
              <a:rPr lang="en-US" altLang="zh-CN" sz="2000" b="1" dirty="0"/>
              <a:t>new </a:t>
            </a:r>
            <a:r>
              <a:rPr lang="en-US" altLang="zh-CN" sz="2000" dirty="0" err="1"/>
              <a:t>PagedResult</a:t>
            </a:r>
            <a:r>
              <a:rPr lang="en-US" altLang="zh-CN" sz="2000" dirty="0"/>
              <a:t>&lt;&gt;(results</a:t>
            </a:r>
            <a:r>
              <a:rPr lang="en-US" altLang="zh-CN" sz="2000" dirty="0" smtClean="0"/>
              <a:t>, total));</a:t>
            </a:r>
            <a:br>
              <a:rPr lang="en-US" altLang="zh-CN" sz="2000" dirty="0"/>
            </a:br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pPr algn="l">
              <a:lnSpc>
                <a:spcPct val="150000"/>
              </a:lnSpc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注意：分页底层使用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mybatis</a:t>
            </a:r>
            <a:r>
              <a:rPr lang="en-US" altLang="zh-CN" sz="2000" dirty="0" err="1">
                <a:solidFill>
                  <a:srgbClr val="FF0000"/>
                </a:solidFill>
              </a:rPr>
              <a:t>-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pagehelper</a:t>
            </a:r>
            <a:r>
              <a:rPr lang="zh-CN" altLang="en-US" sz="2000" dirty="0" smtClean="0">
                <a:solidFill>
                  <a:srgbClr val="FF0000"/>
                </a:solidFill>
              </a:rPr>
              <a:t>工具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持久层的封装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zh-CN" altLang="en-US" sz="2000" dirty="0" smtClean="0"/>
              <a:t>场景：</a:t>
            </a:r>
            <a:r>
              <a:rPr lang="en-US" altLang="zh-CN" sz="2000" dirty="0" err="1" smtClean="0"/>
              <a:t>Mybatis</a:t>
            </a:r>
            <a:r>
              <a:rPr lang="zh-CN" altLang="en-US" sz="2000" dirty="0" smtClean="0"/>
              <a:t>提供的原始</a:t>
            </a:r>
            <a:r>
              <a:rPr lang="zh-CN" altLang="en-US" sz="2000" dirty="0" smtClean="0">
                <a:solidFill>
                  <a:srgbClr val="FF0000"/>
                </a:solidFill>
              </a:rPr>
              <a:t>增删改查</a:t>
            </a:r>
            <a:r>
              <a:rPr lang="zh-CN" altLang="en-US" sz="2000" dirty="0" smtClean="0"/>
              <a:t>需要编写大量的</a:t>
            </a:r>
            <a:r>
              <a:rPr lang="zh-CN" altLang="en-US" sz="2000" dirty="0" smtClean="0">
                <a:solidFill>
                  <a:srgbClr val="FF0000"/>
                </a:solidFill>
              </a:rPr>
              <a:t>配置文件</a:t>
            </a:r>
            <a:r>
              <a:rPr lang="zh-CN" altLang="en-US" sz="2000" dirty="0" smtClean="0"/>
              <a:t>，即使有配置文件生成的工具，也产生不少的冗余代码。  </a:t>
            </a:r>
            <a:endParaRPr lang="en-US" altLang="zh-CN" sz="2000" dirty="0" smtClean="0"/>
          </a:p>
          <a:p>
            <a:pPr algn="l">
              <a:lnSpc>
                <a:spcPct val="200000"/>
              </a:lnSpc>
            </a:pPr>
            <a:r>
              <a:rPr lang="zh-CN" altLang="en-US" sz="2000" b="1" dirty="0"/>
              <a:t>目的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FF0000"/>
                </a:solidFill>
              </a:rPr>
              <a:t>简化</a:t>
            </a:r>
            <a:r>
              <a:rPr lang="en-US" altLang="zh-CN" sz="2000" dirty="0">
                <a:solidFill>
                  <a:srgbClr val="FF0000"/>
                </a:solidFill>
              </a:rPr>
              <a:t>Mybatis</a:t>
            </a:r>
            <a:r>
              <a:rPr lang="zh-CN" altLang="en-US" sz="2000" dirty="0">
                <a:solidFill>
                  <a:srgbClr val="FF0000"/>
                </a:solidFill>
              </a:rPr>
              <a:t>单表的增删改</a:t>
            </a:r>
            <a:r>
              <a:rPr lang="zh-CN" altLang="en-US" sz="2000" dirty="0" smtClean="0">
                <a:solidFill>
                  <a:srgbClr val="FF0000"/>
                </a:solidFill>
              </a:rPr>
              <a:t>查，去除</a:t>
            </a:r>
            <a:r>
              <a:rPr lang="zh-CN" altLang="en-US" sz="2000" dirty="0">
                <a:solidFill>
                  <a:srgbClr val="FF0000"/>
                </a:solidFill>
              </a:rPr>
              <a:t>冗余的</a:t>
            </a:r>
            <a:r>
              <a:rPr lang="en-US" altLang="zh-CN" sz="2000" dirty="0">
                <a:solidFill>
                  <a:srgbClr val="FF0000"/>
                </a:solidFill>
              </a:rPr>
              <a:t>XML</a:t>
            </a:r>
            <a:r>
              <a:rPr lang="zh-CN" altLang="en-US" sz="2000" dirty="0">
                <a:solidFill>
                  <a:srgbClr val="FF0000"/>
                </a:solidFill>
              </a:rPr>
              <a:t>配置（增删改）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algn="l">
              <a:lnSpc>
                <a:spcPct val="200000"/>
              </a:lnSpc>
            </a:pPr>
            <a:r>
              <a:rPr lang="zh-CN" altLang="en-US" sz="2000" b="1" dirty="0" smtClean="0"/>
              <a:t>工</a:t>
            </a:r>
            <a:r>
              <a:rPr lang="zh-CN" altLang="en-US" sz="2000" b="1" dirty="0"/>
              <a:t>具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1"/>
              </a:rPr>
              <a:t>https://</a:t>
            </a:r>
            <a:r>
              <a:rPr lang="en-US" altLang="zh-CN" sz="2000" dirty="0" smtClean="0">
                <a:hlinkClick r:id="rId1"/>
              </a:rPr>
              <a:t>git.oschina.net/free/Mapper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pPr algn="l">
              <a:lnSpc>
                <a:spcPct val="200000"/>
              </a:lnSpc>
            </a:pPr>
            <a:r>
              <a:rPr lang="zh-CN" altLang="en-US" sz="2000" b="1" dirty="0" smtClean="0"/>
              <a:t>注意</a:t>
            </a:r>
            <a:r>
              <a:rPr lang="zh-CN" altLang="en-US" sz="2000" dirty="0" smtClean="0"/>
              <a:t>：需要加入</a:t>
            </a:r>
            <a:r>
              <a:rPr lang="en-US" altLang="zh-CN" sz="2000" dirty="0" smtClean="0"/>
              <a:t>spring-</a:t>
            </a:r>
            <a:r>
              <a:rPr lang="en-US" altLang="zh-CN" sz="2000" dirty="0" err="1" smtClean="0"/>
              <a:t>devtools.properties</a:t>
            </a:r>
            <a:r>
              <a:rPr lang="zh-CN" altLang="en-US" sz="2000" dirty="0" smtClean="0"/>
              <a:t>配置</a:t>
            </a:r>
            <a:endParaRPr lang="en-US" altLang="zh-CN" sz="2000" dirty="0"/>
          </a:p>
          <a:p>
            <a:pPr algn="l">
              <a:lnSpc>
                <a:spcPct val="200000"/>
              </a:lnSpc>
            </a:pPr>
            <a:endParaRPr lang="en-US" altLang="zh-CN" sz="2400" dirty="0" smtClean="0"/>
          </a:p>
          <a:p>
            <a:pPr algn="l">
              <a:lnSpc>
                <a:spcPct val="20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持久层的封装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2000" b="1" dirty="0"/>
              <a:t>public interface </a:t>
            </a:r>
            <a:r>
              <a:rPr lang="en-US" altLang="zh-CN" sz="2000" dirty="0" err="1"/>
              <a:t>BaseMapper</a:t>
            </a:r>
            <a:r>
              <a:rPr lang="en-US" altLang="zh-CN" sz="2000" dirty="0"/>
              <a:t>&lt;T&gt; </a:t>
            </a:r>
            <a:r>
              <a:rPr lang="en-US" altLang="zh-CN" sz="2000" b="1" dirty="0"/>
              <a:t>extends </a:t>
            </a:r>
            <a:r>
              <a:rPr lang="en-US" altLang="zh-CN" sz="2000" dirty="0" err="1">
                <a:solidFill>
                  <a:srgbClr val="FF0000"/>
                </a:solidFill>
              </a:rPr>
              <a:t>Mapper</a:t>
            </a:r>
            <a:r>
              <a:rPr lang="en-US" altLang="zh-CN" sz="2000" dirty="0"/>
              <a:t>&lt;T&gt;, </a:t>
            </a:r>
            <a:r>
              <a:rPr lang="en-US" altLang="zh-CN" sz="2000" dirty="0" err="1">
                <a:solidFill>
                  <a:srgbClr val="FF0000"/>
                </a:solidFill>
              </a:rPr>
              <a:t>MySqlMapper</a:t>
            </a:r>
            <a:r>
              <a:rPr lang="en-US" altLang="zh-CN" sz="2000" dirty="0">
                <a:solidFill>
                  <a:srgbClr val="FF0000"/>
                </a:solidFill>
              </a:rPr>
              <a:t>&lt;</a:t>
            </a:r>
            <a:r>
              <a:rPr lang="en-US" altLang="zh-CN" sz="2000" dirty="0"/>
              <a:t>T&gt; </a:t>
            </a:r>
            <a:r>
              <a:rPr lang="en-US" altLang="zh-CN" sz="2000" dirty="0" smtClean="0"/>
              <a:t>{  </a:t>
            </a:r>
            <a:endParaRPr lang="en-US" altLang="zh-CN" sz="2000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i="1" dirty="0" smtClean="0"/>
              <a:t>   /</a:t>
            </a:r>
            <a:r>
              <a:rPr lang="zh-CN" altLang="en-US" sz="2000" b="1" i="1" dirty="0" smtClean="0"/>
              <a:t>***</a:t>
            </a:r>
            <a:endParaRPr lang="en-US" altLang="zh-CN" sz="2000" b="1" i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i="1" dirty="0"/>
              <a:t> </a:t>
            </a:r>
            <a:r>
              <a:rPr lang="en-US" altLang="zh-CN" sz="2000" b="1" i="1" dirty="0" smtClean="0"/>
              <a:t>  *</a:t>
            </a:r>
            <a:r>
              <a:rPr lang="zh-CN" altLang="en-US" sz="2000" b="1" i="1" dirty="0" smtClean="0"/>
              <a:t>获取查询数据</a:t>
            </a:r>
            <a:endParaRPr lang="en-US" altLang="zh-CN" sz="2000" b="1" i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i="1" dirty="0"/>
              <a:t> </a:t>
            </a:r>
            <a:r>
              <a:rPr lang="en-US" altLang="zh-CN" sz="2000" b="1" i="1" dirty="0" smtClean="0"/>
              <a:t>  ***/</a:t>
            </a:r>
            <a:br>
              <a:rPr lang="zh-CN" altLang="en-US" sz="2000" b="1" i="1" dirty="0" smtClean="0"/>
            </a:br>
            <a:r>
              <a:rPr lang="zh-CN" altLang="en-US" sz="2000" b="1" i="1" dirty="0" smtClean="0"/>
              <a:t>   </a:t>
            </a:r>
            <a:r>
              <a:rPr lang="en-US" altLang="zh-CN" sz="2000" dirty="0" smtClean="0"/>
              <a:t>List&lt;T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selectByMap</a:t>
            </a:r>
            <a:r>
              <a:rPr lang="en-US" altLang="zh-CN" sz="2000" dirty="0"/>
              <a:t>(Map&lt;String, Object&gt; </a:t>
            </a:r>
            <a:r>
              <a:rPr lang="en-US" altLang="zh-CN" sz="2000" dirty="0" err="1"/>
              <a:t>conditionMap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pPr algn="l">
              <a:lnSpc>
                <a:spcPct val="20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扩展基础库业务异常的枚举支持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zh-CN" altLang="en-US" sz="2400" b="1" dirty="0"/>
              <a:t>场</a:t>
            </a:r>
            <a:r>
              <a:rPr lang="zh-CN" altLang="en-US" sz="2400" b="1" dirty="0" smtClean="0"/>
              <a:t>景</a:t>
            </a:r>
            <a:r>
              <a:rPr lang="zh-CN" altLang="en-US" sz="2400" dirty="0" smtClean="0"/>
              <a:t>：架构提供的异常类不支持枚举传递参数</a:t>
            </a:r>
            <a:endParaRPr lang="en-US" altLang="zh-CN" sz="2400" dirty="0" smtClean="0"/>
          </a:p>
          <a:p>
            <a:pPr algn="l">
              <a:lnSpc>
                <a:spcPct val="200000"/>
              </a:lnSpc>
            </a:pPr>
            <a:r>
              <a:rPr lang="zh-CN" altLang="en-US" sz="2400" b="1" dirty="0" smtClean="0"/>
              <a:t>目的</a:t>
            </a:r>
            <a:r>
              <a:rPr lang="zh-CN" altLang="en-US" sz="2400" dirty="0" smtClean="0"/>
              <a:t>：扩展架构的异常类，添加枚举的支持</a:t>
            </a:r>
            <a:endParaRPr lang="en-US" altLang="zh-CN" sz="2400" dirty="0" smtClean="0"/>
          </a:p>
          <a:p>
            <a:pPr algn="l">
              <a:lnSpc>
                <a:spcPct val="200000"/>
              </a:lnSpc>
            </a:pP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扩展基础库业务异常的枚举支持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zh-CN" altLang="en-US" sz="2400" dirty="0" smtClean="0"/>
              <a:t>基础库提供的业务异常类：</a:t>
            </a:r>
            <a:endParaRPr lang="en-US" altLang="zh-CN" sz="2400" dirty="0" smtClean="0"/>
          </a:p>
          <a:p>
            <a:pPr algn="l">
              <a:lnSpc>
                <a:spcPct val="100000"/>
              </a:lnSpc>
            </a:pPr>
            <a:r>
              <a:rPr lang="en-US" altLang="zh-CN" sz="1800" b="1" dirty="0"/>
              <a:t>public class </a:t>
            </a:r>
            <a:r>
              <a:rPr lang="en-US" altLang="zh-CN" sz="1800" dirty="0" err="1">
                <a:solidFill>
                  <a:srgbClr val="FF0000"/>
                </a:solidFill>
              </a:rPr>
              <a:t>SkbException</a:t>
            </a:r>
            <a:r>
              <a:rPr lang="en-US" altLang="zh-CN" sz="1800" dirty="0"/>
              <a:t> </a:t>
            </a:r>
            <a:r>
              <a:rPr lang="en-US" altLang="zh-CN" sz="1800" b="1" dirty="0"/>
              <a:t>extends </a:t>
            </a:r>
            <a:r>
              <a:rPr lang="en-US" altLang="zh-CN" sz="1800" dirty="0"/>
              <a:t>Exception {</a:t>
            </a:r>
            <a:br>
              <a:rPr lang="en-US" altLang="zh-CN" sz="1800" dirty="0"/>
            </a:br>
            <a:r>
              <a:rPr lang="en-US" altLang="zh-CN" sz="1800" dirty="0" smtClean="0"/>
              <a:t>    </a:t>
            </a:r>
            <a:r>
              <a:rPr lang="en-US" altLang="zh-CN" sz="1800" b="1" dirty="0"/>
              <a:t>int code </a:t>
            </a:r>
            <a:r>
              <a:rPr lang="en-US" altLang="zh-CN" sz="1800" dirty="0"/>
              <a:t>= 911;</a:t>
            </a:r>
            <a:br>
              <a:rPr lang="en-US" altLang="zh-CN" sz="1800" dirty="0"/>
            </a:br>
            <a:r>
              <a:rPr lang="en-US" altLang="zh-CN" sz="1800" dirty="0"/>
              <a:t>    String </a:t>
            </a:r>
            <a:r>
              <a:rPr lang="en-US" altLang="zh-CN" sz="1800" b="1" dirty="0"/>
              <a:t>msg </a:t>
            </a:r>
            <a:r>
              <a:rPr lang="en-US" altLang="zh-CN" sz="1800" dirty="0"/>
              <a:t>= </a:t>
            </a:r>
            <a:r>
              <a:rPr lang="en-US" altLang="zh-CN" sz="1800" b="1" dirty="0"/>
              <a:t>"business error </a:t>
            </a:r>
            <a:r>
              <a:rPr lang="en-US" altLang="zh-CN" sz="1800" b="1" dirty="0" smtClean="0"/>
              <a:t>occur“</a:t>
            </a:r>
            <a:r>
              <a:rPr lang="en-US" altLang="zh-CN" sz="1800" dirty="0" smtClean="0"/>
              <a:t>;</a:t>
            </a:r>
            <a:br>
              <a:rPr lang="en-US" altLang="zh-CN" sz="1800" dirty="0"/>
            </a:br>
            <a:r>
              <a:rPr lang="en-US" altLang="zh-CN" sz="1800" dirty="0" smtClean="0"/>
              <a:t>    </a:t>
            </a:r>
            <a:r>
              <a:rPr lang="en-US" altLang="zh-CN" sz="1800" b="1" dirty="0"/>
              <a:t>public </a:t>
            </a:r>
            <a:r>
              <a:rPr lang="en-US" altLang="zh-CN" sz="1800" dirty="0" err="1"/>
              <a:t>SkbException</a:t>
            </a:r>
            <a:r>
              <a:rPr lang="en-US" altLang="zh-CN" sz="1800" dirty="0"/>
              <a:t>(String 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) {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b="1" dirty="0"/>
              <a:t>this</a:t>
            </a:r>
            <a:r>
              <a:rPr lang="en-US" altLang="zh-CN" sz="1800" dirty="0"/>
              <a:t>();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b="1" dirty="0" err="1"/>
              <a:t>this</a:t>
            </a:r>
            <a:r>
              <a:rPr lang="en-US" altLang="zh-CN" sz="1800" dirty="0" err="1"/>
              <a:t>.</a:t>
            </a:r>
            <a:r>
              <a:rPr lang="en-US" altLang="zh-CN" sz="1800" b="1" dirty="0" err="1"/>
              <a:t>msg</a:t>
            </a:r>
            <a:r>
              <a:rPr lang="en-US" altLang="zh-CN" sz="1800" b="1" dirty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r>
              <a:rPr lang="en-US" altLang="zh-CN" sz="1800" dirty="0"/>
              <a:t>    }</a:t>
            </a:r>
            <a:br>
              <a:rPr lang="en-US" altLang="zh-CN" sz="1800" dirty="0"/>
            </a:br>
            <a:r>
              <a:rPr lang="en-US" altLang="zh-CN" sz="1800" dirty="0" smtClean="0"/>
              <a:t>    </a:t>
            </a:r>
            <a:r>
              <a:rPr lang="en-US" altLang="zh-CN" sz="1800" b="1" dirty="0"/>
              <a:t>public </a:t>
            </a:r>
            <a:r>
              <a:rPr lang="en-US" altLang="zh-CN" sz="1800" dirty="0" err="1"/>
              <a:t>SkbException</a:t>
            </a:r>
            <a:r>
              <a:rPr lang="en-US" altLang="zh-CN" sz="1800" dirty="0"/>
              <a:t>(</a:t>
            </a:r>
            <a:r>
              <a:rPr lang="en-US" altLang="zh-CN" sz="1800" b="1" dirty="0"/>
              <a:t>int </a:t>
            </a:r>
            <a:r>
              <a:rPr lang="en-US" altLang="zh-CN" sz="1800" dirty="0"/>
              <a:t>code, String 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) {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b="1" dirty="0"/>
              <a:t>this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);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b="1" dirty="0" err="1"/>
              <a:t>this</a:t>
            </a:r>
            <a:r>
              <a:rPr lang="en-US" altLang="zh-CN" sz="1800" dirty="0" err="1"/>
              <a:t>.</a:t>
            </a:r>
            <a:r>
              <a:rPr lang="en-US" altLang="zh-CN" sz="1800" b="1" dirty="0" err="1"/>
              <a:t>code</a:t>
            </a:r>
            <a:r>
              <a:rPr lang="en-US" altLang="zh-CN" sz="1800" b="1" dirty="0"/>
              <a:t> </a:t>
            </a:r>
            <a:r>
              <a:rPr lang="en-US" altLang="zh-CN" sz="1800" dirty="0"/>
              <a:t>= </a:t>
            </a:r>
            <a:r>
              <a:rPr lang="en-US" altLang="zh-CN" sz="1800" b="1" dirty="0" smtClean="0"/>
              <a:t>code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r>
              <a:rPr lang="en-US" altLang="zh-CN" sz="1800" dirty="0"/>
              <a:t>    }</a:t>
            </a:r>
            <a:br>
              <a:rPr lang="en-US" altLang="zh-CN" sz="1800" dirty="0"/>
            </a:br>
            <a:r>
              <a:rPr lang="en-US" altLang="zh-CN" sz="1800" dirty="0" smtClean="0"/>
              <a:t>}</a:t>
            </a:r>
            <a:endParaRPr lang="en-US" sz="1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扩展基础库业务异常的枚举支持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zh-CN" altLang="en-US" sz="2400" dirty="0" smtClean="0"/>
              <a:t>支持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枚举</a:t>
            </a:r>
            <a:r>
              <a:rPr lang="zh-CN" altLang="en-US" sz="2400" dirty="0" smtClean="0"/>
              <a:t>的业务异常类：</a:t>
            </a:r>
            <a:endParaRPr lang="en-US" altLang="zh-CN" sz="2400" dirty="0" smtClean="0"/>
          </a:p>
          <a:p>
            <a:pPr algn="l">
              <a:lnSpc>
                <a:spcPct val="100000"/>
              </a:lnSpc>
            </a:pPr>
            <a:r>
              <a:rPr lang="en-US" altLang="zh-CN" sz="2000" b="1" dirty="0"/>
              <a:t>public class </a:t>
            </a:r>
            <a:r>
              <a:rPr lang="en-US" altLang="zh-CN" sz="2000" dirty="0" err="1">
                <a:solidFill>
                  <a:srgbClr val="FF0000"/>
                </a:solidFill>
              </a:rPr>
              <a:t>BusinessException</a:t>
            </a:r>
            <a:r>
              <a:rPr lang="en-US" altLang="zh-CN" sz="2000" dirty="0"/>
              <a:t> </a:t>
            </a:r>
            <a:r>
              <a:rPr lang="en-US" altLang="zh-CN" sz="2000" b="1" dirty="0"/>
              <a:t>extends </a:t>
            </a:r>
            <a:r>
              <a:rPr lang="en-US" altLang="zh-CN" sz="2000" dirty="0" err="1"/>
              <a:t>SkbException</a:t>
            </a:r>
            <a:r>
              <a:rPr lang="en-US" altLang="zh-CN" sz="2000" dirty="0"/>
              <a:t> {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en-US" altLang="zh-CN" sz="2000" b="1" dirty="0" smtClean="0"/>
              <a:t>public </a:t>
            </a:r>
            <a:r>
              <a:rPr lang="en-US" altLang="zh-CN" sz="2000" dirty="0" err="1"/>
              <a:t>BusinessException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BusinessEnum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businessEnum</a:t>
            </a:r>
            <a:r>
              <a:rPr lang="en-US" altLang="zh-CN" sz="2000" dirty="0"/>
              <a:t>) {</a:t>
            </a:r>
            <a:br>
              <a:rPr lang="en-US" altLang="zh-CN" sz="2000" dirty="0"/>
            </a:br>
            <a:r>
              <a:rPr lang="en-US" altLang="zh-CN" sz="2000" dirty="0"/>
              <a:t>      </a:t>
            </a:r>
            <a:r>
              <a:rPr lang="en-US" altLang="zh-CN" sz="2000" b="1" dirty="0"/>
              <a:t>super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businessEnum.getCode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businessEnum.getMessage</a:t>
            </a:r>
            <a:r>
              <a:rPr lang="en-US" altLang="zh-CN" sz="2000" dirty="0"/>
              <a:t>());</a:t>
            </a: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en-US" altLang="zh-CN" sz="2000" dirty="0" smtClean="0"/>
              <a:t>}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扩展基础库业务异常的枚举支持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1823374"/>
            <a:ext cx="7921625" cy="823562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zh-CN" altLang="en-US" sz="2400" b="1" dirty="0" smtClean="0"/>
              <a:t>使用</a:t>
            </a:r>
            <a:r>
              <a:rPr lang="zh-CN" altLang="en-US" sz="2400" dirty="0" smtClean="0"/>
              <a:t>：每个项目的枚举，需要</a:t>
            </a:r>
            <a:r>
              <a:rPr lang="zh-CN" altLang="en-US" sz="2400" dirty="0" smtClean="0">
                <a:solidFill>
                  <a:srgbClr val="FF0000"/>
                </a:solidFill>
              </a:rPr>
              <a:t>继承</a:t>
            </a:r>
            <a:r>
              <a:rPr lang="en-US" altLang="zh-CN" sz="2400" dirty="0" err="1" smtClean="0"/>
              <a:t>BusinessEnum</a:t>
            </a:r>
            <a:r>
              <a:rPr lang="zh-CN" altLang="en-US" sz="2400" dirty="0" smtClean="0"/>
              <a:t>接口</a:t>
            </a:r>
            <a:endParaRPr lang="en-US" altLang="zh-CN" sz="2400" dirty="0" smtClean="0"/>
          </a:p>
          <a:p>
            <a:pPr algn="l">
              <a:lnSpc>
                <a:spcPct val="100000"/>
              </a:lnSpc>
            </a:pPr>
            <a:endParaRPr lang="en-US" altLang="zh-CN" sz="2000" dirty="0" smtClean="0"/>
          </a:p>
          <a:p>
            <a:pPr algn="l">
              <a:lnSpc>
                <a:spcPct val="100000"/>
              </a:lnSpc>
            </a:pPr>
            <a:endParaRPr lang="en-US" altLang="zh-CN" sz="2000" dirty="0" smtClean="0"/>
          </a:p>
          <a:p>
            <a:pPr algn="l">
              <a:lnSpc>
                <a:spcPct val="100000"/>
              </a:lnSpc>
            </a:pPr>
            <a:endParaRPr lang="en-US" altLang="zh-CN" sz="2000" dirty="0" smtClean="0"/>
          </a:p>
        </p:txBody>
      </p:sp>
      <p:pic>
        <p:nvPicPr>
          <p:cNvPr id="1026" name="Picture 2" descr="K:\技术周会\resources\enum\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1579" y="2530153"/>
            <a:ext cx="7940842" cy="2495550"/>
          </a:xfrm>
          <a:prstGeom prst="rect">
            <a:avLst/>
          </a:prstGeom>
          <a:noFill/>
        </p:spPr>
      </p:pic>
      <p:pic>
        <p:nvPicPr>
          <p:cNvPr id="1027" name="Picture 3" descr="K:\技术周会\resources\enum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674" y="5136015"/>
            <a:ext cx="7868652" cy="137470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代码生成器的使用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业务异常处理冗余</a:t>
            </a:r>
            <a:endParaRPr lang="en-US" dirty="0"/>
          </a:p>
        </p:txBody>
      </p:sp>
      <p:sp>
        <p:nvSpPr>
          <p:cNvPr id="9" name="Text Placeholder 6"/>
          <p:cNvSpPr txBox="1"/>
          <p:nvPr/>
        </p:nvSpPr>
        <p:spPr>
          <a:xfrm>
            <a:off x="611188" y="1908810"/>
            <a:ext cx="7921625" cy="6972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 smtClean="0">
                <a:solidFill>
                  <a:schemeClr val="bg2"/>
                </a:solidFill>
              </a:rPr>
              <a:t>处理内容以回调方式处理，每个方法冗余代码太多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 descr="K:\技术周会\resources\业务异常捕获问题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6720" y="2747010"/>
            <a:ext cx="8290560" cy="30784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当前版本提供的主要功能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2160270"/>
            <a:ext cx="7921625" cy="410337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zh-CN" altLang="en-US" sz="2400" b="1" dirty="0" smtClean="0"/>
              <a:t>场景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Mybatis</a:t>
            </a:r>
            <a:r>
              <a:rPr lang="en-US" altLang="zh-CN" sz="2400" dirty="0" smtClean="0"/>
              <a:t>-Generator</a:t>
            </a:r>
            <a:r>
              <a:rPr lang="zh-CN" altLang="en-US" sz="2400" dirty="0"/>
              <a:t>默</a:t>
            </a:r>
            <a:r>
              <a:rPr lang="zh-CN" altLang="en-US" sz="2400" dirty="0" smtClean="0"/>
              <a:t>认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实体</a:t>
            </a:r>
            <a:r>
              <a:rPr lang="zh-CN" altLang="en-US" sz="2400" dirty="0" smtClean="0"/>
              <a:t>生成的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注释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代码、配置文件</a:t>
            </a:r>
            <a:r>
              <a:rPr lang="zh-CN" altLang="en-US" sz="2400" dirty="0" smtClean="0"/>
              <a:t>不符合我们规范的要求</a:t>
            </a:r>
            <a:endParaRPr lang="en-US" altLang="zh-CN" sz="2400" dirty="0" smtClean="0"/>
          </a:p>
          <a:p>
            <a:pPr algn="l">
              <a:lnSpc>
                <a:spcPct val="200000"/>
              </a:lnSpc>
            </a:pPr>
            <a:r>
              <a:rPr lang="zh-CN" altLang="en-US" sz="2400" b="1" dirty="0"/>
              <a:t>目</a:t>
            </a:r>
            <a:r>
              <a:rPr lang="zh-CN" altLang="en-US" sz="2400" b="1" dirty="0" smtClean="0"/>
              <a:t>的</a:t>
            </a:r>
            <a:r>
              <a:rPr lang="zh-CN" altLang="en-US" sz="2400" dirty="0" smtClean="0"/>
              <a:t>：生成符合我们规范的实体类及配置文件（主要为</a:t>
            </a:r>
            <a:r>
              <a:rPr lang="zh-CN" altLang="en-US" sz="2400" dirty="0" smtClean="0">
                <a:solidFill>
                  <a:srgbClr val="FF0000"/>
                </a:solidFill>
              </a:rPr>
              <a:t>条件查询和排序</a:t>
            </a:r>
            <a:r>
              <a:rPr lang="zh-CN" altLang="en-US" sz="2400" dirty="0" smtClean="0"/>
              <a:t>）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使用说明</a:t>
            </a:r>
            <a:endParaRPr lang="en-US" dirty="0"/>
          </a:p>
        </p:txBody>
      </p:sp>
      <p:sp>
        <p:nvSpPr>
          <p:cNvPr id="13314" name="AutoShape 2" descr="http://images.cnitblog.com/blog/614265/201412/05021522530507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3315" name="Picture 3" descr="K:\技术周会\resources\generator\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9137" y="1924050"/>
            <a:ext cx="7705725" cy="30099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使用说明</a:t>
            </a:r>
            <a:endParaRPr lang="en-US" dirty="0"/>
          </a:p>
        </p:txBody>
      </p:sp>
      <p:sp>
        <p:nvSpPr>
          <p:cNvPr id="13314" name="AutoShape 2" descr="http://images.cnitblog.com/blog/614265/201412/05021522530507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5058" name="Picture 2" descr="K:\技术周会\resources\generator\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619924"/>
            <a:ext cx="9144000" cy="2773536"/>
          </a:xfrm>
          <a:prstGeom prst="rect">
            <a:avLst/>
          </a:prstGeom>
          <a:noFill/>
        </p:spPr>
      </p:pic>
      <p:pic>
        <p:nvPicPr>
          <p:cNvPr id="45059" name="Picture 3" descr="K:\技术周会\resources\generator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66838"/>
            <a:ext cx="9144000" cy="106188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使用说明</a:t>
            </a:r>
            <a:endParaRPr lang="en-US" dirty="0"/>
          </a:p>
        </p:txBody>
      </p:sp>
      <p:sp>
        <p:nvSpPr>
          <p:cNvPr id="13314" name="AutoShape 2" descr="http://images.cnitblog.com/blog/614265/201412/05021522530507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6082" name="Picture 2" descr="K:\技术周会\resources\generator\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6700" y="2259330"/>
            <a:ext cx="8610600" cy="2362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16672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使用说明</a:t>
            </a:r>
            <a:endParaRPr lang="en-US" dirty="0"/>
          </a:p>
        </p:txBody>
      </p:sp>
      <p:sp>
        <p:nvSpPr>
          <p:cNvPr id="13314" name="AutoShape 2" descr="http://images.cnitblog.com/blog/614265/201412/05021522530507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0181" name="Picture 5" descr="K:\技术周会\resources\generator\5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22020" y="1314450"/>
            <a:ext cx="7391400" cy="5486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使用说明</a:t>
            </a:r>
            <a:endParaRPr lang="en-US" dirty="0"/>
          </a:p>
        </p:txBody>
      </p:sp>
      <p:sp>
        <p:nvSpPr>
          <p:cNvPr id="13314" name="AutoShape 2" descr="http://images.cnitblog.com/blog/614265/201412/05021522530507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7106" name="Picture 2" descr="K:\技术周会\resources\generator\6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9130" y="2068830"/>
            <a:ext cx="7848600" cy="32232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使用说明</a:t>
            </a:r>
            <a:endParaRPr lang="en-US" dirty="0"/>
          </a:p>
        </p:txBody>
      </p:sp>
      <p:sp>
        <p:nvSpPr>
          <p:cNvPr id="13314" name="AutoShape 2" descr="http://images.cnitblog.com/blog/614265/201412/05021522530507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8130" name="Picture 2" descr="K:\技术周会\resources\generator\7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80210" y="1832610"/>
            <a:ext cx="5783580" cy="3924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使用说明</a:t>
            </a:r>
            <a:endParaRPr lang="en-US" dirty="0"/>
          </a:p>
        </p:txBody>
      </p:sp>
      <p:sp>
        <p:nvSpPr>
          <p:cNvPr id="13314" name="AutoShape 2" descr="http://images.cnitblog.com/blog/614265/201412/05021522530507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9154" name="Picture 2" descr="K:\技术周会\resources\generator\8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57350" y="1840230"/>
            <a:ext cx="5829300" cy="40005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b="0" dirty="0" smtClean="0"/>
              <a:t>FOR ATTENTION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Converting your business from Good to Great.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业务异常处理冗余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1960" y="2491740"/>
            <a:ext cx="8305800" cy="411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6"/>
          <p:cNvSpPr txBox="1"/>
          <p:nvPr/>
        </p:nvSpPr>
        <p:spPr>
          <a:xfrm>
            <a:off x="611188" y="1908810"/>
            <a:ext cx="7921625" cy="6972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 smtClean="0">
                <a:solidFill>
                  <a:schemeClr val="bg2"/>
                </a:solidFill>
              </a:rPr>
              <a:t>处理内容以回调方式处理，每个方法冗余代码太多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响应内容不规范</a:t>
            </a:r>
            <a:endParaRPr lang="en-US" dirty="0"/>
          </a:p>
        </p:txBody>
      </p:sp>
      <p:sp>
        <p:nvSpPr>
          <p:cNvPr id="8" name="Text Placeholder 6"/>
          <p:cNvSpPr txBox="1"/>
          <p:nvPr/>
        </p:nvSpPr>
        <p:spPr>
          <a:xfrm>
            <a:off x="611188" y="1908810"/>
            <a:ext cx="7921625" cy="6972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项目之间及接口返回数据不统一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 descr="K:\技术周会\resources\业务代码响应内容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29690" y="2434590"/>
            <a:ext cx="6484620" cy="43091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列表接口查询参数测试难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1908810"/>
            <a:ext cx="7921625" cy="697230"/>
          </a:xfrm>
        </p:spPr>
        <p:txBody>
          <a:bodyPr/>
          <a:lstStyle/>
          <a:p>
            <a:endParaRPr lang="en-US" sz="2400" dirty="0" smtClean="0"/>
          </a:p>
          <a:p>
            <a:r>
              <a:rPr lang="zh-CN" altLang="en-US" sz="2400" dirty="0" smtClean="0"/>
              <a:t>所有查询参数拼接存储在</a:t>
            </a:r>
            <a:r>
              <a:rPr lang="en-US" altLang="zh-CN" sz="2400" dirty="0" smtClean="0"/>
              <a:t>search</a:t>
            </a:r>
            <a:r>
              <a:rPr lang="zh-CN" altLang="en-US" sz="2400" dirty="0" smtClean="0"/>
              <a:t>字段，不方便测试</a:t>
            </a:r>
            <a:endParaRPr lang="en-US" sz="2400" dirty="0"/>
          </a:p>
        </p:txBody>
      </p:sp>
      <p:pic>
        <p:nvPicPr>
          <p:cNvPr id="1028" name="Picture 4" descr="K:\技术周会\resources\列表查询参数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68375" y="2519045"/>
            <a:ext cx="7207250" cy="40830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429616"/>
            <a:ext cx="7921625" cy="1090574"/>
          </a:xfrm>
        </p:spPr>
        <p:txBody>
          <a:bodyPr/>
          <a:lstStyle/>
          <a:p>
            <a:r>
              <a:rPr lang="zh-CN" altLang="en-US" dirty="0" smtClean="0"/>
              <a:t>列表接口查询参数测试难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1188" y="1908810"/>
            <a:ext cx="7921625" cy="697230"/>
          </a:xfrm>
        </p:spPr>
        <p:txBody>
          <a:bodyPr/>
          <a:lstStyle/>
          <a:p>
            <a:endParaRPr lang="en-US" sz="2400" dirty="0" smtClean="0"/>
          </a:p>
          <a:p>
            <a:r>
              <a:rPr lang="zh-CN" altLang="en-US" sz="2400" dirty="0" smtClean="0"/>
              <a:t>所有查询参数拼接存储在</a:t>
            </a:r>
            <a:r>
              <a:rPr lang="en-US" altLang="zh-CN" sz="2400" dirty="0" smtClean="0"/>
              <a:t>search</a:t>
            </a:r>
            <a:r>
              <a:rPr lang="zh-CN" altLang="en-US" sz="2400" dirty="0" smtClean="0"/>
              <a:t>字段，不方便测试</a:t>
            </a:r>
            <a:endParaRPr lang="en-US" sz="2400" dirty="0"/>
          </a:p>
        </p:txBody>
      </p:sp>
      <p:pic>
        <p:nvPicPr>
          <p:cNvPr id="2" name="图片 1" descr="se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2123440"/>
            <a:ext cx="8390255" cy="3237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0007_3">
      <a:dk1>
        <a:sysClr val="windowText" lastClr="000000"/>
      </a:dk1>
      <a:lt1>
        <a:srgbClr val="3D485D"/>
      </a:lt1>
      <a:dk2>
        <a:srgbClr val="FFFFFF"/>
      </a:dk2>
      <a:lt2>
        <a:srgbClr val="85898F"/>
      </a:lt2>
      <a:accent1>
        <a:srgbClr val="F15B67"/>
      </a:accent1>
      <a:accent2>
        <a:srgbClr val="5A678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Style_Awesome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5441</Words>
  <Application>WPS 演示</Application>
  <PresentationFormat>全屏显示(4:3)</PresentationFormat>
  <Paragraphs>290</Paragraphs>
  <Slides>58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5" baseType="lpstr">
      <vt:lpstr>Arial</vt:lpstr>
      <vt:lpstr>宋体</vt:lpstr>
      <vt:lpstr>Wingdings</vt:lpstr>
      <vt:lpstr>微软雅黑</vt:lpstr>
      <vt:lpstr>Arial Unicode MS</vt:lpstr>
      <vt:lpstr>Calibri</vt:lpstr>
      <vt:lpstr>Office Theme</vt:lpstr>
      <vt:lpstr>公共平台Java开发规约 与基础库使用 </vt:lpstr>
      <vt:lpstr>目录</vt:lpstr>
      <vt:lpstr>架构的基本规约</vt:lpstr>
      <vt:lpstr>项目存在的问题</vt:lpstr>
      <vt:lpstr>业务异常处理冗余</vt:lpstr>
      <vt:lpstr>业务异常处理冗余</vt:lpstr>
      <vt:lpstr>响应内容不规范</vt:lpstr>
      <vt:lpstr>列表接口查询参数测试难</vt:lpstr>
      <vt:lpstr>列表接口查询参数测试难</vt:lpstr>
      <vt:lpstr>URL不规范问题</vt:lpstr>
      <vt:lpstr>URL不规范问题</vt:lpstr>
      <vt:lpstr>Snowflake主键生成代码冗余</vt:lpstr>
      <vt:lpstr>实体操作记录字段冗余</vt:lpstr>
      <vt:lpstr>Mybatis的增删改配置冗余</vt:lpstr>
      <vt:lpstr>架构基础库的介绍</vt:lpstr>
      <vt:lpstr>目前版本提供的主要功能</vt:lpstr>
      <vt:lpstr>基础架构使用说明-添加依赖包</vt:lpstr>
      <vt:lpstr>控制器校验注解</vt:lpstr>
      <vt:lpstr>返回数据的自动封装</vt:lpstr>
      <vt:lpstr>返回数据的格式</vt:lpstr>
      <vt:lpstr>正常响应的数据格式</vt:lpstr>
      <vt:lpstr>异常情况的响应格式</vt:lpstr>
      <vt:lpstr>分页响应数据的定义</vt:lpstr>
      <vt:lpstr>分页响应数据的定义</vt:lpstr>
      <vt:lpstr>公共平台基础库的介绍</vt:lpstr>
      <vt:lpstr>当前版本提供的主要功能</vt:lpstr>
      <vt:lpstr>实体对象封装</vt:lpstr>
      <vt:lpstr>实体对象封装-抽象对象格式</vt:lpstr>
      <vt:lpstr>业务层封装</vt:lpstr>
      <vt:lpstr>业务层的封装-抽象方法</vt:lpstr>
      <vt:lpstr>业务层的封装-抽象方法</vt:lpstr>
      <vt:lpstr>业务层的封装-非业务属性自动设置</vt:lpstr>
      <vt:lpstr>业务层的封装-非业务属性自动设置</vt:lpstr>
      <vt:lpstr>业务层的封装-非业务属性自动设置</vt:lpstr>
      <vt:lpstr>业务层的封装-非业务属性自动设置</vt:lpstr>
      <vt:lpstr>业务层的封装-主键自动生成</vt:lpstr>
      <vt:lpstr>业务层的封装-主键自动生成</vt:lpstr>
      <vt:lpstr>业务层的封装-主键自动生成</vt:lpstr>
      <vt:lpstr>业务层的封装-分页封装</vt:lpstr>
      <vt:lpstr>业务层的封装-分页请求参数</vt:lpstr>
      <vt:lpstr>业务层的封装-分页请求参数</vt:lpstr>
      <vt:lpstr>业务层的封装-分页封装</vt:lpstr>
      <vt:lpstr>持久层的封装</vt:lpstr>
      <vt:lpstr>持久层的封装</vt:lpstr>
      <vt:lpstr>扩展基础库业务异常的枚举支持</vt:lpstr>
      <vt:lpstr>扩展基础库业务异常的枚举支持</vt:lpstr>
      <vt:lpstr>扩展基础库业务异常的枚举支持</vt:lpstr>
      <vt:lpstr>扩展基础库业务异常的枚举支持</vt:lpstr>
      <vt:lpstr>代码生成器的使用</vt:lpstr>
      <vt:lpstr>当前版本提供的主要功能</vt:lpstr>
      <vt:lpstr>使用说明</vt:lpstr>
      <vt:lpstr>使用说明</vt:lpstr>
      <vt:lpstr>使用说明</vt:lpstr>
      <vt:lpstr>使用说明</vt:lpstr>
      <vt:lpstr>使用说明</vt:lpstr>
      <vt:lpstr>使用说明</vt:lpstr>
      <vt:lpstr>使用说明</vt:lpstr>
      <vt:lpstr>THANK YOU FOR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skb</cp:lastModifiedBy>
  <cp:revision>446</cp:revision>
  <dcterms:created xsi:type="dcterms:W3CDTF">2016-02-11T06:09:00Z</dcterms:created>
  <dcterms:modified xsi:type="dcterms:W3CDTF">2017-07-31T09:37:33Z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