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5"/>
  </p:notesMasterIdLst>
  <p:sldIdLst>
    <p:sldId id="256" r:id="rId3"/>
    <p:sldId id="277" r:id="rId4"/>
    <p:sldId id="285" r:id="rId5"/>
    <p:sldId id="317" r:id="rId6"/>
    <p:sldId id="318" r:id="rId7"/>
    <p:sldId id="308" r:id="rId8"/>
    <p:sldId id="309" r:id="rId9"/>
    <p:sldId id="322" r:id="rId10"/>
    <p:sldId id="323" r:id="rId11"/>
    <p:sldId id="470" r:id="rId12"/>
    <p:sldId id="474" r:id="rId13"/>
    <p:sldId id="475" r:id="rId14"/>
    <p:sldId id="476" r:id="rId15"/>
    <p:sldId id="467" r:id="rId16"/>
    <p:sldId id="325" r:id="rId17"/>
    <p:sldId id="478" r:id="rId18"/>
    <p:sldId id="477" r:id="rId19"/>
    <p:sldId id="479" r:id="rId20"/>
    <p:sldId id="480" r:id="rId21"/>
    <p:sldId id="481" r:id="rId22"/>
    <p:sldId id="483" r:id="rId23"/>
    <p:sldId id="275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EF"/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>
        <p:guide orient="horz" pos="20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8BD4-57C3-496B-8A93-3CF0422B8E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36A5-7537-4E67-8D9D-1E3DDF9BE7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1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9C1FD-9BE2-4A8A-A79A-3EE50F7E275A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3F3D5-D4FD-4954-BCE5-650056F0D4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4032-71AC-4FB5-B9A5-159CEDF3EED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2A298-37A7-4409-A01B-EEE66C6680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0A64D-FE9A-46C9-904C-1AEC0F13B425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92205-68AE-4BB9-B086-06C9E42167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2C2E6-3212-4D02-A293-69D9A19AF4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25C5C-97D3-4B90-96D5-ED0705F17D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208B1-806B-4930-B3F7-F8F7913EB1E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D065C-57CE-4A56-9CC4-FEC5F1E4CC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7EAF7A-C4E3-47DD-897F-FD44D14477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64DB1A6-D0C6-4471-BEC4-57832E6288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155" y="1264285"/>
            <a:ext cx="11097260" cy="300736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8000" b="1" dirty="0" smtClean="0">
                <a:solidFill>
                  <a:srgbClr val="FA9A60"/>
                </a:solidFill>
                <a:latin typeface="+mj-ea"/>
              </a:rPr>
              <a:t>性能优化实战总结</a:t>
            </a:r>
            <a:br>
              <a:rPr lang="zh-CN" altLang="zh-CN" sz="8000" b="1" dirty="0" smtClean="0">
                <a:solidFill>
                  <a:srgbClr val="FA9A60"/>
                </a:solidFill>
                <a:latin typeface="+mj-ea"/>
              </a:rPr>
            </a:br>
            <a:r>
              <a:rPr lang="en-US" altLang="zh-CN" sz="4800" b="1" dirty="0" smtClean="0">
                <a:solidFill>
                  <a:srgbClr val="FA9A60"/>
                </a:solidFill>
                <a:latin typeface="+mj-ea"/>
              </a:rPr>
              <a:t>—</a:t>
            </a:r>
            <a:r>
              <a:rPr lang="zh-CN" altLang="en-US" sz="4800" b="1" dirty="0" smtClean="0">
                <a:solidFill>
                  <a:srgbClr val="FA9A60"/>
                </a:solidFill>
                <a:latin typeface="+mj-ea"/>
              </a:rPr>
              <a:t>高质量开发，高效率代码，高规格走查</a:t>
            </a:r>
            <a:br>
              <a:rPr lang="en-US" altLang="zh-CN" sz="8000" b="1" dirty="0" smtClean="0">
                <a:solidFill>
                  <a:srgbClr val="FA9A60"/>
                </a:solidFill>
                <a:latin typeface="+mj-ea"/>
              </a:rPr>
            </a:br>
            <a:br>
              <a:rPr lang="en-US" altLang="zh-CN" b="1" dirty="0" smtClean="0"/>
            </a:b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16152" y="5002079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棒谷网络科技有限公司</a:t>
            </a:r>
            <a:endParaRPr lang="zh-CN" altLang="en-US" sz="2800" dirty="0"/>
          </a:p>
        </p:txBody>
      </p:sp>
      <p:sp>
        <p:nvSpPr>
          <p:cNvPr id="5" name="页脚占位符 3"/>
          <p:cNvSpPr txBox="1"/>
          <p:nvPr/>
        </p:nvSpPr>
        <p:spPr>
          <a:xfrm>
            <a:off x="6325235" y="5001895"/>
            <a:ext cx="4592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800" dirty="0" smtClean="0"/>
              <a:t>谢永平（</a:t>
            </a:r>
            <a:r>
              <a:rPr lang="zh-CN" altLang="en-US" sz="2800" dirty="0"/>
              <a:t>公共平台开发二</a:t>
            </a:r>
            <a:r>
              <a:rPr lang="zh-CN" altLang="en-US" sz="2800" dirty="0" smtClean="0"/>
              <a:t>组）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优化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1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：将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List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形成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Json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树的公用函数</a:t>
            </a:r>
            <a:endParaRPr lang="zh-CN" altLang="en-US" sz="4000" cap="all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855" y="862330"/>
            <a:ext cx="11546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原来：递归查找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，关联父子关系，执行一次大约几分钟，代码如下：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1259205"/>
            <a:ext cx="6075680" cy="5231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85" y="1300480"/>
            <a:ext cx="5942965" cy="425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优化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1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：将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List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形成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Json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树的公用函数</a:t>
            </a:r>
            <a:endParaRPr lang="zh-CN" altLang="en-US" sz="4000" cap="all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295" y="862330"/>
            <a:ext cx="11861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思想：先将List数据根据特征建立对应Dic结构，后续递归查找计算全部使用Dic信息。执行稳定在</a:t>
            </a:r>
            <a:r>
              <a:rPr lang="en-US" altLang="zh-CN">
                <a:solidFill>
                  <a:schemeClr val="bg1"/>
                </a:solidFill>
              </a:rPr>
              <a:t>1s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优化后如下：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1230630"/>
            <a:ext cx="10551795" cy="553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优化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2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：优化角色授权树的搜索过程</a:t>
            </a:r>
            <a:endParaRPr lang="zh-CN" altLang="en-US" sz="4000" cap="all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295" y="862330"/>
            <a:ext cx="11861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原来：存在重复读取表的过程（</a:t>
            </a:r>
            <a:r>
              <a:rPr lang="zh-CN" altLang="en-US">
                <a:solidFill>
                  <a:srgbClr val="FF0000"/>
                </a:solidFill>
              </a:rPr>
              <a:t>有时候是必要的</a:t>
            </a:r>
            <a:r>
              <a:rPr lang="zh-CN" altLang="en-US">
                <a:solidFill>
                  <a:schemeClr val="bg1"/>
                </a:solidFill>
              </a:rPr>
              <a:t>），且普遍使用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进行搜索等操作。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230630"/>
            <a:ext cx="7105015" cy="5156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85" y="1230630"/>
            <a:ext cx="6477635" cy="377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优化</a:t>
            </a:r>
            <a:r>
              <a:rPr lang="en-US" altLang="zh-CN" sz="4000" cap="all" dirty="0" smtClean="0">
                <a:solidFill>
                  <a:schemeClr val="bg1"/>
                </a:solidFill>
              </a:rPr>
              <a:t>2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：优化角色授权树的搜索过程</a:t>
            </a:r>
            <a:endParaRPr lang="zh-CN" altLang="en-US" sz="4000" cap="all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295" y="862330"/>
            <a:ext cx="11861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思想：多采用</a:t>
            </a:r>
            <a:r>
              <a:rPr lang="en-US" altLang="zh-CN">
                <a:solidFill>
                  <a:schemeClr val="bg1"/>
                </a:solidFill>
              </a:rPr>
              <a:t>Dictionary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Lookup</a:t>
            </a:r>
            <a:r>
              <a:rPr lang="zh-CN" altLang="en-US">
                <a:solidFill>
                  <a:schemeClr val="bg1"/>
                </a:solidFill>
              </a:rPr>
              <a:t>结构，进行搜索匹配，减少数据的重复读取。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9475" y="1231265"/>
            <a:ext cx="6209665" cy="5565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" y="1230630"/>
            <a:ext cx="5803900" cy="556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662113"/>
            <a:ext cx="10515600" cy="2852737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zh-CN" dirty="0" smtClean="0">
                <a:sym typeface="+mn-ea"/>
              </a:rPr>
              <a:t>05. </a:t>
            </a:r>
            <a:r>
              <a:rPr lang="zh-CN" altLang="en-US" dirty="0" smtClean="0">
                <a:sym typeface="+mn-ea"/>
              </a:rPr>
              <a:t>权限控制偶尔判断失误优化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1507490"/>
            <a:ext cx="9204325" cy="4908550"/>
          </a:xfrm>
          <a:prstGeom prst="rect">
            <a:avLst/>
          </a:prstGeom>
        </p:spPr>
      </p:pic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现象</a:t>
            </a:r>
            <a:endParaRPr lang="zh-CN" altLang="zh-CN" sz="4000" cap="all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295" y="862330"/>
            <a:ext cx="118618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曾经有段时间，线上有些模块经常性的偶尔出现这个问题，一下子有权限可以打开页面，一下子又没有权限。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本地调试，测试环境等一切</a:t>
            </a:r>
            <a:r>
              <a:rPr lang="en-US" altLang="zh-CN">
                <a:solidFill>
                  <a:schemeClr val="bg1"/>
                </a:solidFill>
              </a:rPr>
              <a:t>ok</a:t>
            </a:r>
            <a:r>
              <a:rPr lang="zh-CN" altLang="en-US">
                <a:solidFill>
                  <a:schemeClr val="bg1"/>
                </a:solidFill>
              </a:rPr>
              <a:t>！莫名奇妙到怀疑人生！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问题</a:t>
            </a:r>
            <a:endParaRPr lang="zh-CN" altLang="zh-CN" sz="4000" cap="all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794385"/>
            <a:ext cx="5266690" cy="599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05" y="247015"/>
            <a:ext cx="3847465" cy="1952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05" y="2252980"/>
            <a:ext cx="6602730" cy="45237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99270" y="247015"/>
            <a:ext cx="29108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我们要获取角色的权限信息，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步骤仅能从表中拿角色信息后继续加工。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步骤比较耗时。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步骤进行角色对应权限赋值。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**</a:t>
            </a:r>
            <a:r>
              <a:rPr lang="zh-CN" altLang="en-US">
                <a:solidFill>
                  <a:srgbClr val="FF0000"/>
                </a:solidFill>
              </a:rPr>
              <a:t>问题出在线程缓存静态对象及步骤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修改</a:t>
            </a:r>
            <a:endParaRPr lang="zh-CN" altLang="zh-CN" sz="4000" cap="all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295" y="727075"/>
            <a:ext cx="9956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使用 另外一个临时变量，加工完后一次性赋值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线程函数内，进行时间再判断，防止多请求进入同时执行！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1343660"/>
            <a:ext cx="10069830" cy="54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原因</a:t>
            </a:r>
            <a:endParaRPr lang="zh-CN" altLang="zh-CN" sz="4000" cap="all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295" y="814705"/>
            <a:ext cx="51111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分析：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根源在于</a:t>
            </a:r>
            <a:r>
              <a:rPr lang="en-US" altLang="zh-CN">
                <a:solidFill>
                  <a:schemeClr val="bg1"/>
                </a:solidFill>
              </a:rPr>
              <a:t>LoadRoleListFromDB</a:t>
            </a:r>
            <a:r>
              <a:rPr lang="zh-CN" altLang="en-US">
                <a:solidFill>
                  <a:schemeClr val="bg1"/>
                </a:solidFill>
              </a:rPr>
              <a:t>是通过开启线程执行。整个函数中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步骤将静态对象</a:t>
            </a:r>
            <a:r>
              <a:rPr lang="en-US" altLang="zh-CN">
                <a:solidFill>
                  <a:schemeClr val="bg1"/>
                </a:solidFill>
              </a:rPr>
              <a:t>RoleList</a:t>
            </a:r>
            <a:r>
              <a:rPr lang="zh-CN" altLang="en-US">
                <a:solidFill>
                  <a:schemeClr val="bg1"/>
                </a:solidFill>
              </a:rPr>
              <a:t>中的权限数据清空了。而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步骤执行又比较耗时。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因此，总函数</a:t>
            </a:r>
            <a:r>
              <a:rPr lang="en-US" altLang="zh-CN">
                <a:solidFill>
                  <a:schemeClr val="bg1"/>
                </a:solidFill>
              </a:rPr>
              <a:t>GetCurrentUserPermission</a:t>
            </a:r>
            <a:r>
              <a:rPr lang="zh-CN" altLang="en-US">
                <a:solidFill>
                  <a:schemeClr val="bg1"/>
                </a:solidFill>
              </a:rPr>
              <a:t>在调用</a:t>
            </a:r>
            <a:r>
              <a:rPr lang="en-US" altLang="zh-CN">
                <a:solidFill>
                  <a:schemeClr val="bg1"/>
                </a:solidFill>
              </a:rPr>
              <a:t>LoadRoleList</a:t>
            </a:r>
            <a:r>
              <a:rPr lang="zh-CN" altLang="en-US">
                <a:solidFill>
                  <a:schemeClr val="bg1"/>
                </a:solidFill>
              </a:rPr>
              <a:t>后，线程在执行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LoadRoleListFromDB</a:t>
            </a:r>
            <a:r>
              <a:rPr lang="zh-CN" altLang="en-US">
                <a:solidFill>
                  <a:schemeClr val="bg1"/>
                </a:solidFill>
              </a:rPr>
              <a:t>数据加工，但是总函数内会继续往下执行，然后使用</a:t>
            </a:r>
            <a:r>
              <a:rPr lang="en-US" altLang="zh-CN">
                <a:solidFill>
                  <a:schemeClr val="bg1"/>
                </a:solidFill>
              </a:rPr>
              <a:t>RoleIist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可是此时，极有可能线程那边已经将</a:t>
            </a:r>
            <a:r>
              <a:rPr lang="en-US" altLang="zh-CN">
                <a:solidFill>
                  <a:schemeClr val="bg1"/>
                </a:solidFill>
              </a:rPr>
              <a:t>RoleList</a:t>
            </a:r>
            <a:r>
              <a:rPr lang="zh-CN" altLang="en-US">
                <a:solidFill>
                  <a:schemeClr val="bg1"/>
                </a:solidFill>
              </a:rPr>
              <a:t>中的权限清空了，还没有来的急加工完成。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这就造成了没有权限的错误。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728980"/>
            <a:ext cx="6023610" cy="510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140" y="2002790"/>
            <a:ext cx="11430635" cy="2852420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zh-CN" dirty="0" smtClean="0">
                <a:sym typeface="+mn-ea"/>
              </a:rPr>
              <a:t>05. </a:t>
            </a:r>
            <a:r>
              <a:rPr lang="zh-CN" altLang="en-US" dirty="0" smtClean="0">
                <a:sym typeface="+mn-ea"/>
              </a:rPr>
              <a:t>招聘模块实时打开汇总表</a:t>
            </a:r>
            <a:br>
              <a:rPr lang="zh-CN" altLang="en-US" dirty="0" smtClean="0">
                <a:sym typeface="+mn-ea"/>
              </a:rPr>
            </a:br>
            <a:r>
              <a:rPr lang="zh-CN" altLang="en-US" dirty="0" smtClean="0">
                <a:sym typeface="+mn-ea"/>
              </a:rPr>
              <a:t>设计方案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>
            <a:spLocks noGrp="1"/>
          </p:cNvSpPr>
          <p:nvPr>
            <p:ph type="title"/>
          </p:nvPr>
        </p:nvSpPr>
        <p:spPr>
          <a:xfrm>
            <a:off x="542925" y="594172"/>
            <a:ext cx="10515600" cy="607464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cap="all" dirty="0" smtClean="0">
                <a:solidFill>
                  <a:schemeClr val="bg1"/>
                </a:solidFill>
              </a:rPr>
              <a:t>分享</a:t>
            </a:r>
            <a:r>
              <a:rPr lang="zh-CN" altLang="en-US" sz="4000" cap="all" dirty="0">
                <a:solidFill>
                  <a:schemeClr val="bg1"/>
                </a:solidFill>
              </a:rPr>
              <a:t>内容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：</a:t>
            </a:r>
            <a:endParaRPr lang="zh-CN" altLang="en-US" sz="4000" dirty="0">
              <a:solidFill>
                <a:srgbClr val="FDCB8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7013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715559" y="1533138"/>
            <a:ext cx="24663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01. </a:t>
            </a:r>
            <a:r>
              <a:rPr lang="zh-CN" altLang="en-US" sz="2400" dirty="0" smtClean="0">
                <a:solidFill>
                  <a:schemeClr val="bg1"/>
                </a:solidFill>
              </a:rPr>
              <a:t>代码优化宗旨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79119" y="1728616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715559" y="1954557"/>
            <a:ext cx="30759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02. </a:t>
            </a:r>
            <a:r>
              <a:rPr lang="zh-CN" altLang="en-US" sz="2400" dirty="0" smtClean="0">
                <a:solidFill>
                  <a:schemeClr val="bg1"/>
                </a:solidFill>
              </a:rPr>
              <a:t>常规优化方案介绍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9119" y="215003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4" name="矩形 10"/>
          <p:cNvSpPr>
            <a:spLocks noChangeArrowheads="1"/>
          </p:cNvSpPr>
          <p:nvPr/>
        </p:nvSpPr>
        <p:spPr bwMode="auto">
          <a:xfrm>
            <a:off x="715559" y="2378850"/>
            <a:ext cx="50590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03. 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：站点容器菜单打开页面优化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79119" y="2584150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2" name="矩形 12"/>
          <p:cNvSpPr>
            <a:spLocks noChangeArrowheads="1"/>
          </p:cNvSpPr>
          <p:nvPr/>
        </p:nvSpPr>
        <p:spPr bwMode="auto">
          <a:xfrm>
            <a:off x="715559" y="2804726"/>
            <a:ext cx="41446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04. 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：角色权限树加载优化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9119" y="2998170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718734" y="3217476"/>
            <a:ext cx="5973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05. 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：权限控制偶尔判断失误优化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06. </a:t>
            </a:r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：招聘模块实时打开汇总表设计方案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2294" y="3410920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背景</a:t>
            </a:r>
            <a:endParaRPr lang="zh-CN" altLang="zh-CN" sz="4000" cap="all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295" y="814705"/>
            <a:ext cx="298259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招聘模块的汇总表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每个招聘负责人会按照招聘流程，逐步对面试人员进行沟通、预约、到面、初试等过程。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</a:t>
            </a:r>
            <a:r>
              <a:rPr lang="zh-CN" altLang="en-US">
                <a:solidFill>
                  <a:schemeClr val="bg1"/>
                </a:solidFill>
              </a:rPr>
              <a:t>在这每个过程，都会形成一条流程数据。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最终在这个汇总表，要统计所有招聘负责人做的工作。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该功能，数据多，计算大，一次加载可能效率不高。实际业务上，实时性要求不高。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原定以另外一张数据表存储统计顺序。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现以这个功能来试验一个新的解决方案。不影响效率，也不加重服务器负担。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3890" y="909955"/>
            <a:ext cx="8900160" cy="545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cap="all" dirty="0" smtClean="0">
                <a:solidFill>
                  <a:schemeClr val="bg1"/>
                </a:solidFill>
              </a:rPr>
              <a:t>方案</a:t>
            </a:r>
            <a:endParaRPr lang="zh-CN" altLang="en-US" sz="4000" cap="all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90" y="824230"/>
            <a:ext cx="3879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消息内容：招聘负责人，进行的流程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定义频道：</a:t>
            </a:r>
            <a:r>
              <a:rPr lang="en-US" altLang="zh-CN">
                <a:solidFill>
                  <a:srgbClr val="FF0000"/>
                </a:solidFill>
              </a:rPr>
              <a:t>HMS_Recruit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缓存对象：</a:t>
            </a:r>
            <a:r>
              <a:rPr lang="en-US" altLang="zh-CN">
                <a:solidFill>
                  <a:srgbClr val="FF0000"/>
                </a:solidFill>
              </a:rPr>
              <a:t>HMS_Recruit_InfoList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735" y="909955"/>
            <a:ext cx="8181340" cy="5209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9600" b="1" dirty="0" smtClean="0"/>
              <a:t>完毕，谢谢大家！</a:t>
            </a:r>
            <a:r>
              <a:rPr lang="en-US" altLang="zh-CN" sz="9600" b="1" dirty="0" smtClean="0"/>
              <a:t> 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195" y="1471930"/>
            <a:ext cx="10515600" cy="4029710"/>
          </a:xfrm>
        </p:spPr>
        <p:txBody>
          <a:bodyPr rtlCol="0">
            <a:normAutofit fontScale="90000"/>
          </a:bodyPr>
          <a:lstStyle/>
          <a:p>
            <a:pPr algn="l" eaLnBrk="1" hangingPunct="1"/>
            <a:r>
              <a:rPr lang="en-US" dirty="0"/>
              <a:t>                      1.</a:t>
            </a:r>
            <a:r>
              <a:rPr lang="zh-CN" altLang="en-US" dirty="0"/>
              <a:t>优化宗旨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 smtClean="0">
                <a:sym typeface="+mn-ea"/>
              </a:rPr>
              <a:t>凡是页面打开超过</a:t>
            </a:r>
            <a:r>
              <a:rPr lang="en-US" altLang="zh-CN" dirty="0" smtClean="0">
                <a:sym typeface="+mn-ea"/>
              </a:rPr>
              <a:t>3s</a:t>
            </a:r>
            <a:r>
              <a:rPr lang="zh-CN" altLang="en-US" dirty="0" smtClean="0">
                <a:sym typeface="+mn-ea"/>
              </a:rPr>
              <a:t>，理论都有可优化空间。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0425" y="2109788"/>
            <a:ext cx="10515600" cy="2852737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dirty="0" smtClean="0"/>
              <a:t>2.</a:t>
            </a:r>
            <a:r>
              <a:rPr lang="zh-CN" altLang="en-US" dirty="0" smtClean="0">
                <a:sym typeface="+mn-ea"/>
              </a:rPr>
              <a:t>常规优化方案介绍</a:t>
            </a:r>
            <a:br>
              <a:rPr lang="en-US" altLang="zh-CN" dirty="0" smtClean="0"/>
            </a:br>
            <a:endParaRPr lang="en-US" altLang="zh-CN" sz="3600" dirty="0" smtClean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626110" y="431800"/>
            <a:ext cx="10939780" cy="1358265"/>
          </a:xfrm>
        </p:spPr>
        <p:txBody>
          <a:bodyPr rtlCol="0" anchor="t">
            <a:normAutofit fontScale="90000"/>
          </a:bodyPr>
          <a:lstStyle/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2.1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数据库优化</a:t>
            </a:r>
            <a:br>
              <a:rPr lang="zh-CN" altLang="en-US" sz="4000" cap="all" dirty="0" smtClean="0">
                <a:solidFill>
                  <a:schemeClr val="bg1"/>
                </a:solidFill>
              </a:rPr>
            </a:br>
            <a:r>
              <a:rPr lang="en-US" altLang="zh-CN" sz="1800" cap="all" dirty="0" smtClean="0">
                <a:solidFill>
                  <a:schemeClr val="bg1"/>
                </a:solidFill>
              </a:rPr>
              <a:t>A. 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结构优化：集群，分库分表</a:t>
            </a:r>
            <a:br>
              <a:rPr lang="zh-CN" altLang="en-US" sz="1800" cap="all" dirty="0" smtClean="0">
                <a:solidFill>
                  <a:schemeClr val="bg1"/>
                </a:solidFill>
              </a:rPr>
            </a:br>
            <a:r>
              <a:rPr lang="en-US" altLang="zh-CN" sz="1800" cap="all" dirty="0" smtClean="0">
                <a:solidFill>
                  <a:schemeClr val="bg1"/>
                </a:solidFill>
              </a:rPr>
              <a:t>B. 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语句优化：</a:t>
            </a:r>
            <a:r>
              <a:rPr lang="zh-CN" altLang="en-US" sz="1800" cap="all" dirty="0" smtClean="0">
                <a:solidFill>
                  <a:schemeClr val="bg1"/>
                </a:solidFill>
                <a:sym typeface="+mn-ea"/>
              </a:rPr>
              <a:t>用好索引，了解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存储过程，函数，临时表及表变量</a:t>
            </a:r>
            <a:br>
              <a:rPr lang="zh-CN" altLang="en-US" sz="1800" cap="all" dirty="0" smtClean="0">
                <a:solidFill>
                  <a:schemeClr val="bg1"/>
                </a:solidFill>
              </a:rPr>
            </a:br>
            <a:r>
              <a:rPr lang="zh-CN" altLang="en-US" sz="1800" cap="all" dirty="0" smtClean="0">
                <a:solidFill>
                  <a:srgbClr val="FF0000"/>
                </a:solidFill>
              </a:rPr>
              <a:t>公司采用</a:t>
            </a:r>
            <a:r>
              <a:rPr lang="en-US" altLang="zh-CN" sz="1800" cap="all" dirty="0" smtClean="0">
                <a:solidFill>
                  <a:srgbClr val="FF0000"/>
                </a:solidFill>
              </a:rPr>
              <a:t>Linq</a:t>
            </a:r>
            <a:r>
              <a:rPr lang="zh-CN" altLang="en-US" sz="1800" cap="all" dirty="0" smtClean="0">
                <a:solidFill>
                  <a:srgbClr val="FF0000"/>
                </a:solidFill>
              </a:rPr>
              <a:t>，无实例介绍。在以前公司曾总结过一份文档，可私下交流。</a:t>
            </a:r>
            <a:endParaRPr lang="zh-CN" altLang="en-US" sz="1800" cap="all" dirty="0" smtClean="0">
              <a:solidFill>
                <a:srgbClr val="FF0000"/>
              </a:solidFill>
            </a:endParaRP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626110" y="1790065"/>
            <a:ext cx="11267440" cy="2110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 fontScale="9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2.2代码优化</a:t>
            </a:r>
            <a:br>
              <a:rPr lang="zh-CN" altLang="en-US" sz="1800" cap="all" dirty="0" smtClean="0">
                <a:solidFill>
                  <a:schemeClr val="bg1"/>
                </a:solidFill>
              </a:rPr>
            </a:br>
            <a:r>
              <a:rPr lang="en-US" altLang="zh-CN" sz="1800" cap="all" dirty="0" smtClean="0">
                <a:solidFill>
                  <a:schemeClr val="bg1"/>
                </a:solidFill>
              </a:rPr>
              <a:t>A. 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梳理业务流程，忌重复读取：</a:t>
            </a:r>
            <a:r>
              <a:rPr lang="zh-CN" altLang="en-US" sz="1800" cap="all" dirty="0" smtClean="0">
                <a:solidFill>
                  <a:schemeClr val="bg1"/>
                </a:solidFill>
                <a:sym typeface="+mn-ea"/>
              </a:rPr>
              <a:t>梳理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一个业务过程涉及的表有哪些、哪些表读、哪些表写，把适当的读、取过程归并，减少重复读、取及网络传输时间。</a:t>
            </a:r>
            <a:r>
              <a:rPr lang="en-US" altLang="zh-CN" sz="1800" cap="all" dirty="0" smtClean="0">
                <a:solidFill>
                  <a:schemeClr val="bg1"/>
                </a:solidFill>
              </a:rPr>
              <a:t>——</a:t>
            </a:r>
            <a:r>
              <a:rPr lang="zh-CN" altLang="en-US" sz="1800" cap="all" dirty="0" smtClean="0">
                <a:solidFill>
                  <a:srgbClr val="FF0000"/>
                </a:solidFill>
              </a:rPr>
              <a:t>走查重点，很多人容易犯这个错误</a:t>
            </a:r>
            <a:endParaRPr lang="zh-CN" altLang="en-US" sz="1800" cap="all" dirty="0" smtClean="0">
              <a:solidFill>
                <a:srgbClr val="FF0000"/>
              </a:solidFill>
            </a:endParaRPr>
          </a:p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800" cap="all" dirty="0" smtClean="0">
                <a:solidFill>
                  <a:schemeClr val="bg1"/>
                </a:solidFill>
              </a:rPr>
              <a:t>B. 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忌在循环语句、递归函数中执行耗时IO大的语句过程</a:t>
            </a:r>
            <a:r>
              <a:rPr lang="en-US" altLang="zh-CN" sz="1800" cap="all" dirty="0" smtClean="0">
                <a:solidFill>
                  <a:schemeClr val="bg1"/>
                </a:solidFill>
              </a:rPr>
              <a:t>——</a:t>
            </a:r>
            <a:r>
              <a:rPr lang="zh-CN" altLang="en-US" sz="1800" cap="all" dirty="0" smtClean="0">
                <a:solidFill>
                  <a:srgbClr val="FF0000"/>
                </a:solidFill>
              </a:rPr>
              <a:t>实例讲解</a:t>
            </a:r>
            <a:endParaRPr lang="zh-CN" altLang="en-US" sz="1800" cap="all" dirty="0" smtClean="0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800" cap="all" dirty="0" smtClean="0">
                <a:solidFill>
                  <a:schemeClr val="bg1"/>
                </a:solidFill>
              </a:rPr>
              <a:t>C. 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合理使用数据结构</a:t>
            </a:r>
            <a:r>
              <a:rPr lang="en-US" altLang="zh-CN" sz="1800" cap="all" dirty="0" smtClean="0">
                <a:solidFill>
                  <a:schemeClr val="bg1"/>
                </a:solidFill>
              </a:rPr>
              <a:t>——</a:t>
            </a:r>
            <a:r>
              <a:rPr lang="zh-CN" altLang="en-US" sz="1800" cap="all" dirty="0" smtClean="0">
                <a:solidFill>
                  <a:srgbClr val="FF0000"/>
                </a:solidFill>
              </a:rPr>
              <a:t>实例讲解</a:t>
            </a:r>
            <a:endParaRPr lang="zh-CN" altLang="en-US" sz="1800" cap="all" dirty="0" smtClean="0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800" cap="all" dirty="0" smtClean="0">
                <a:solidFill>
                  <a:schemeClr val="bg1"/>
                </a:solidFill>
              </a:rPr>
              <a:t>D. 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合理使用线程、缓存（代码内缓存如静态变量，</a:t>
            </a:r>
            <a:r>
              <a:rPr lang="en-US" altLang="zh-CN" sz="1800" cap="all" dirty="0" smtClean="0">
                <a:solidFill>
                  <a:schemeClr val="bg1"/>
                </a:solidFill>
              </a:rPr>
              <a:t>current.cacahe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对象，</a:t>
            </a:r>
            <a:r>
              <a:rPr lang="en-US" altLang="zh-CN" sz="1800" cap="all" dirty="0" smtClean="0">
                <a:solidFill>
                  <a:schemeClr val="bg1"/>
                </a:solidFill>
              </a:rPr>
              <a:t>Application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，</a:t>
            </a:r>
            <a:r>
              <a:rPr lang="en-US" altLang="zh-CN" sz="1800" cap="all" dirty="0" smtClean="0">
                <a:solidFill>
                  <a:schemeClr val="bg1"/>
                </a:solidFill>
              </a:rPr>
              <a:t>session</a:t>
            </a:r>
            <a:r>
              <a:rPr lang="zh-CN" altLang="en-US" sz="1800" cap="all" dirty="0" smtClean="0">
                <a:solidFill>
                  <a:schemeClr val="bg1"/>
                </a:solidFill>
              </a:rPr>
              <a:t>等）</a:t>
            </a:r>
            <a:r>
              <a:rPr lang="en-US" altLang="zh-CN" sz="1800" cap="all" dirty="0" smtClean="0">
                <a:solidFill>
                  <a:schemeClr val="bg1"/>
                </a:solidFill>
              </a:rPr>
              <a:t>——</a:t>
            </a:r>
            <a:r>
              <a:rPr lang="zh-CN" altLang="en-US" sz="1800" cap="all" dirty="0" smtClean="0">
                <a:solidFill>
                  <a:srgbClr val="FF0000"/>
                </a:solidFill>
              </a:rPr>
              <a:t>实例讲解</a:t>
            </a:r>
            <a:endParaRPr lang="zh-CN" altLang="en-US" sz="1800" cap="all" dirty="0" smtClean="0">
              <a:solidFill>
                <a:srgbClr val="FF0000"/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609600" y="3751580"/>
            <a:ext cx="11267440" cy="1304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2.3 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使用第三方缓存</a:t>
            </a:r>
            <a:endParaRPr lang="zh-CN" altLang="en-US" sz="4000" cap="all" dirty="0" smtClean="0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600" cap="all" dirty="0" smtClean="0">
                <a:solidFill>
                  <a:schemeClr val="bg1"/>
                </a:solidFill>
              </a:rPr>
              <a:t>A. memcache</a:t>
            </a:r>
            <a:endParaRPr lang="en-US" altLang="zh-CN" sz="1600" cap="all" dirty="0" smtClean="0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600" cap="all" dirty="0" smtClean="0">
                <a:solidFill>
                  <a:schemeClr val="bg1"/>
                </a:solidFill>
              </a:rPr>
              <a:t>B. Redis</a:t>
            </a:r>
            <a:endParaRPr lang="zh-CN" altLang="en-US" sz="1600" cap="all" dirty="0" smtClean="0">
              <a:solidFill>
                <a:schemeClr val="bg1"/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/>
        </p:nvSpPr>
        <p:spPr>
          <a:xfrm>
            <a:off x="607060" y="4892040"/>
            <a:ext cx="11267440" cy="1435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2.4 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良好的设计方案</a:t>
            </a:r>
            <a:endParaRPr lang="zh-CN" altLang="en-US" sz="4000" cap="all" dirty="0" smtClean="0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600" cap="all" dirty="0" smtClean="0">
                <a:solidFill>
                  <a:schemeClr val="bg1"/>
                </a:solidFill>
              </a:rPr>
              <a:t>A. </a:t>
            </a:r>
            <a:r>
              <a:rPr lang="zh-CN" altLang="en-US" sz="1600" cap="all" dirty="0" smtClean="0">
                <a:solidFill>
                  <a:schemeClr val="bg1"/>
                </a:solidFill>
              </a:rPr>
              <a:t>前端分步</a:t>
            </a:r>
            <a:r>
              <a:rPr lang="en-US" altLang="zh-CN" sz="1600" cap="all" dirty="0" smtClean="0">
                <a:solidFill>
                  <a:schemeClr val="bg1"/>
                </a:solidFill>
              </a:rPr>
              <a:t>Ajax</a:t>
            </a:r>
            <a:r>
              <a:rPr lang="zh-CN" altLang="en-US" sz="1600" cap="all" dirty="0" smtClean="0">
                <a:solidFill>
                  <a:schemeClr val="bg1"/>
                </a:solidFill>
              </a:rPr>
              <a:t>加载</a:t>
            </a:r>
            <a:endParaRPr lang="zh-CN" altLang="en-US" sz="1600" cap="all" dirty="0" smtClean="0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600" cap="all" dirty="0" smtClean="0">
                <a:solidFill>
                  <a:schemeClr val="bg1"/>
                </a:solidFill>
              </a:rPr>
              <a:t>B. </a:t>
            </a:r>
            <a:r>
              <a:rPr lang="zh-CN" altLang="en-US" sz="1600" cap="all" dirty="0" smtClean="0">
                <a:solidFill>
                  <a:schemeClr val="bg1"/>
                </a:solidFill>
              </a:rPr>
              <a:t>综合优化手段设计解决方案</a:t>
            </a:r>
            <a:r>
              <a:rPr lang="en-US" altLang="zh-CN" sz="1600" cap="all" dirty="0" smtClean="0">
                <a:solidFill>
                  <a:schemeClr val="bg1"/>
                </a:solidFill>
              </a:rPr>
              <a:t>——</a:t>
            </a:r>
            <a:r>
              <a:rPr lang="zh-CN" altLang="en-US" sz="1600" cap="all" dirty="0" smtClean="0">
                <a:solidFill>
                  <a:srgbClr val="FF0000"/>
                </a:solidFill>
              </a:rPr>
              <a:t>实例讲解</a:t>
            </a:r>
            <a:endParaRPr lang="zh-CN" altLang="en-US" sz="1600" cap="all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65" y="1383030"/>
            <a:ext cx="12059920" cy="2852420"/>
          </a:xfrm>
        </p:spPr>
        <p:txBody>
          <a:bodyPr rtlCol="0">
            <a:normAutofit/>
          </a:bodyPr>
          <a:lstStyle/>
          <a:p>
            <a:pPr eaLnBrk="1" hangingPunct="1"/>
            <a:br>
              <a:rPr lang="en-US" altLang="zh-CN" dirty="0" smtClean="0"/>
            </a:br>
            <a:r>
              <a:rPr lang="en-US" altLang="zh-CN" dirty="0" smtClean="0">
                <a:sym typeface="+mn-ea"/>
              </a:rPr>
              <a:t>3.</a:t>
            </a:r>
            <a:r>
              <a:rPr lang="zh-CN" altLang="en-US" dirty="0" smtClean="0">
                <a:sym typeface="+mn-ea"/>
              </a:rPr>
              <a:t>站点容器菜单打开页面优化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cap="all" dirty="0" smtClean="0">
                <a:solidFill>
                  <a:schemeClr val="bg1"/>
                </a:solidFill>
              </a:rPr>
              <a:t>优化及效果</a:t>
            </a:r>
            <a:endParaRPr lang="zh-CN" altLang="en-US" sz="4000" cap="all" dirty="0" smtClean="0">
              <a:solidFill>
                <a:schemeClr val="bg1"/>
              </a:solidFill>
            </a:endParaRP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824230"/>
            <a:ext cx="6965950" cy="22771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07385"/>
            <a:ext cx="6626225" cy="27692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115570"/>
            <a:ext cx="4885690" cy="3190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625" y="3325495"/>
            <a:ext cx="4895215" cy="34372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3200" y="6063615"/>
            <a:ext cx="63353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经验：避免在递归或者循环中执行耗时任务或者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IO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重的任务！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r>
              <a:rPr lang="en-US" altLang="zh-CN" dirty="0" smtClean="0">
                <a:sym typeface="+mn-ea"/>
              </a:rPr>
              <a:t>04. </a:t>
            </a:r>
            <a:r>
              <a:rPr lang="zh-CN" altLang="en-US" dirty="0" smtClean="0">
                <a:sym typeface="+mn-ea"/>
              </a:rPr>
              <a:t>角色权限树加载优化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201409" y="247205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cap="all" dirty="0" smtClean="0">
                <a:solidFill>
                  <a:schemeClr val="bg1"/>
                </a:solidFill>
              </a:rPr>
              <a:t>现象</a:t>
            </a:r>
            <a:endParaRPr lang="zh-CN" altLang="zh-CN" sz="4000" cap="all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909955"/>
            <a:ext cx="8618855" cy="5547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49690" y="909955"/>
            <a:ext cx="31915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去年，这棵树打开的时间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需要</a:t>
            </a:r>
            <a:r>
              <a:rPr lang="en-US" altLang="zh-CN">
                <a:solidFill>
                  <a:schemeClr val="bg1"/>
                </a:solidFill>
              </a:rPr>
              <a:t>15</a:t>
            </a:r>
            <a:r>
              <a:rPr lang="zh-CN" altLang="en-US">
                <a:solidFill>
                  <a:schemeClr val="bg1"/>
                </a:solidFill>
              </a:rPr>
              <a:t>分钟以上；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而现在，数据处理变多了，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但是性能稳定在</a:t>
            </a:r>
            <a:r>
              <a:rPr lang="en-US" altLang="zh-CN">
                <a:solidFill>
                  <a:schemeClr val="bg1"/>
                </a:solidFill>
              </a:rPr>
              <a:t>3s</a:t>
            </a:r>
            <a:r>
              <a:rPr lang="zh-CN" altLang="en-US">
                <a:solidFill>
                  <a:schemeClr val="bg1"/>
                </a:solidFill>
              </a:rPr>
              <a:t>左右。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注：整个过程大约涉及</a:t>
            </a:r>
            <a:r>
              <a:rPr lang="en-US" altLang="zh-CN">
                <a:solidFill>
                  <a:schemeClr val="bg1"/>
                </a:solidFill>
              </a:rPr>
              <a:t>7-8</a:t>
            </a:r>
            <a:r>
              <a:rPr lang="zh-CN" altLang="en-US">
                <a:solidFill>
                  <a:schemeClr val="bg1"/>
                </a:solidFill>
              </a:rPr>
              <a:t>个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表的读取以及数据匹配运算。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思路：使用合理的数据结构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WPS 演示</Application>
  <PresentationFormat>宽屏</PresentationFormat>
  <Paragraphs>162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等线</vt:lpstr>
      <vt:lpstr>Segoe Print</vt:lpstr>
      <vt:lpstr>Batang</vt:lpstr>
      <vt:lpstr>DotumChe</vt:lpstr>
      <vt:lpstr>Gulim</vt:lpstr>
      <vt:lpstr>GulimChe</vt:lpstr>
      <vt:lpstr>Dotum</vt:lpstr>
      <vt:lpstr>Office 主题</vt:lpstr>
      <vt:lpstr>性能优化实战总结 —高质量开发，高效率代码，高规格走查  </vt:lpstr>
      <vt:lpstr>分享内容：</vt:lpstr>
      <vt:lpstr>                      1.优化宗旨  凡是页面打开超过3s，理论都有可优化空间。 </vt:lpstr>
      <vt:lpstr>2.常规优化方案介绍 </vt:lpstr>
      <vt:lpstr>2.1数据库优化 A. 结构优化：集群，分库分表 B. 语句优化：用好索引，了解存储过程，函数，临时表及表变量 公司采用Linq，无实例介绍。在以前公司曾总结过一份文档，可私下交流。</vt:lpstr>
      <vt:lpstr> 3.站点容器菜单打开页面优化</vt:lpstr>
      <vt:lpstr>优化及效果</vt:lpstr>
      <vt:lpstr>04. 角色权限树加载优化</vt:lpstr>
      <vt:lpstr>现象</vt:lpstr>
      <vt:lpstr>现象</vt:lpstr>
      <vt:lpstr>优化1：将List形成Json树的公用函数</vt:lpstr>
      <vt:lpstr>优化1：将List形成Json树的公用函数</vt:lpstr>
      <vt:lpstr>优化2：优化角色授权树的搜索过程</vt:lpstr>
      <vt:lpstr>05. 如何进行远程调试</vt:lpstr>
      <vt:lpstr>现象</vt:lpstr>
      <vt:lpstr>看代码</vt:lpstr>
      <vt:lpstr>现象</vt:lpstr>
      <vt:lpstr>修改</vt:lpstr>
      <vt:lpstr>05. 权限控制偶尔判断失误优化</vt:lpstr>
      <vt:lpstr>原因</vt:lpstr>
      <vt:lpstr>背景</vt:lpstr>
      <vt:lpstr>完毕，谢谢大家！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Administrator</cp:lastModifiedBy>
  <cp:revision>451</cp:revision>
  <dcterms:created xsi:type="dcterms:W3CDTF">2014-12-12T13:36:00Z</dcterms:created>
  <dcterms:modified xsi:type="dcterms:W3CDTF">2017-09-21T06:02:53Z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  <property fmtid="{D5CDD505-2E9C-101B-9397-08002B2CF9AE}" pid="4" name="KSOProductBuildVer">
    <vt:lpwstr>2052-10.1.0.6749</vt:lpwstr>
  </property>
</Properties>
</file>