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24"/>
  </p:notesMasterIdLst>
  <p:sldIdLst>
    <p:sldId id="256" r:id="rId3"/>
    <p:sldId id="277" r:id="rId4"/>
    <p:sldId id="285" r:id="rId5"/>
    <p:sldId id="286" r:id="rId6"/>
    <p:sldId id="399" r:id="rId7"/>
    <p:sldId id="317" r:id="rId8"/>
    <p:sldId id="318" r:id="rId9"/>
    <p:sldId id="308" r:id="rId10"/>
    <p:sldId id="309" r:id="rId11"/>
    <p:sldId id="310" r:id="rId12"/>
    <p:sldId id="314" r:id="rId13"/>
    <p:sldId id="321" r:id="rId14"/>
    <p:sldId id="320" r:id="rId15"/>
    <p:sldId id="312" r:id="rId16"/>
    <p:sldId id="315" r:id="rId17"/>
    <p:sldId id="319" r:id="rId18"/>
    <p:sldId id="322" r:id="rId19"/>
    <p:sldId id="323" r:id="rId20"/>
    <p:sldId id="467" r:id="rId21"/>
    <p:sldId id="325" r:id="rId22"/>
    <p:sldId id="275" r:id="rId2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EEF"/>
    <a:srgbClr val="B4B17A"/>
    <a:srgbClr val="697A74"/>
    <a:srgbClr val="FDCB82"/>
    <a:srgbClr val="4F434F"/>
    <a:srgbClr val="FA9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>
        <p:guide orient="horz" pos="2131"/>
        <p:guide pos="38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78BD4-57C3-496B-8A93-3CF0422B8E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936A5-7537-4E67-8D9D-1E3DDF9BE7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ltDnDiag">
          <a:fgClr>
            <a:srgbClr val="697A74"/>
          </a:fgClr>
          <a:bgClr>
            <a:srgbClr val="4F434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5724525"/>
            <a:ext cx="12192000" cy="1133475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0800000">
            <a:off x="5748338" y="5721350"/>
            <a:ext cx="695325" cy="412750"/>
          </a:xfrm>
          <a:prstGeom prst="triangle">
            <a:avLst/>
          </a:prstGeom>
          <a:pattFill prst="ltDnDiag">
            <a:fgClr>
              <a:srgbClr val="697A74"/>
            </a:fgClr>
            <a:bgClr>
              <a:srgbClr val="4F434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970501" y="5384647"/>
            <a:ext cx="250999" cy="400018"/>
            <a:chOff x="5950141" y="5407218"/>
            <a:chExt cx="284294" cy="453081"/>
          </a:xfrm>
          <a:solidFill>
            <a:schemeClr val="bg1"/>
          </a:solidFill>
        </p:grpSpPr>
        <p:sp>
          <p:nvSpPr>
            <p:cNvPr id="7" name="L 形 6"/>
            <p:cNvSpPr/>
            <p:nvPr/>
          </p:nvSpPr>
          <p:spPr>
            <a:xfrm rot="18900000">
              <a:off x="5957566" y="5583430"/>
              <a:ext cx="276869" cy="276869"/>
            </a:xfrm>
            <a:prstGeom prst="corner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L 形 7"/>
            <p:cNvSpPr/>
            <p:nvPr/>
          </p:nvSpPr>
          <p:spPr>
            <a:xfrm rot="18900000">
              <a:off x="5950141" y="5407218"/>
              <a:ext cx="276869" cy="276869"/>
            </a:xfrm>
            <a:prstGeom prst="corner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9C1FD-9BE2-4A8A-A79A-3EE50F7E275A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棒谷网络科技有限公司</a:t>
            </a: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3F3D5-D4FD-4954-BCE5-650056F0D4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54032-71AC-4FB5-B9A5-159CEDF3EED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棒谷网络科技有限公司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2A298-37A7-4409-A01B-EEE66C6680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pattFill prst="ltDnDiag">
          <a:fgClr>
            <a:srgbClr val="697A74"/>
          </a:fgClr>
          <a:bgClr>
            <a:srgbClr val="4F434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-19050"/>
            <a:ext cx="12192000" cy="281940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0800000">
            <a:off x="5748338" y="2727325"/>
            <a:ext cx="695325" cy="412750"/>
          </a:xfrm>
          <a:prstGeom prst="triangl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85950" y="4589463"/>
            <a:ext cx="84201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4B1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0A64D-FE9A-46C9-904C-1AEC0F13B425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棒谷网络科技有限公司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92205-68AE-4BB9-B086-06C9E42167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4F43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flipV="1">
            <a:off x="0" y="6496050"/>
            <a:ext cx="12192000" cy="36195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 userDrawn="1"/>
        </p:nvSpPr>
        <p:spPr>
          <a:xfrm rot="10800000">
            <a:off x="5921375" y="6496050"/>
            <a:ext cx="349250" cy="206375"/>
          </a:xfrm>
          <a:prstGeom prst="triangle">
            <a:avLst/>
          </a:prstGeom>
          <a:solidFill>
            <a:srgbClr val="4F4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2C2E6-3212-4D02-A293-69D9A19AF44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棒谷网络科技有限公司</a:t>
            </a: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25C5C-97D3-4B90-96D5-ED0705F17D8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208B1-806B-4930-B3F7-F8F7913EB1E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棒谷网络科技有限公司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D065C-57CE-4A56-9CC4-FEC5F1E4CC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17EAF7A-C4E3-47DD-897F-FD44D144774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smtClean="0"/>
              <a:t>棒谷网络科技有限公司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64DB1A6-D0C6-4471-BEC4-57832E6288C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7370" y="955675"/>
            <a:ext cx="11097260" cy="343154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8000" b="1" dirty="0" smtClean="0">
                <a:solidFill>
                  <a:srgbClr val="FA9A60"/>
                </a:solidFill>
                <a:latin typeface="+mj-ea"/>
              </a:rPr>
              <a:t>Cas</a:t>
            </a:r>
            <a:r>
              <a:rPr lang="zh-CN" altLang="zh-CN" sz="8000" b="1" dirty="0" smtClean="0">
                <a:solidFill>
                  <a:srgbClr val="FA9A60"/>
                </a:solidFill>
                <a:latin typeface="+mj-ea"/>
              </a:rPr>
              <a:t>单点登录介绍</a:t>
            </a:r>
            <a:br>
              <a:rPr lang="zh-CN" altLang="zh-CN" sz="8000" b="1" dirty="0" smtClean="0">
                <a:solidFill>
                  <a:srgbClr val="FA9A60"/>
                </a:solidFill>
                <a:latin typeface="+mj-ea"/>
              </a:rPr>
            </a:br>
            <a:r>
              <a:rPr lang="zh-CN" altLang="zh-CN" b="1" dirty="0" smtClean="0">
                <a:solidFill>
                  <a:srgbClr val="FA9A60"/>
                </a:solidFill>
                <a:latin typeface="+mj-ea"/>
              </a:rPr>
              <a:t>—</a:t>
            </a:r>
            <a:r>
              <a:rPr lang="en-US" altLang="zh-CN" b="1" dirty="0" smtClean="0">
                <a:solidFill>
                  <a:srgbClr val="FA9A60"/>
                </a:solidFill>
                <a:latin typeface="+mj-ea"/>
              </a:rPr>
              <a:t>—.net</a:t>
            </a:r>
            <a:r>
              <a:rPr lang="zh-CN" altLang="en-US" b="1" dirty="0" smtClean="0">
                <a:solidFill>
                  <a:srgbClr val="FA9A60"/>
                </a:solidFill>
                <a:latin typeface="+mj-ea"/>
              </a:rPr>
              <a:t>整合踩到的坑</a:t>
            </a:r>
            <a:br>
              <a:rPr lang="en-US" altLang="zh-CN" sz="8000" b="1" dirty="0" smtClean="0">
                <a:solidFill>
                  <a:srgbClr val="FA9A60"/>
                </a:solidFill>
                <a:latin typeface="+mj-ea"/>
              </a:rPr>
            </a:br>
            <a:br>
              <a:rPr lang="en-US" altLang="zh-CN" b="1" dirty="0" smtClean="0"/>
            </a:br>
            <a:endParaRPr lang="zh-CN" altLang="en-US" sz="4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416152" y="5002079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棒谷网络科技有限公司</a:t>
            </a:r>
            <a:endParaRPr lang="zh-CN" altLang="en-US" sz="2800" dirty="0"/>
          </a:p>
        </p:txBody>
      </p:sp>
      <p:sp>
        <p:nvSpPr>
          <p:cNvPr id="5" name="页脚占位符 3"/>
          <p:cNvSpPr txBox="1"/>
          <p:nvPr/>
        </p:nvSpPr>
        <p:spPr>
          <a:xfrm>
            <a:off x="6325235" y="5001895"/>
            <a:ext cx="4592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algn="r">
              <a:defRPr/>
            </a:pPr>
            <a:r>
              <a:rPr lang="zh-CN" altLang="en-US" sz="2800" dirty="0" smtClean="0"/>
              <a:t>谢永平（</a:t>
            </a:r>
            <a:r>
              <a:rPr lang="zh-CN" altLang="en-US" sz="2800" dirty="0"/>
              <a:t>公共平台开发二</a:t>
            </a:r>
            <a:r>
              <a:rPr lang="zh-CN" altLang="en-US" sz="2800" dirty="0" smtClean="0"/>
              <a:t>组）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525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33375" y="1326015"/>
            <a:ext cx="5669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与站点容器内某些功能冲突，导致原有部分功能不正常</a:t>
            </a:r>
            <a:endParaRPr lang="zh-CN" altLang="en-US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238125" y="1472065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1450" y="950595"/>
            <a:ext cx="581088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dirty="0">
                <a:solidFill>
                  <a:schemeClr val="bg1"/>
                </a:solidFill>
              </a:rPr>
              <a:t>本地测试一切ok，上线后各种问题，主要分为几类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27025" y="3373255"/>
            <a:ext cx="5108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大部分页面中的各种功能，都会报</a:t>
            </a:r>
            <a:r>
              <a:rPr lang="en-US" altLang="zh-CN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zh-CN" altLang="en-US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对象错误</a:t>
            </a:r>
            <a:endParaRPr lang="zh-CN" altLang="en-US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椭圆 3"/>
          <p:cNvSpPr/>
          <p:nvPr/>
        </p:nvSpPr>
        <p:spPr>
          <a:xfrm>
            <a:off x="228600" y="3519305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1677670"/>
            <a:ext cx="6009640" cy="16833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" y="3749040"/>
            <a:ext cx="6243320" cy="29419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605" y="1694180"/>
            <a:ext cx="5228590" cy="16478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703695" y="941070"/>
            <a:ext cx="3948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修改</a:t>
            </a:r>
            <a:endParaRPr lang="zh-CN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03695" y="1309370"/>
            <a:ext cx="5654675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换如下函数，添加IIS_IUSRS，并确保IIS7兼容II6，搞定</a:t>
            </a:r>
            <a:endParaRPr lang="zh-CN" altLang="en-US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72605" y="3444240"/>
            <a:ext cx="56546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很长一段时间内，徘徊于下面这个问题</a:t>
            </a:r>
            <a:endParaRPr lang="zh-CN" altLang="en-US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zh-CN" altLang="en-US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尝试各种手段，总是发现访问的</a:t>
            </a:r>
            <a:r>
              <a:rPr lang="en-US" altLang="zh-CN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Action</a:t>
            </a:r>
            <a:r>
              <a:rPr lang="zh-CN" altLang="en-US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被重定向</a:t>
            </a:r>
            <a:endParaRPr lang="zh-CN" altLang="en-US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zh-CN" altLang="en-US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重点分享关于这个问题的突破！</a:t>
            </a:r>
            <a:endParaRPr lang="zh-CN" altLang="en-US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615" y="4462145"/>
            <a:ext cx="2197735" cy="1746885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/>
        </p:nvSpPr>
        <p:spPr>
          <a:xfrm>
            <a:off x="753859" y="218630"/>
            <a:ext cx="10515600" cy="662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normAutofit fontScale="90000" lnSpcReduction="100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cap="all" dirty="0" smtClean="0">
                <a:solidFill>
                  <a:schemeClr val="bg1"/>
                </a:solidFill>
              </a:rPr>
              <a:t>3.1 </a:t>
            </a:r>
            <a:r>
              <a:rPr lang="zh-CN" altLang="en-US" sz="4000" cap="all" dirty="0" smtClean="0">
                <a:solidFill>
                  <a:schemeClr val="bg1"/>
                </a:solidFill>
              </a:rPr>
              <a:t>第一次修改整合</a:t>
            </a:r>
            <a:endParaRPr lang="zh-CN" altLang="en-US" sz="4000" dirty="0">
              <a:solidFill>
                <a:srgbClr val="FDCB82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84225" y="666210"/>
            <a:ext cx="171386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3.1.1 测试结果 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3"/>
          <p:cNvSpPr>
            <a:spLocks noGrp="1"/>
          </p:cNvSpPr>
          <p:nvPr>
            <p:ph type="title"/>
          </p:nvPr>
        </p:nvSpPr>
        <p:spPr>
          <a:xfrm>
            <a:off x="534784" y="208470"/>
            <a:ext cx="10515600" cy="66278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bg1"/>
                </a:solidFill>
              </a:rPr>
              <a:t>3.2  </a:t>
            </a:r>
            <a:r>
              <a:rPr lang="zh-CN" altLang="en-US" sz="4000" dirty="0">
                <a:solidFill>
                  <a:schemeClr val="bg1"/>
                </a:solidFill>
              </a:rPr>
              <a:t>第二次修改整合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525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3720" y="912495"/>
            <a:ext cx="77590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dirty="0">
                <a:solidFill>
                  <a:schemeClr val="bg1"/>
                </a:solidFill>
              </a:rPr>
              <a:t>3.2.1 新加需求，根据访问域名不同，适配到不同的Cas认证服务器上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4990" y="1323975"/>
            <a:ext cx="1100518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要求：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OA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系统，有两个域名，后缀分别是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banggood.cn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、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sellercube.com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，要求访问不同域名时，调整到不同的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cas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站点验证。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改动：查看文档，阅读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DotNetCasClient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代码，发现必须改动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cas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客户端代码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755" y="2240280"/>
            <a:ext cx="6381115" cy="5429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55" y="2907665"/>
            <a:ext cx="9257030" cy="33026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1190" y="6210300"/>
            <a:ext cx="975804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总结：找准病灶动手术，如果找对症结，改动花的代价相对较小。（最初有两种方案）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525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3720" y="331470"/>
            <a:ext cx="77590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dirty="0">
                <a:solidFill>
                  <a:schemeClr val="bg1"/>
                </a:solidFill>
              </a:rPr>
              <a:t>3.2.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 重定向</a:t>
            </a:r>
            <a:r>
              <a:rPr lang="en-US" altLang="zh-CN" dirty="0">
                <a:solidFill>
                  <a:schemeClr val="bg1"/>
                </a:solidFill>
              </a:rPr>
              <a:t>Action</a:t>
            </a:r>
            <a:r>
              <a:rPr lang="zh-CN" altLang="en-US" dirty="0">
                <a:solidFill>
                  <a:schemeClr val="bg1"/>
                </a:solidFill>
              </a:rPr>
              <a:t>，怀疑是</a:t>
            </a:r>
            <a:r>
              <a:rPr lang="en-US" altLang="zh-CN" dirty="0">
                <a:solidFill>
                  <a:schemeClr val="bg1"/>
                </a:solidFill>
              </a:rPr>
              <a:t>Casfilter</a:t>
            </a:r>
            <a:r>
              <a:rPr lang="zh-CN" altLang="en-US" dirty="0">
                <a:solidFill>
                  <a:schemeClr val="bg1"/>
                </a:solidFill>
              </a:rPr>
              <a:t>中验证不通过，导致</a:t>
            </a:r>
            <a:r>
              <a:rPr lang="en-US" altLang="zh-CN" dirty="0">
                <a:solidFill>
                  <a:schemeClr val="bg1"/>
                </a:solidFill>
              </a:rPr>
              <a:t>Url</a:t>
            </a:r>
            <a:r>
              <a:rPr lang="zh-CN" altLang="en-US" dirty="0">
                <a:solidFill>
                  <a:schemeClr val="bg1"/>
                </a:solidFill>
              </a:rPr>
              <a:t>重写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4355" y="752475"/>
            <a:ext cx="52870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为了证实这个怀疑，验证过程是复杂的。我们在被怀疑的地方，逐步加上日志，搞清楚整个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cas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客服端执行过程，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最终发现几个问题。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3.2.2.1 </a:t>
            </a:r>
            <a:r>
              <a:rPr lang="zh-CN" altLang="en-US" dirty="0">
                <a:solidFill>
                  <a:schemeClr val="bg1"/>
                </a:solidFill>
              </a:rPr>
              <a:t>定位问题：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在有些函数过程中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Cookie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会获取不到，可是我们从浏览器监控到该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Cookie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是存在的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2. 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修改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Cookie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获取不到的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bug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后，发现将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Cookie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的值解密获取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Ticket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又失败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3. 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上述两个问题修复后，发现取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CasTicket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又失败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6945" y="709295"/>
            <a:ext cx="6149975" cy="5600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383280"/>
            <a:ext cx="5698490" cy="1990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3395" y="5424170"/>
            <a:ext cx="55797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在定位上述这些问题，测试解决方案，逐步排查的过程耗费了大量时间！原因是对</a:t>
            </a:r>
            <a:r>
              <a:rPr lang="en-US" altLang="zh-CN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Asp.net</a:t>
            </a:r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底层的验证机制不够熟悉，</a:t>
            </a:r>
            <a:r>
              <a:rPr lang="en-US" altLang="zh-CN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Cas</a:t>
            </a:r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客户端重写了这套验证机制。</a:t>
            </a:r>
            <a:endParaRPr lang="zh-CN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525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3870" y="369570"/>
            <a:ext cx="64509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3.2.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 重定向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Action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，怀疑是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Casfilter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中验证不通过，导致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Url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重写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6885" y="718820"/>
            <a:ext cx="17843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dirty="0">
                <a:solidFill>
                  <a:schemeClr val="bg1"/>
                </a:solidFill>
                <a:sym typeface="+mn-ea"/>
              </a:rPr>
              <a:t>3.2.2.2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解决问题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280" y="1058545"/>
            <a:ext cx="44323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1. 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发现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Cookie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在OnBeginRequest到OnAuthenticateRequest两个紧密上下衔接的事件中丢失了！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sym typeface="+mn-ea"/>
            </a:endParaRPr>
          </a:p>
          <a:p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2. </a:t>
            </a:r>
            <a:r>
              <a:rPr 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Cookie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值解密失败，将原来用微软加解密的方法改掉，换成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Base64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加解密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sym typeface="+mn-ea"/>
            </a:endParaRPr>
          </a:p>
          <a:p>
            <a:endParaRPr lang="en-US" altLang="zh-CN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sym typeface="+mn-ea"/>
            </a:endParaRPr>
          </a:p>
          <a:p>
            <a:endParaRPr lang="en-US" altLang="zh-CN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sym typeface="+mn-ea"/>
            </a:endParaRPr>
          </a:p>
          <a:p>
            <a:endParaRPr lang="en-US" altLang="zh-CN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sym typeface="+mn-ea"/>
            </a:endParaRPr>
          </a:p>
          <a:p>
            <a:endParaRPr lang="en-US" altLang="zh-CN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sym typeface="+mn-ea"/>
            </a:endParaRPr>
          </a:p>
          <a:p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3. Cache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中无法获取到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CasAuthenticationTicket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值，将所有的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Cache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换成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Redis Cache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存取值（后续可分享）</a:t>
            </a:r>
            <a:endParaRPr lang="en-US" altLang="zh-CN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25" y="737870"/>
            <a:ext cx="7130415" cy="2381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5" y="2482850"/>
            <a:ext cx="4646930" cy="1095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4473575"/>
            <a:ext cx="6952615" cy="140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525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7520" y="331470"/>
            <a:ext cx="77590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dirty="0">
                <a:solidFill>
                  <a:schemeClr val="bg1"/>
                </a:solidFill>
              </a:rPr>
              <a:t>3.2.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 重定向</a:t>
            </a:r>
            <a:r>
              <a:rPr lang="en-US" altLang="zh-CN" dirty="0">
                <a:solidFill>
                  <a:schemeClr val="bg1"/>
                </a:solidFill>
              </a:rPr>
              <a:t>Action</a:t>
            </a:r>
            <a:r>
              <a:rPr lang="zh-CN" altLang="en-US" dirty="0">
                <a:solidFill>
                  <a:schemeClr val="bg1"/>
                </a:solidFill>
              </a:rPr>
              <a:t>，初步怀疑是</a:t>
            </a:r>
            <a:r>
              <a:rPr lang="en-US" altLang="zh-CN" dirty="0">
                <a:solidFill>
                  <a:schemeClr val="bg1"/>
                </a:solidFill>
              </a:rPr>
              <a:t>Casfilter</a:t>
            </a:r>
            <a:r>
              <a:rPr lang="zh-CN" altLang="en-US" dirty="0">
                <a:solidFill>
                  <a:schemeClr val="bg1"/>
                </a:solidFill>
              </a:rPr>
              <a:t>中验证不通过，导致</a:t>
            </a:r>
            <a:r>
              <a:rPr lang="en-US" altLang="zh-CN" dirty="0">
                <a:solidFill>
                  <a:schemeClr val="bg1"/>
                </a:solidFill>
              </a:rPr>
              <a:t>Url</a:t>
            </a:r>
            <a:r>
              <a:rPr lang="zh-CN" altLang="en-US" dirty="0">
                <a:solidFill>
                  <a:schemeClr val="bg1"/>
                </a:solidFill>
              </a:rPr>
              <a:t>重写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6885" y="718820"/>
            <a:ext cx="17843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dirty="0">
                <a:solidFill>
                  <a:schemeClr val="bg1"/>
                </a:solidFill>
                <a:sym typeface="+mn-ea"/>
              </a:rPr>
              <a:t>3.2.2.3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终极</a:t>
            </a:r>
            <a:r>
              <a:rPr lang="zh-CN" dirty="0">
                <a:solidFill>
                  <a:schemeClr val="bg1"/>
                </a:solidFill>
                <a:sym typeface="+mn-ea"/>
              </a:rPr>
              <a:t>原因</a:t>
            </a:r>
            <a:endParaRPr lang="zh-CN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4030" y="1109980"/>
            <a:ext cx="52057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改到这里，大家可能会觉得我们是头痛医头，脚痛医脚，问题的根本原因没有找到！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     事实就是如此，在修改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bug 1,2 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之后，测试还是失败，我们开始考虑是不是环境的搭建上有什么不同，为什么本地不存在这些问题，而线上存在！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     终于在对比中，发现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IIS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的一项配置影响了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Cas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的功能！</a:t>
            </a:r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最大工作进程数</a:t>
            </a:r>
            <a:r>
              <a:rPr lang="en-US" altLang="zh-CN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=5</a:t>
            </a:r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，这个大于</a:t>
            </a:r>
            <a:r>
              <a:rPr lang="en-US" altLang="zh-CN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的设置。</a:t>
            </a:r>
            <a:endParaRPr lang="zh-CN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多进程时，响应请求，跨进程会话的情况，容易造成会话丢失。这也是集群环境下，会话需要统一采用</a:t>
            </a:r>
            <a:r>
              <a:rPr lang="en-US" altLang="zh-CN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Memcache</a:t>
            </a:r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或者</a:t>
            </a:r>
            <a:r>
              <a:rPr lang="en-US" altLang="zh-CN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Redis</a:t>
            </a:r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实现的原因。</a:t>
            </a:r>
            <a:endParaRPr lang="zh-CN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5010" y="673735"/>
            <a:ext cx="6325870" cy="5629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4312285"/>
            <a:ext cx="5698490" cy="199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525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20" y="1031875"/>
            <a:ext cx="11897360" cy="52857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6885" y="663575"/>
            <a:ext cx="3841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dirty="0">
                <a:solidFill>
                  <a:schemeClr val="bg1"/>
                </a:solidFill>
                <a:sym typeface="+mn-ea"/>
              </a:rPr>
              <a:t>3.2.2.2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最大工作进程数，非官方解释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349250"/>
            <a:ext cx="77590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dirty="0">
                <a:solidFill>
                  <a:schemeClr val="bg1"/>
                </a:solidFill>
              </a:rPr>
              <a:t>3.2.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 重定向</a:t>
            </a:r>
            <a:r>
              <a:rPr lang="en-US" altLang="zh-CN" dirty="0">
                <a:solidFill>
                  <a:schemeClr val="bg1"/>
                </a:solidFill>
              </a:rPr>
              <a:t>Action</a:t>
            </a:r>
            <a:r>
              <a:rPr lang="zh-CN" altLang="en-US" dirty="0">
                <a:solidFill>
                  <a:schemeClr val="bg1"/>
                </a:solidFill>
              </a:rPr>
              <a:t>，初步怀疑是</a:t>
            </a:r>
            <a:r>
              <a:rPr lang="en-US" altLang="zh-CN" dirty="0">
                <a:solidFill>
                  <a:schemeClr val="bg1"/>
                </a:solidFill>
              </a:rPr>
              <a:t>Casfilter</a:t>
            </a:r>
            <a:r>
              <a:rPr lang="zh-CN" altLang="en-US" dirty="0">
                <a:solidFill>
                  <a:schemeClr val="bg1"/>
                </a:solidFill>
              </a:rPr>
              <a:t>中验证不通过，导致</a:t>
            </a:r>
            <a:r>
              <a:rPr lang="en-US" altLang="zh-CN" dirty="0">
                <a:solidFill>
                  <a:schemeClr val="bg1"/>
                </a:solidFill>
              </a:rPr>
              <a:t>Url</a:t>
            </a:r>
            <a:r>
              <a:rPr lang="zh-CN" altLang="en-US" dirty="0">
                <a:solidFill>
                  <a:schemeClr val="bg1"/>
                </a:solidFill>
              </a:rPr>
              <a:t>重写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525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34784" y="208470"/>
            <a:ext cx="10515600" cy="662780"/>
          </a:xfrm>
        </p:spPr>
        <p:txBody>
          <a:bodyPr rtlCol="0" anchor="t">
            <a:normAutofit fontScale="90000"/>
          </a:bodyPr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bg1"/>
                </a:solidFill>
              </a:rPr>
              <a:t>3.3  </a:t>
            </a:r>
            <a:r>
              <a:rPr lang="zh-CN" altLang="en-US" sz="4000" dirty="0">
                <a:solidFill>
                  <a:schemeClr val="bg1"/>
                </a:solidFill>
              </a:rPr>
              <a:t>第三次修改整合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3085" y="804545"/>
            <a:ext cx="107016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dirty="0">
                <a:solidFill>
                  <a:schemeClr val="bg1"/>
                </a:solidFill>
                <a:sym typeface="+mn-ea"/>
              </a:rPr>
              <a:t>问题：经过第二次修改，将最大的问题突破后，再进行测试。发现站点容器和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OA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之间相互间切换跳转，并频繁切换用户进行登录，将会导致用户获取混乱。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2295" y="1530350"/>
            <a:ext cx="1023683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原因：发现退出时，有些子站点，或者关联站点退出后，主域名下仍然存在对应的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Cookie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值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3405" y="1971040"/>
            <a:ext cx="1032319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解决：梳理原来的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Cookie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结构，去掉主域名下的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Cookie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，并且在退出时通过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Ajax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清除各子站点，关联站点下的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Cookie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。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图片 6" descr="`0`N0QIV`MAK_[3ZF28PM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9885" y="2386965"/>
            <a:ext cx="6219190" cy="27520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3395" y="5424170"/>
            <a:ext cx="10325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结果：目前测试结果还算稳定，准备上线中。。。。（</a:t>
            </a:r>
            <a:r>
              <a:rPr lang="en-US" altLang="zh-CN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8.17</a:t>
            </a:r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编写该文档）</a:t>
            </a:r>
            <a:endParaRPr lang="zh-CN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hangingPunct="1"/>
            <a:r>
              <a:rPr lang="en-US" altLang="zh-CN" dirty="0" smtClean="0">
                <a:sym typeface="+mn-ea"/>
              </a:rPr>
              <a:t>04. </a:t>
            </a:r>
            <a:r>
              <a:rPr lang="zh-CN" altLang="en-US" dirty="0" smtClean="0">
                <a:sym typeface="+mn-ea"/>
              </a:rPr>
              <a:t>本次改动全记录</a:t>
            </a:r>
            <a:endParaRPr lang="zh-CN" altLang="en-US" dirty="0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棒谷网络科技有限公司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525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73660"/>
            <a:ext cx="10161905" cy="4751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90" y="4815840"/>
            <a:ext cx="10085705" cy="1779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hangingPunct="1"/>
            <a:r>
              <a:rPr lang="en-US" altLang="zh-CN" dirty="0" smtClean="0">
                <a:sym typeface="+mn-ea"/>
              </a:rPr>
              <a:t>05. </a:t>
            </a:r>
            <a:r>
              <a:rPr lang="zh-CN" altLang="en-US" dirty="0" smtClean="0">
                <a:sym typeface="+mn-ea"/>
              </a:rPr>
              <a:t>如何进行远程调试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棒谷网络科技有限公司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3"/>
          <p:cNvSpPr>
            <a:spLocks noGrp="1"/>
          </p:cNvSpPr>
          <p:nvPr>
            <p:ph type="title"/>
          </p:nvPr>
        </p:nvSpPr>
        <p:spPr>
          <a:xfrm>
            <a:off x="542925" y="594172"/>
            <a:ext cx="10515600" cy="607464"/>
          </a:xfrm>
        </p:spPr>
        <p:txBody>
          <a:bodyPr rtlCol="0" anchor="t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cap="all" dirty="0" smtClean="0">
                <a:solidFill>
                  <a:schemeClr val="bg1"/>
                </a:solidFill>
              </a:rPr>
              <a:t>分享</a:t>
            </a:r>
            <a:r>
              <a:rPr lang="zh-CN" altLang="en-US" sz="4000" cap="all" dirty="0">
                <a:solidFill>
                  <a:schemeClr val="bg1"/>
                </a:solidFill>
              </a:rPr>
              <a:t>内容</a:t>
            </a:r>
            <a:r>
              <a:rPr lang="zh-CN" altLang="en-US" sz="4000" cap="all" dirty="0" smtClean="0">
                <a:solidFill>
                  <a:schemeClr val="bg1"/>
                </a:solidFill>
              </a:rPr>
              <a:t>：</a:t>
            </a:r>
            <a:endParaRPr lang="zh-CN" altLang="en-US" sz="4000" dirty="0">
              <a:solidFill>
                <a:srgbClr val="FDCB8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587013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715559" y="1533138"/>
            <a:ext cx="16751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</a:rPr>
              <a:t>01. </a:t>
            </a:r>
            <a:r>
              <a:rPr lang="en-US" sz="2400" dirty="0" smtClean="0">
                <a:solidFill>
                  <a:schemeClr val="bg1"/>
                </a:solidFill>
              </a:rPr>
              <a:t>Cas</a:t>
            </a:r>
            <a:r>
              <a:rPr lang="zh-CN" altLang="en-US" sz="2400" dirty="0" smtClean="0">
                <a:solidFill>
                  <a:schemeClr val="bg1"/>
                </a:solidFill>
              </a:rPr>
              <a:t>介绍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79119" y="1728616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2" name="矩形 8"/>
          <p:cNvSpPr>
            <a:spLocks noChangeArrowheads="1"/>
          </p:cNvSpPr>
          <p:nvPr/>
        </p:nvSpPr>
        <p:spPr bwMode="auto">
          <a:xfrm>
            <a:off x="715559" y="1954557"/>
            <a:ext cx="31991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</a:rPr>
              <a:t>02. Cas</a:t>
            </a:r>
            <a:r>
              <a:rPr lang="zh-CN" altLang="en-US" sz="2400" dirty="0" smtClean="0">
                <a:solidFill>
                  <a:schemeClr val="bg1"/>
                </a:solidFill>
              </a:rPr>
              <a:t>客服端官网介绍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79119" y="2150035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4" name="矩形 10"/>
          <p:cNvSpPr>
            <a:spLocks noChangeArrowheads="1"/>
          </p:cNvSpPr>
          <p:nvPr/>
        </p:nvSpPr>
        <p:spPr bwMode="auto">
          <a:xfrm>
            <a:off x="715559" y="2378850"/>
            <a:ext cx="41135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</a:rPr>
              <a:t>03. </a:t>
            </a:r>
            <a:r>
              <a:rPr lang="zh-CN" altLang="en-US" sz="2400" dirty="0" smtClean="0">
                <a:solidFill>
                  <a:schemeClr val="bg1"/>
                </a:solidFill>
              </a:rPr>
              <a:t>站点容器整合</a:t>
            </a:r>
            <a:r>
              <a:rPr lang="en-US" altLang="zh-CN" sz="2400" dirty="0" smtClean="0">
                <a:solidFill>
                  <a:schemeClr val="bg1"/>
                </a:solidFill>
              </a:rPr>
              <a:t>Cas</a:t>
            </a:r>
            <a:r>
              <a:rPr lang="zh-CN" altLang="en-US" sz="2400" dirty="0" smtClean="0">
                <a:solidFill>
                  <a:schemeClr val="bg1"/>
                </a:solidFill>
              </a:rPr>
              <a:t>遇到的坑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79119" y="2584150"/>
            <a:ext cx="76200" cy="74612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2" name="矩形 12"/>
          <p:cNvSpPr>
            <a:spLocks noChangeArrowheads="1"/>
          </p:cNvSpPr>
          <p:nvPr/>
        </p:nvSpPr>
        <p:spPr bwMode="auto">
          <a:xfrm>
            <a:off x="715559" y="2804726"/>
            <a:ext cx="27711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</a:rPr>
              <a:t>04. </a:t>
            </a:r>
            <a:r>
              <a:rPr lang="zh-CN" altLang="en-US" sz="2400" dirty="0" smtClean="0">
                <a:solidFill>
                  <a:schemeClr val="bg1"/>
                </a:solidFill>
              </a:rPr>
              <a:t>本次改动全记录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579119" y="2998170"/>
            <a:ext cx="76200" cy="74612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" name="矩形 12"/>
          <p:cNvSpPr>
            <a:spLocks noChangeArrowheads="1"/>
          </p:cNvSpPr>
          <p:nvPr/>
        </p:nvSpPr>
        <p:spPr bwMode="auto">
          <a:xfrm>
            <a:off x="718734" y="3217476"/>
            <a:ext cx="24663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bg1"/>
                </a:solidFill>
              </a:rPr>
              <a:t>05. </a:t>
            </a:r>
            <a:r>
              <a:rPr lang="zh-CN" altLang="en-US" sz="2400" dirty="0" smtClean="0">
                <a:solidFill>
                  <a:schemeClr val="bg1"/>
                </a:solidFill>
              </a:rPr>
              <a:t>如何远程调试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82294" y="3410920"/>
            <a:ext cx="76200" cy="74612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525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3085" y="804545"/>
            <a:ext cx="112998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dirty="0">
                <a:solidFill>
                  <a:schemeClr val="bg1"/>
                </a:solidFill>
                <a:sym typeface="+mn-ea"/>
              </a:rPr>
              <a:t>分享：</a:t>
            </a:r>
            <a:endParaRPr lang="zh-CN" altLang="zh-CN" dirty="0">
              <a:solidFill>
                <a:schemeClr val="bg1"/>
              </a:solidFill>
              <a:sym typeface="+mn-ea"/>
            </a:endParaRPr>
          </a:p>
          <a:p>
            <a:endParaRPr lang="zh-CN" altLang="zh-CN" dirty="0">
              <a:solidFill>
                <a:schemeClr val="bg1"/>
              </a:solidFill>
              <a:sym typeface="+mn-ea"/>
            </a:endParaRPr>
          </a:p>
          <a:p>
            <a:r>
              <a:rPr lang="zh-CN" altLang="zh-CN" dirty="0">
                <a:solidFill>
                  <a:schemeClr val="bg1"/>
                </a:solidFill>
                <a:sym typeface="+mn-ea"/>
              </a:rPr>
              <a:t>很多时候，代码在本地调试没有问题，发布到服务器就产生问题。我们较难定位具体错误，此时你会怎么办？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3085" y="1873250"/>
            <a:ext cx="1023683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传统方式：写日志，编译，发布到线上，监控日志，分析，再写日志，再编译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......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烦，效率低！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6260" y="2371725"/>
            <a:ext cx="1091247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新的方式：不防试试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Asp.net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提供的远程调试功能！度娘上相关资料很多，配置也相对简单，不细作讲解，仅提供参考地址如下。</a:t>
            </a:r>
            <a:endParaRPr lang="en-US" altLang="zh-CN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260" y="3152775"/>
            <a:ext cx="9131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远程调试 Asp.Net 项目：https://jingyan.baidu.com/article/59a015e3a75708f794886533.html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00" y="2011363"/>
            <a:ext cx="9144000" cy="2387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9600" b="1" dirty="0" smtClean="0"/>
              <a:t>完毕，谢谢大家！</a:t>
            </a:r>
            <a:r>
              <a:rPr lang="en-US" altLang="zh-CN" sz="9600" b="1" dirty="0" smtClean="0"/>
              <a:t> </a:t>
            </a:r>
            <a:endParaRPr lang="zh-CN" altLang="en-US" sz="4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棒谷网络科技有限公司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hangingPunct="1"/>
            <a:r>
              <a:rPr lang="en-US" dirty="0"/>
              <a:t>1.Cas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棒谷网络科技有限公司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3"/>
          <p:cNvSpPr>
            <a:spLocks noGrp="1"/>
          </p:cNvSpPr>
          <p:nvPr>
            <p:ph type="title"/>
          </p:nvPr>
        </p:nvSpPr>
        <p:spPr>
          <a:xfrm>
            <a:off x="763384" y="256730"/>
            <a:ext cx="10515600" cy="66278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cap="all" dirty="0" smtClean="0">
                <a:solidFill>
                  <a:schemeClr val="bg1"/>
                </a:solidFill>
              </a:rPr>
              <a:t>Cas</a:t>
            </a:r>
            <a:r>
              <a:rPr lang="zh-CN" altLang="en-US" sz="4000" cap="all" dirty="0" smtClean="0">
                <a:solidFill>
                  <a:schemeClr val="bg1"/>
                </a:solidFill>
              </a:rPr>
              <a:t>原理：</a:t>
            </a:r>
            <a:endParaRPr lang="zh-CN" altLang="en-US" sz="4000" dirty="0">
              <a:solidFill>
                <a:srgbClr val="FDCB82"/>
              </a:solidFill>
            </a:endParaRPr>
          </a:p>
        </p:txBody>
      </p:sp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525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02640" y="1089025"/>
            <a:ext cx="535622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.1 体系结构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CAS包含CAS Server和CAS Client两个部分。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CAS Server负责完成对用户的认证工作，需要独立部署，CAS Server 会处理用户名/ 密码等凭证(Credentials)。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CAS Client负责处理对客户端受保护资源的访问请求，需要对请求方进行身份认证时，重定向到CAS Server进行认证。原则上，客户端应用不再接受任何的用户名密码等。CAS Client与受保护的客户端应用部署在一起，以Filter方式保护受保护的资源。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8580" y="26670"/>
            <a:ext cx="5571490" cy="6412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 smtClean="0"/>
              <a:t>棒谷网络科技有限公司</a:t>
            </a:r>
            <a:endParaRPr lang="zh-CN" altLang="en-US"/>
          </a:p>
        </p:txBody>
      </p:sp>
      <p:sp>
        <p:nvSpPr>
          <p:cNvPr id="24" name="标题 3"/>
          <p:cNvSpPr>
            <a:spLocks noGrp="1"/>
          </p:cNvSpPr>
          <p:nvPr>
            <p:ph type="title"/>
          </p:nvPr>
        </p:nvSpPr>
        <p:spPr>
          <a:xfrm>
            <a:off x="763384" y="256730"/>
            <a:ext cx="10515600" cy="662780"/>
          </a:xfrm>
        </p:spPr>
        <p:txBody>
          <a:bodyPr rtlCol="0" anchor="t">
            <a:normAutofit fontScale="90000"/>
          </a:bodyPr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cap="all" dirty="0" smtClean="0">
                <a:solidFill>
                  <a:schemeClr val="bg1"/>
                </a:solidFill>
              </a:rPr>
              <a:t>Cas</a:t>
            </a:r>
            <a:r>
              <a:rPr lang="zh-CN" altLang="en-US" sz="4000" cap="all" dirty="0" smtClean="0">
                <a:solidFill>
                  <a:schemeClr val="bg1"/>
                </a:solidFill>
              </a:rPr>
              <a:t>原理：</a:t>
            </a:r>
            <a:endParaRPr lang="zh-CN" altLang="en-US" sz="4000" dirty="0">
              <a:solidFill>
                <a:srgbClr val="FDCB8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2640" y="1089025"/>
            <a:ext cx="596455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r>
              <a:rPr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.2 CAS 协议</a:t>
            </a:r>
            <a:r>
              <a:rPr 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（分基础协议和代理协议）</a:t>
            </a:r>
            <a:endParaRPr lang="zh-CN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CAS 基础协议执行步骤如下：</a:t>
            </a:r>
            <a:endParaRPr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1) 访问服务：用户发送请求访问应用系统（可称为CAS客户端）提供的受保护的服务资源。</a:t>
            </a:r>
            <a:endParaRPr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2) 重定向认证：CAS客户端分析HTTP请求中没有Service Ticket（即ST）或SessionID，说明用户还没有进行身份认证。于是，重定向用户请求到CAS服务器进行身份认证，并把用户此次访问CAS客户端的URL作为参数（service）传递给CAS服务器。</a:t>
            </a:r>
            <a:endParaRPr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3) 用户认证：CAS服务器接收到身份认证请求后转向登录页面，用户提供认证信息后进行身份认证。身份认证成功后，CAS服务器以SSL方式给浏览器返回一个TGC（用户身份信息凭证，用于以后获取ST）。</a:t>
            </a:r>
            <a:endParaRPr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7070" y="256540"/>
            <a:ext cx="5028565" cy="36188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15480" y="3963670"/>
            <a:ext cx="50774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4) 发放票据：CAS服务器会产生一个随机的ST，然后重定向到CAS客户端。</a:t>
            </a:r>
            <a:endParaRPr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5) 验证票据：CAS客户端收到ST后，向CAS服务器验证票据ST的合法性，验证通过后，允许用户访问客户端服务。</a:t>
            </a:r>
            <a:endParaRPr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6) 传输用户信息：CAS服务器验证票据ST通过后，传输用户认证结果信息给客户端。</a:t>
            </a:r>
            <a:endParaRPr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2166938"/>
            <a:ext cx="10515600" cy="2852737"/>
          </a:xfrm>
        </p:spPr>
        <p:txBody>
          <a:bodyPr rtlCol="0">
            <a:normAutofit/>
          </a:bodyPr>
          <a:lstStyle/>
          <a:p>
            <a:pPr eaLnBrk="1" hangingPunct="1"/>
            <a:r>
              <a:rPr lang="en-US" dirty="0" smtClean="0"/>
              <a:t>2.Cas .net</a:t>
            </a:r>
            <a:r>
              <a:rPr lang="zh-CN" altLang="en-US" dirty="0" smtClean="0"/>
              <a:t>客户端介绍</a:t>
            </a:r>
            <a:br>
              <a:rPr lang="en-US" altLang="zh-CN" dirty="0" smtClean="0"/>
            </a:br>
            <a:r>
              <a:rPr lang="zh-CN" altLang="en-US" sz="3600" dirty="0" smtClean="0"/>
              <a:t>地址：</a:t>
            </a:r>
            <a:r>
              <a:rPr lang="en-US" altLang="zh-CN" sz="3600" dirty="0" smtClean="0"/>
              <a:t>https://github.com/apereo/dotnet-cas-client</a:t>
            </a:r>
            <a:endParaRPr lang="en-US" altLang="zh-CN" sz="3600" dirty="0" smtClean="0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棒谷网络科技有限公司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3"/>
          <p:cNvSpPr>
            <a:spLocks noGrp="1"/>
          </p:cNvSpPr>
          <p:nvPr>
            <p:ph type="title"/>
          </p:nvPr>
        </p:nvSpPr>
        <p:spPr>
          <a:xfrm>
            <a:off x="763384" y="256730"/>
            <a:ext cx="10515600" cy="66278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cap="all" dirty="0" smtClean="0">
                <a:solidFill>
                  <a:schemeClr val="bg1"/>
                </a:solidFill>
              </a:rPr>
              <a:t>官网资料：</a:t>
            </a:r>
            <a:endParaRPr lang="zh-CN" altLang="en-US" sz="4000" dirty="0">
              <a:solidFill>
                <a:srgbClr val="FDCB82"/>
              </a:solidFill>
            </a:endParaRPr>
          </a:p>
        </p:txBody>
      </p:sp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525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971549" y="900499"/>
            <a:ext cx="52025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dirty="0" err="1" smtClean="0">
                <a:solidFill>
                  <a:schemeClr val="bg1"/>
                </a:solidFill>
              </a:rPr>
              <a:t>Github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https://github.com/apereo/dotnet-cas-client</a:t>
            </a:r>
            <a:endParaRPr lang="en-US" altLang="zh-CN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76299" y="1046549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76300" y="1764665"/>
            <a:ext cx="5878195" cy="8604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&lt;configSections&gt;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&lt;section name="casClientConfig"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       type="DotNetCasClient.Configuration.CasClientConfiguration, DotNetCasClient"/&gt;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&lt;!-- Other custom sections here --&gt;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&lt;/configSections&gt;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76300" y="2907665"/>
            <a:ext cx="5878195" cy="17837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&lt;casClientConfig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casServerLoginUrl="https://server.example.com/cas/login"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casServerUrlPrefix="https://server.example.com/cas/"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serverName="https://client.example.com:8443"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notAuthorizedUrl="~/NotAuthorized.aspx"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cookiesRequiredUrl="~/CookiesRequired.aspx"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redirectAfterValidation="true"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renew="false"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singleSignOut="true"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ticketValidatorName="Cas20"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serviceTicketManager="CacheServiceTicketManager" /&gt;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76300" y="4974273"/>
            <a:ext cx="5878830" cy="13220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&lt;system.web&gt;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&lt;!-- Other system.web elements here --&gt;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&lt;httpModules&gt;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&lt;add name="DotNetCasClient"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     type="DotNetCasClient.CasAuthenticationModule,DotNetCasClient"/&gt;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&lt;!-- Other modules here --&gt;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&lt;/httpModules&gt;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&lt;/system.web&gt;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057390" y="1312863"/>
            <a:ext cx="4787900" cy="2861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&lt;system.webServer&gt;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&lt;!--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Disabled Integrated Mode configuration validation.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This will allow a single deployment to  run on IIS 5/6 and 7+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without errors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--&gt;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&lt;validation validateIntegratedModeConfiguration="false"/&gt;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&lt;modules&gt;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&lt;!--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Remove and Add the CasAuthenticationModule into the IIS7+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Integrated Pipeline.  This has no effect on IIS5/6.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--&gt;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&lt;remove name="DotNetCasClient"/&gt;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&lt;add name="DotNetCasClient"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   type="DotNetCasClient.CasAuthenticationModule,DotNetCasClient"/&gt;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&lt;!-- Other modules here --&gt;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&lt;/modules&gt;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&lt;/system.webServer&gt;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7057390" y="4358323"/>
            <a:ext cx="4787900" cy="19380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&lt;system.web&gt;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&lt;authentication mode="Forms"&gt;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&lt;forms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  loginUrl="https://server.example.com/cas/login"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  timeout="30"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  defaultUrl="~/Default.aspx"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  cookieless="UseCookies"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  slidingExpiration="true"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  path="/ApplicationName/" /&gt;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&lt;/authentication&gt;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&lt;!-- Other system.web elements here --&gt;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&lt;/system.web&gt;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0590" y="1268730"/>
            <a:ext cx="581088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从官网下载客户端，并阅读文档如何配置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hangingPunct="1"/>
            <a:br>
              <a:rPr lang="en-US" altLang="zh-CN" dirty="0" smtClean="0"/>
            </a:br>
            <a:r>
              <a:rPr lang="en-US" altLang="zh-CN" dirty="0" smtClean="0">
                <a:sym typeface="+mn-ea"/>
              </a:rPr>
              <a:t>3.</a:t>
            </a:r>
            <a:r>
              <a:rPr lang="zh-CN" altLang="en-US" dirty="0" smtClean="0">
                <a:sym typeface="+mn-ea"/>
              </a:rPr>
              <a:t>站点容器整合</a:t>
            </a:r>
            <a:r>
              <a:rPr lang="en-US" altLang="zh-CN" dirty="0" smtClean="0">
                <a:sym typeface="+mn-ea"/>
              </a:rPr>
              <a:t>Cas</a:t>
            </a:r>
            <a:r>
              <a:rPr lang="zh-CN" altLang="en-US" dirty="0" smtClean="0">
                <a:sym typeface="+mn-ea"/>
              </a:rPr>
              <a:t>遇到的坑</a:t>
            </a:r>
            <a:endParaRPr lang="zh-CN" altLang="en-US" dirty="0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棒谷网络科技有限公司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3"/>
          <p:cNvSpPr>
            <a:spLocks noGrp="1"/>
          </p:cNvSpPr>
          <p:nvPr>
            <p:ph type="title"/>
          </p:nvPr>
        </p:nvSpPr>
        <p:spPr>
          <a:xfrm>
            <a:off x="763384" y="256730"/>
            <a:ext cx="10515600" cy="66278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cap="all" dirty="0" smtClean="0">
                <a:solidFill>
                  <a:schemeClr val="bg1"/>
                </a:solidFill>
              </a:rPr>
              <a:t>3.1 </a:t>
            </a:r>
            <a:r>
              <a:rPr lang="zh-CN" altLang="en-US" sz="4000" cap="all" dirty="0" smtClean="0">
                <a:solidFill>
                  <a:schemeClr val="bg1"/>
                </a:solidFill>
              </a:rPr>
              <a:t>第一次修改整合</a:t>
            </a:r>
            <a:endParaRPr lang="zh-CN" altLang="en-US" sz="4000" dirty="0">
              <a:solidFill>
                <a:srgbClr val="FDCB82"/>
              </a:solidFill>
            </a:endParaRPr>
          </a:p>
        </p:txBody>
      </p:sp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525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棒谷网络科技有限公司</a:t>
            </a:r>
            <a:endParaRPr lang="zh-CN" altLang="en-US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1550" y="1832983"/>
            <a:ext cx="5283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引用</a:t>
            </a:r>
            <a:r>
              <a:rPr lang="en-US" altLang="zh-CN" dirty="0">
                <a:solidFill>
                  <a:schemeClr val="bg1"/>
                </a:solidFill>
              </a:rPr>
              <a:t>cas</a:t>
            </a:r>
            <a:r>
              <a:rPr lang="zh-CN" altLang="en-US" dirty="0">
                <a:solidFill>
                  <a:schemeClr val="bg1"/>
                </a:solidFill>
              </a:rPr>
              <a:t>客户端</a:t>
            </a:r>
            <a:r>
              <a:rPr lang="en-US" altLang="zh-CN" dirty="0">
                <a:solidFill>
                  <a:schemeClr val="bg1"/>
                </a:solidFill>
              </a:rPr>
              <a:t>dll,</a:t>
            </a:r>
            <a:r>
              <a:rPr lang="zh-CN" altLang="en-US" dirty="0">
                <a:solidFill>
                  <a:schemeClr val="bg1"/>
                </a:solidFill>
              </a:rPr>
              <a:t>增加</a:t>
            </a:r>
            <a:r>
              <a:rPr lang="en-US" altLang="zh-CN" dirty="0">
                <a:solidFill>
                  <a:schemeClr val="bg1"/>
                </a:solidFill>
              </a:rPr>
              <a:t>Casfilter</a:t>
            </a:r>
            <a:r>
              <a:rPr lang="zh-CN" altLang="en-US" dirty="0">
                <a:solidFill>
                  <a:schemeClr val="bg1"/>
                </a:solidFill>
              </a:rPr>
              <a:t>类，并在</a:t>
            </a:r>
            <a:r>
              <a:rPr lang="en-US" altLang="zh-CN" dirty="0">
                <a:solidFill>
                  <a:schemeClr val="bg1"/>
                </a:solidFill>
              </a:rPr>
              <a:t>global</a:t>
            </a:r>
            <a:r>
              <a:rPr lang="zh-CN" altLang="en-US" dirty="0">
                <a:solidFill>
                  <a:schemeClr val="bg1"/>
                </a:solidFill>
              </a:rPr>
              <a:t>中注册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876300" y="1979033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71550" y="2907165"/>
            <a:ext cx="2468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修改站点容器退出过程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876300" y="3053215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971550" y="1110710"/>
            <a:ext cx="2270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修改</a:t>
            </a:r>
            <a:r>
              <a:rPr lang="en-US" altLang="zh-CN" dirty="0">
                <a:solidFill>
                  <a:schemeClr val="bg1"/>
                </a:solidFill>
              </a:rPr>
              <a:t>WebConfig</a:t>
            </a:r>
            <a:r>
              <a:rPr lang="zh-CN" altLang="en-US" dirty="0">
                <a:solidFill>
                  <a:schemeClr val="bg1"/>
                </a:solidFill>
              </a:rPr>
              <a:t>文件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876300" y="1294860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6300" y="1464945"/>
            <a:ext cx="581088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大致按照官网介绍的配置，稍做修改，增加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8450" y="1052195"/>
            <a:ext cx="2419350" cy="714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6300" y="2230120"/>
            <a:ext cx="413639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增加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Filter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全局注册，未认证时，调整到登录页，已认证则初始化用户信息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880" y="2169160"/>
            <a:ext cx="6981190" cy="37141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85190" y="3275330"/>
            <a:ext cx="413639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退出先清除本站信息，再清除</a:t>
            </a:r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Cas</a:t>
            </a:r>
            <a:endParaRPr lang="en-US" altLang="zh-CN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3723005"/>
            <a:ext cx="4123690" cy="14382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780" y="5330825"/>
            <a:ext cx="5114290" cy="1438275"/>
          </a:xfrm>
          <a:prstGeom prst="rect">
            <a:avLst/>
          </a:prstGeom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65175" y="790035"/>
            <a:ext cx="1308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3.1.1 修改  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4807</Words>
  <Application>WPS 演示</Application>
  <PresentationFormat>宽屏</PresentationFormat>
  <Paragraphs>268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Calibri Light</vt:lpstr>
      <vt:lpstr>YaHei Consolas Hybrid</vt:lpstr>
      <vt:lpstr>Arial Unicode MS</vt:lpstr>
      <vt:lpstr>等线</vt:lpstr>
      <vt:lpstr>Segoe Print</vt:lpstr>
      <vt:lpstr>Office 主题</vt:lpstr>
      <vt:lpstr>Cas单点登录介绍 ——.net整合踩到的坑  </vt:lpstr>
      <vt:lpstr>分享内容：</vt:lpstr>
      <vt:lpstr>1.Cas介绍</vt:lpstr>
      <vt:lpstr>Cas原理：</vt:lpstr>
      <vt:lpstr>Cas原理：</vt:lpstr>
      <vt:lpstr>2.Cas .net客户端介绍 地址：https://github.com/apereo/dotnet-cas-client</vt:lpstr>
      <vt:lpstr>官网资料：</vt:lpstr>
      <vt:lpstr> 3.站点容器整合Cas遇到的坑</vt:lpstr>
      <vt:lpstr>3.1 第一次修改整合</vt:lpstr>
      <vt:lpstr>PowerPoint 演示文稿</vt:lpstr>
      <vt:lpstr>3.2  第二次修改整合</vt:lpstr>
      <vt:lpstr>PowerPoint 演示文稿</vt:lpstr>
      <vt:lpstr>PowerPoint 演示文稿</vt:lpstr>
      <vt:lpstr>PowerPoint 演示文稿</vt:lpstr>
      <vt:lpstr>PowerPoint 演示文稿</vt:lpstr>
      <vt:lpstr>3.3  第三次修改整合</vt:lpstr>
      <vt:lpstr>04. 本次改动全记录</vt:lpstr>
      <vt:lpstr>PowerPoint 演示文稿</vt:lpstr>
      <vt:lpstr>05. 如何进行远程调试</vt:lpstr>
      <vt:lpstr>PowerPoint 演示文稿</vt:lpstr>
      <vt:lpstr>完毕，谢谢大家！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Administrator</cp:lastModifiedBy>
  <cp:revision>378</cp:revision>
  <dcterms:created xsi:type="dcterms:W3CDTF">2014-12-12T13:36:00Z</dcterms:created>
  <dcterms:modified xsi:type="dcterms:W3CDTF">2017-08-21T05:56:08Z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KENNw7zUfd13396.ppt</vt:lpwstr>
  </property>
  <property fmtid="{D5CDD505-2E9C-101B-9397-08002B2CF9AE}" pid="3" name="fileid">
    <vt:lpwstr>521905</vt:lpwstr>
  </property>
  <property fmtid="{D5CDD505-2E9C-101B-9397-08002B2CF9AE}" pid="4" name="KSOProductBuildVer">
    <vt:lpwstr>2052-10.1.0.6690</vt:lpwstr>
  </property>
</Properties>
</file>