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6" r:id="rId42"/>
    <p:sldId id="298" r:id="rId43"/>
    <p:sldId id="293" r:id="rId44"/>
    <p:sldId id="294" r:id="rId45"/>
    <p:sldId id="295" r:id="rId46"/>
  </p:sldIdLst>
  <p:sldSz cx="13004800" cy="9753600"/>
  <p:notesSz cx="6858000" cy="9144000"/>
  <p:defaultTextStyle>
    <a:defPPr>
      <a:defRPr lang="en-US"/>
    </a:defPPr>
    <a:lvl1pPr marL="0" lvl="0" indent="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1pPr>
    <a:lvl2pPr marL="0" lvl="1" indent="2286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2pPr>
    <a:lvl3pPr marL="0" lvl="2" indent="4572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3pPr>
    <a:lvl4pPr marL="0" lvl="3" indent="6858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4pPr>
    <a:lvl5pPr marL="0" lvl="4" indent="9144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5pPr>
    <a:lvl6pPr marL="2286000" lvl="5" indent="9144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6pPr>
    <a:lvl7pPr marL="2743200" lvl="6" indent="9144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7pPr>
    <a:lvl8pPr marL="3200400" lvl="7" indent="9144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8pPr>
    <a:lvl9pPr marL="3657600" lvl="8" indent="914400" algn="ctr" defTabSz="584200" rtl="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1" u="none" kern="1200" baseline="0">
        <a:solidFill>
          <a:srgbClr val="5E524C"/>
        </a:solidFill>
        <a:latin typeface="Avenir Next Medium" charset="0"/>
        <a:ea typeface="Avenir Next Medium" charset="0"/>
        <a:cs typeface="+mn-cs"/>
        <a:sym typeface="Avenir Next Medium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20" y="-1168"/>
      </p:cViewPr>
      <p:guideLst>
        <p:guide orient="horz" pos="3072"/>
        <p:guide pos="4096"/>
      </p:guideLst>
    </p:cSldViewPr>
  </p:slid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bleStyles" Target="tableStyles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3" name="幻灯片图像占位符 30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文本占位符 30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rtl="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02750" y="635000"/>
            <a:ext cx="2800350" cy="7937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1700" y="635000"/>
            <a:ext cx="8238711" cy="7937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1700" y="7823200"/>
            <a:ext cx="5488686" cy="120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4414" y="7823200"/>
            <a:ext cx="5488686" cy="120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02750" y="6934200"/>
            <a:ext cx="2800350" cy="209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1700" y="6934200"/>
            <a:ext cx="8238711" cy="209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1700" y="2603500"/>
            <a:ext cx="5488686" cy="596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4414" y="2603500"/>
            <a:ext cx="5488686" cy="596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02750" y="635000"/>
            <a:ext cx="2800350" cy="7937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1700" y="635000"/>
            <a:ext cx="8238711" cy="7937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1700" y="2603500"/>
            <a:ext cx="5488686" cy="596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4414" y="2603500"/>
            <a:ext cx="5488686" cy="596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5" name="图片 1024" descr="chalk_line_10x7.png"/>
          <p:cNvPicPr/>
          <p:nvPr/>
        </p:nvPicPr>
        <p:blipFill>
          <a:blip r:embed="rId13"/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6" name="标题 1025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t">
            <a:normAutofit/>
          </a:bodyPr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>
            <a:norm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灯片编号占位符 1027"/>
          <p:cNvSpPr/>
          <p:nvPr>
            <p:ph type="sldNum" sz="quarter" idx="2"/>
          </p:nvPr>
        </p:nvSpPr>
        <p:spPr>
          <a:xfrm>
            <a:off x="6297613" y="9258300"/>
            <a:ext cx="411162" cy="4191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50800" tIns="50800" rIns="50800" bIns="50800" anchor="t"/>
          <a:lstStyle>
            <a:lvl1pPr>
              <a:defRPr sz="1800" b="1" i="0">
                <a:latin typeface="Avenir Next" charset="0"/>
              </a:defRPr>
            </a:lvl1pPr>
          </a:lstStyle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584200" rtl="0" eaLnBrk="1" fontAlgn="base" latinLnBrk="0" hangingPunct="0">
        <a:lnSpc>
          <a:spcPct val="80000"/>
        </a:lnSpc>
        <a:spcBef>
          <a:spcPct val="0"/>
        </a:spcBef>
        <a:spcAft>
          <a:spcPct val="0"/>
        </a:spcAft>
        <a:buNone/>
        <a:defRPr sz="4800" b="1" i="0" u="none" kern="1200" baseline="0">
          <a:solidFill>
            <a:srgbClr val="3E3B39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  <a:sym typeface="Avenir Next" charset="0"/>
        </a:defRPr>
      </a:lvl1pPr>
    </p:titleStyle>
    <p:bodyStyle>
      <a:lvl1pPr marL="444500" lvl="0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1pPr>
      <a:lvl2pPr marL="889000" lvl="1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2pPr>
      <a:lvl3pPr marL="1333500" lvl="2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3pPr>
      <a:lvl4pPr marL="1778000" lvl="3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4pPr>
      <a:lvl5pPr marL="2222500" lvl="4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5pPr>
      <a:lvl6pPr marL="2514600" lvl="5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6pPr>
      <a:lvl7pPr marL="2971800" lvl="6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7pPr>
      <a:lvl8pPr marL="3429000" lvl="7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8pPr>
      <a:lvl9pPr marL="3886200" lvl="8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9pPr>
    </p:bodyStyle>
    <p:otherStyle>
      <a:lvl1pPr marL="0" lvl="0" indent="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+mn-lt"/>
          <a:ea typeface="+mn-ea"/>
          <a:cs typeface="+mn-cs"/>
          <a:sym typeface="Avenir Next Medium" charset="0"/>
        </a:defRPr>
      </a:lvl1pPr>
      <a:lvl2pPr marL="0" lvl="1" indent="2286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2pPr>
      <a:lvl3pPr marL="0" lvl="2" indent="4572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3pPr>
      <a:lvl4pPr marL="0" lvl="3" indent="6858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4pPr>
      <a:lvl5pPr marL="0" lvl="4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5pPr>
      <a:lvl6pPr marL="2286000" lvl="5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6pPr>
      <a:lvl7pPr marL="2743200" lvl="6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7pPr>
      <a:lvl8pPr marL="3200400" lvl="7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8pPr>
      <a:lvl9pPr marL="3657600" lvl="8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49" name="图片 2048" descr="chalk_line_box_10x7.png"/>
          <p:cNvPicPr/>
          <p:nvPr/>
        </p:nvPicPr>
        <p:blipFill>
          <a:blip r:embed="rId13"/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50" name="标题 2049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b">
            <a:normAutofit/>
          </a:bodyPr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文本占位符 2050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t">
            <a:norm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灯片编号占位符 2051"/>
          <p:cNvSpPr/>
          <p:nvPr>
            <p:ph type="sldNum" sz="quarter" idx="2"/>
          </p:nvPr>
        </p:nvSpPr>
        <p:spPr>
          <a:xfrm>
            <a:off x="6302375" y="9258300"/>
            <a:ext cx="411163" cy="4191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50800" tIns="50800" rIns="50800" bIns="50800" anchor="t"/>
          <a:lstStyle>
            <a:lvl1pPr>
              <a:defRPr sz="1800" b="1" i="0">
                <a:latin typeface="Avenir Next" charset="0"/>
              </a:defRPr>
            </a:lvl1pPr>
          </a:lstStyle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584200" rtl="0" eaLnBrk="1" fontAlgn="base" latinLnBrk="0" hangingPunct="0">
        <a:lnSpc>
          <a:spcPct val="80000"/>
        </a:lnSpc>
        <a:spcBef>
          <a:spcPct val="0"/>
        </a:spcBef>
        <a:spcAft>
          <a:spcPct val="0"/>
        </a:spcAft>
        <a:buNone/>
        <a:defRPr sz="4800" b="1" i="0" u="none" kern="1200" baseline="0">
          <a:solidFill>
            <a:srgbClr val="3E3B39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  <a:sym typeface="Avenir Next" charset="0"/>
        </a:defRPr>
      </a:lvl1pPr>
    </p:titleStyle>
    <p:bodyStyle>
      <a:lvl1pPr marL="444500" lvl="0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1pPr>
      <a:lvl2pPr marL="889000" lvl="1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2pPr>
      <a:lvl3pPr marL="1333500" lvl="2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3pPr>
      <a:lvl4pPr marL="1778000" lvl="3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4pPr>
      <a:lvl5pPr marL="2222500" lvl="4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5pPr>
      <a:lvl6pPr marL="2514600" lvl="5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6pPr>
      <a:lvl7pPr marL="2971800" lvl="6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7pPr>
      <a:lvl8pPr marL="3429000" lvl="7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8pPr>
      <a:lvl9pPr marL="3886200" lvl="8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9pPr>
    </p:bodyStyle>
    <p:otherStyle>
      <a:lvl1pPr marL="0" lvl="0" indent="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+mn-lt"/>
          <a:ea typeface="+mn-ea"/>
          <a:cs typeface="+mn-cs"/>
          <a:sym typeface="Avenir Next Medium" charset="0"/>
        </a:defRPr>
      </a:lvl1pPr>
      <a:lvl2pPr marL="0" lvl="1" indent="2286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2pPr>
      <a:lvl3pPr marL="0" lvl="2" indent="4572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3pPr>
      <a:lvl4pPr marL="0" lvl="3" indent="6858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4pPr>
      <a:lvl5pPr marL="0" lvl="4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5pPr>
      <a:lvl6pPr marL="2286000" lvl="5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6pPr>
      <a:lvl7pPr marL="2743200" lvl="6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7pPr>
      <a:lvl8pPr marL="3200400" lvl="7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8pPr>
      <a:lvl9pPr marL="3657600" lvl="8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5" name="图片 1024" descr="chalk_line_10x7.png"/>
          <p:cNvPicPr/>
          <p:nvPr/>
        </p:nvPicPr>
        <p:blipFill>
          <a:blip r:embed="rId13"/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6" name="标题 1025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t">
            <a:normAutofit/>
          </a:bodyPr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>
            <a:norm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灯片编号占位符 1027"/>
          <p:cNvSpPr/>
          <p:nvPr>
            <p:ph type="sldNum" sz="quarter" idx="2"/>
          </p:nvPr>
        </p:nvSpPr>
        <p:spPr>
          <a:xfrm>
            <a:off x="6297613" y="9258300"/>
            <a:ext cx="411162" cy="41910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50800" tIns="50800" rIns="50800" bIns="50800" anchor="t"/>
          <a:lstStyle>
            <a:lvl1pPr>
              <a:defRPr sz="1800" b="1" i="0">
                <a:latin typeface="Avenir Next" charset="0"/>
              </a:defRPr>
            </a:lvl1pPr>
          </a:lstStyle>
          <a:p>
            <a:pPr lvl="0">
              <a:buChar char="•"/>
            </a:pPr>
            <a:fld id="{9A0DB2DC-4C9A-4742-B13C-FB6460FD3503}" type="slidenum">
              <a:rPr lang="zh-CN" altLang="en-US">
                <a:ea typeface="Avenir Next Medium" charset="0"/>
                <a:cs typeface="Avenir Next" charset="0"/>
                <a:sym typeface="Avenir Next" charset="0"/>
              </a:rPr>
            </a:fld>
            <a:endParaRPr lang="zh-CN" altLang="en-US">
              <a:latin typeface="Avenir Next Medium" charset="0"/>
              <a:ea typeface="Avenir Next Medium" charset="0"/>
              <a:cs typeface="Avenir Next" charset="0"/>
              <a:sym typeface="Avenir Nex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584200" rtl="0" eaLnBrk="1" fontAlgn="base" latinLnBrk="0" hangingPunct="0">
        <a:lnSpc>
          <a:spcPct val="80000"/>
        </a:lnSpc>
        <a:spcBef>
          <a:spcPct val="0"/>
        </a:spcBef>
        <a:spcAft>
          <a:spcPct val="0"/>
        </a:spcAft>
        <a:buNone/>
        <a:defRPr sz="4800" b="1" i="0" u="none" kern="1200" baseline="0">
          <a:solidFill>
            <a:srgbClr val="3E3B39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  <a:sym typeface="Avenir Next" charset="0"/>
        </a:defRPr>
      </a:lvl1pPr>
    </p:titleStyle>
    <p:bodyStyle>
      <a:lvl1pPr marL="444500" lvl="0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1pPr>
      <a:lvl2pPr marL="889000" lvl="1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2pPr>
      <a:lvl3pPr marL="1333500" lvl="2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3pPr>
      <a:lvl4pPr marL="1778000" lvl="3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4pPr>
      <a:lvl5pPr marL="2222500" lvl="4" indent="-4445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5pPr>
      <a:lvl6pPr marL="2514600" lvl="5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6pPr>
      <a:lvl7pPr marL="2971800" lvl="6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7pPr>
      <a:lvl8pPr marL="3429000" lvl="7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8pPr>
      <a:lvl9pPr marL="3886200" lvl="8" indent="-228600" algn="l" defTabSz="584200" rtl="0" eaLnBrk="1" fontAlgn="base" latinLnBrk="0" hangingPunct="0">
        <a:lnSpc>
          <a:spcPct val="100000"/>
        </a:lnSpc>
        <a:spcBef>
          <a:spcPts val="3200"/>
        </a:spcBef>
        <a:spcAft>
          <a:spcPct val="0"/>
        </a:spcAft>
        <a:buSzPct val="75000"/>
        <a:defRPr sz="3600" b="0" i="0" u="none" kern="1200" baseline="0">
          <a:solidFill>
            <a:srgbClr val="5E524C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  <a:sym typeface="Avenir Next Medium" charset="0"/>
        </a:defRPr>
      </a:lvl9pPr>
    </p:bodyStyle>
    <p:otherStyle>
      <a:lvl1pPr marL="0" lvl="0" indent="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+mn-lt"/>
          <a:ea typeface="+mn-ea"/>
          <a:cs typeface="+mn-cs"/>
          <a:sym typeface="Avenir Next Medium" charset="0"/>
        </a:defRPr>
      </a:lvl1pPr>
      <a:lvl2pPr marL="0" lvl="1" indent="2286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2pPr>
      <a:lvl3pPr marL="0" lvl="2" indent="4572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3pPr>
      <a:lvl4pPr marL="0" lvl="3" indent="6858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4pPr>
      <a:lvl5pPr marL="0" lvl="4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5pPr>
      <a:lvl6pPr marL="2286000" lvl="5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6pPr>
      <a:lvl7pPr marL="2743200" lvl="6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7pPr>
      <a:lvl8pPr marL="3200400" lvl="7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8pPr>
      <a:lvl9pPr marL="3657600" lvl="8" indent="914400" algn="ctr" defTabSz="58420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1" u="none" kern="1200" baseline="0">
          <a:solidFill>
            <a:srgbClr val="5E524C"/>
          </a:solidFill>
          <a:latin typeface="Avenir Next Medium" charset="0"/>
          <a:ea typeface="Avenir Next Medium" charset="0"/>
          <a:cs typeface="+mn-cs"/>
          <a:sym typeface="Avenir Next Medium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cker.i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/>
          <p:nvPr>
            <p:ph type="ctrTitle"/>
          </p:nvPr>
        </p:nvSpPr>
        <p:spPr>
          <a:xfrm>
            <a:off x="901700" y="3060700"/>
            <a:ext cx="11201400" cy="1714500"/>
          </a:xfrm>
          <a:ln/>
        </p:spPr>
        <p:txBody>
          <a:bodyPr vert="horz" wrap="square" lIns="50800" tIns="50800" rIns="50800" bIns="50800" anchor="b">
            <a:normAutofit/>
          </a:bodyPr>
          <a:p>
            <a:pPr algn="l" defTabSz="584200">
              <a:buSzPct val="100000"/>
            </a:pPr>
            <a:r>
              <a:rPr lang="en-US" altLang="zh-CN" sz="4800" kern="1200" baseline="0">
                <a:latin typeface="Avenir Next" charset="0"/>
                <a:ea typeface="Avenir Next" charset="0"/>
                <a:sym typeface="Avenir Next" charset="0"/>
              </a:rPr>
              <a:t>DOCKER</a:t>
            </a:r>
            <a:r>
              <a:rPr lang="zh-CN" altLang="en-US" sz="4800" kern="1200" baseline="0">
                <a:latin typeface="Avenir Next" charset="0"/>
                <a:ea typeface="Avenir Next" charset="0"/>
                <a:sym typeface="Avenir Next" charset="0"/>
              </a:rPr>
              <a:t>入门与基础实践</a:t>
            </a:r>
            <a:endParaRPr lang="zh-CN" altLang="en-US" sz="4800" kern="1200" baseline="0">
              <a:latin typeface="Avenir Next" charset="0"/>
              <a:ea typeface="Avenir Next" charset="0"/>
              <a:sym typeface="Avenir Next" charset="0"/>
            </a:endParaRPr>
          </a:p>
        </p:txBody>
      </p:sp>
      <p:sp>
        <p:nvSpPr>
          <p:cNvPr id="4098" name="副标题 4097"/>
          <p:cNvSpPr/>
          <p:nvPr>
            <p:ph type="subTitle" sz="quarter" idx="1"/>
          </p:nvPr>
        </p:nvSpPr>
        <p:spPr>
          <a:xfrm>
            <a:off x="901700" y="4775200"/>
            <a:ext cx="11201400" cy="1536700"/>
          </a:xfrm>
          <a:ln/>
        </p:spPr>
        <p:txBody>
          <a:bodyPr vert="horz" wrap="square" lIns="50800" tIns="50800" rIns="50800" bIns="50800" anchor="t">
            <a:normAutofit/>
          </a:bodyPr>
          <a:p>
            <a:pPr algn="l" defTabSz="584200">
              <a:lnSpc>
                <a:spcPct val="80000"/>
              </a:lnSpc>
              <a:spcBef>
                <a:spcPct val="0"/>
              </a:spcBef>
              <a:buSzPct val="100000"/>
            </a:pPr>
            <a:r>
              <a:rPr lang="zh-CN" altLang="en-US" sz="3600" kern="1200" baseline="0">
                <a:solidFill>
                  <a:srgbClr val="3E3B39"/>
                </a:solidFill>
                <a:latin typeface="Avenir Next" charset="0"/>
                <a:ea typeface="Avenir Next Medium" charset="0"/>
                <a:cs typeface="Avenir Next" charset="0"/>
                <a:sym typeface="Avenir Next" charset="0"/>
              </a:rPr>
              <a:t>公共平台组分享</a:t>
            </a:r>
            <a:endParaRPr lang="zh-CN" altLang="en-US" sz="3600" kern="1200" baseline="0">
              <a:solidFill>
                <a:srgbClr val="3E3B39"/>
              </a:solidFill>
              <a:latin typeface="Avenir Next" charset="0"/>
              <a:ea typeface="Avenir Next" charset="0"/>
              <a:sym typeface="Avenir Next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3312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 </a:t>
            </a:r>
            <a:r>
              <a:rPr lang="zh-CN" altLang="en-US"/>
              <a:t>镜像</a:t>
            </a:r>
            <a:endParaRPr lang="zh-CN" altLang="en-US"/>
          </a:p>
        </p:txBody>
      </p:sp>
      <p:sp>
        <p:nvSpPr>
          <p:cNvPr id="13314" name="文本占位符 13313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可以把镜像当作容器的源代码。镜像体积相对小，便携且易于分享和更新。</a:t>
            </a:r>
            <a:endParaRPr lang="zh-CN" altLang="en-US"/>
          </a:p>
          <a:p>
            <a:r>
              <a:rPr lang="en-US" altLang="zh-CN"/>
              <a:t>docker</a:t>
            </a:r>
            <a:r>
              <a:rPr lang="zh-CN" altLang="en-US"/>
              <a:t>的镜像是只可读的，一个镜像可以创建多个容器。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占位符 14336"/>
          <p:cNvSpPr/>
          <p:nvPr>
            <p:ph type="body" sz="half" idx="1"/>
          </p:nvPr>
        </p:nvSpPr>
        <p:spPr>
          <a:xfrm>
            <a:off x="901700" y="1463675"/>
            <a:ext cx="5080000" cy="7246938"/>
          </a:xfrm>
          <a:ln/>
        </p:spPr>
        <p:txBody>
          <a:bodyPr vert="horz" wrap="square" lIns="50800" tIns="50800" rIns="50800" bIns="50800" anchor="t">
            <a:normAutofit/>
          </a:bodyPr>
          <a:p>
            <a:pPr marL="0" indent="0">
              <a:lnSpc>
                <a:spcPct val="80000"/>
              </a:lnSpc>
              <a:spcBef>
                <a:spcPct val="0"/>
              </a:spcBef>
              <a:buSzPct val="100000"/>
              <a:buNone/>
            </a:pPr>
            <a:r>
              <a:rPr lang="en-US" altLang="zh-CN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DOCKER</a:t>
            </a:r>
            <a:r>
              <a:rPr lang="zh-CN" altLang="en-US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的镜像跟</a:t>
            </a:r>
            <a:r>
              <a:rPr lang="en-US" altLang="zh-CN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VIRTUALBOX</a:t>
            </a:r>
            <a:r>
              <a:rPr lang="zh-CN" altLang="en-US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的镜像不一样。在虚拟机中，镜像是一个系统的完整体，包括了系统、用户在上面做的操作等等。而在</a:t>
            </a:r>
            <a:r>
              <a:rPr lang="en-US" altLang="zh-CN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DOCKER</a:t>
            </a:r>
            <a:r>
              <a:rPr lang="zh-CN" altLang="en-US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中，镜像是一组文件的叠加。</a:t>
            </a:r>
            <a:endParaRPr lang="zh-CN" altLang="en-US" sz="2400">
              <a:solidFill>
                <a:srgbClr val="3E3B39"/>
              </a:solidFill>
              <a:latin typeface="Avenir Next" charset="0"/>
              <a:cs typeface="Avenir Next" charset="0"/>
              <a:sym typeface="Avenir Next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SzPct val="100000"/>
              <a:buNone/>
            </a:pPr>
            <a:endParaRPr lang="zh-CN" altLang="en-US" sz="2400">
              <a:solidFill>
                <a:srgbClr val="3E3B39"/>
              </a:solidFill>
              <a:latin typeface="Avenir Next" charset="0"/>
              <a:cs typeface="Avenir Next" charset="0"/>
              <a:sym typeface="Avenir Next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SzPct val="100000"/>
              <a:buNone/>
            </a:pPr>
            <a:r>
              <a:rPr lang="zh-CN" altLang="en-US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所有对容器的改动 </a:t>
            </a:r>
            <a:r>
              <a:rPr lang="en-US" altLang="zh-CN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- </a:t>
            </a:r>
            <a:r>
              <a:rPr lang="zh-CN" altLang="en-US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无论添加、删除、还是修改文件都只会发生在容器层中。</a:t>
            </a:r>
            <a:endParaRPr lang="zh-CN" altLang="en-US" sz="2400">
              <a:solidFill>
                <a:srgbClr val="3E3B39"/>
              </a:solidFill>
              <a:latin typeface="Avenir Next" charset="0"/>
              <a:cs typeface="Avenir Next" charset="0"/>
              <a:sym typeface="Avenir Next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SzPct val="100000"/>
              <a:buNone/>
            </a:pPr>
            <a:endParaRPr lang="zh-CN" altLang="en-US" sz="2400">
              <a:solidFill>
                <a:srgbClr val="3E3B39"/>
              </a:solidFill>
              <a:latin typeface="Avenir Next" charset="0"/>
              <a:cs typeface="Avenir Next" charset="0"/>
              <a:sym typeface="Avenir Next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SzPct val="100000"/>
              <a:buNone/>
            </a:pPr>
            <a:r>
              <a:rPr lang="zh-CN" altLang="en-US" sz="2400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只有容器层是可写的，容器层下面的所有镜像层都是只读的。</a:t>
            </a:r>
            <a:endParaRPr lang="zh-CN" altLang="en-US" sz="2400">
              <a:solidFill>
                <a:srgbClr val="3E3B39"/>
              </a:solidFill>
              <a:latin typeface="Avenir Next" charset="0"/>
              <a:ea typeface="Avenir Next" charset="0"/>
              <a:sym typeface="Avenir Next" charset="0"/>
            </a:endParaRPr>
          </a:p>
        </p:txBody>
      </p:sp>
      <p:pic>
        <p:nvPicPr>
          <p:cNvPr id="14338" name="图片 14337" descr="449064-20160219234456003-128494905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563" y="1111250"/>
            <a:ext cx="5400675" cy="55276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4339" name="图片 14338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6819900"/>
            <a:ext cx="5435600" cy="195421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0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 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15362" name="文本占位符 15361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仓库是集中存放镜像文件的场所。</a:t>
            </a:r>
            <a:endParaRPr lang="zh-CN" altLang="en-US"/>
          </a:p>
          <a:p>
            <a:r>
              <a:rPr lang="zh-CN" altLang="en-US"/>
              <a:t>仓库分为公开仓库（</a:t>
            </a:r>
            <a:r>
              <a:rPr lang="en-US" altLang="zh-CN"/>
              <a:t>Public</a:t>
            </a:r>
            <a:r>
              <a:rPr lang="zh-CN" altLang="en-US"/>
              <a:t>）和私有仓库（</a:t>
            </a:r>
            <a:r>
              <a:rPr lang="en-US" altLang="zh-CN"/>
              <a:t>Private</a:t>
            </a:r>
            <a:r>
              <a:rPr lang="zh-CN" altLang="en-US"/>
              <a:t>）两种形式。</a:t>
            </a:r>
            <a:endParaRPr lang="zh-CN" altLang="en-US"/>
          </a:p>
          <a:p>
            <a:r>
              <a:rPr lang="zh-CN" altLang="en-US"/>
              <a:t>最大的公开仓库是 </a:t>
            </a:r>
            <a:r>
              <a:rPr lang="en-US" altLang="zh-CN"/>
              <a:t>Docker Hub</a:t>
            </a:r>
            <a:r>
              <a:rPr lang="zh-CN" altLang="en-US"/>
              <a:t>，存放了数量庞大的镜像供用户下载。 其作为默认</a:t>
            </a:r>
            <a:r>
              <a:rPr lang="en-US" altLang="zh-CN"/>
              <a:t>docker</a:t>
            </a:r>
            <a:r>
              <a:rPr lang="zh-CN" altLang="en-US"/>
              <a:t>仓库，但在国内下载速度很慢。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4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zh-CN" altLang="en-US"/>
              <a:t>仓库加速方法及仓库镜像选择</a:t>
            </a:r>
            <a:endParaRPr lang="zh-CN" altLang="en-US"/>
          </a:p>
        </p:txBody>
      </p:sp>
      <p:sp>
        <p:nvSpPr>
          <p:cNvPr id="16386" name="文本占位符 16385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官方提供了中国区加速器</a:t>
            </a:r>
            <a:endParaRPr lang="zh-CN" altLang="en-US"/>
          </a:p>
          <a:p>
            <a:r>
              <a:rPr lang="zh-CN" altLang="en-US"/>
              <a:t>网易</a:t>
            </a:r>
            <a:r>
              <a:rPr lang="en-US" altLang="zh-CN"/>
              <a:t>163 docker</a:t>
            </a:r>
            <a:r>
              <a:rPr lang="zh-CN" altLang="en-US"/>
              <a:t>镜像</a:t>
            </a:r>
            <a:endParaRPr lang="zh-CN" altLang="en-US"/>
          </a:p>
          <a:p>
            <a:r>
              <a:rPr lang="en-US" altLang="zh-CN"/>
              <a:t>alicloud</a:t>
            </a:r>
            <a:endParaRPr lang="en-US" altLang="zh-CN"/>
          </a:p>
          <a:p>
            <a:r>
              <a:rPr lang="en-US" altLang="zh-CN"/>
              <a:t>utsc</a:t>
            </a:r>
            <a:r>
              <a:rPr lang="zh-CN" altLang="en-US"/>
              <a:t>的镜像</a:t>
            </a:r>
            <a:endParaRPr lang="zh-CN" altLang="en-US"/>
          </a:p>
          <a:p>
            <a:r>
              <a:rPr lang="en-US" altLang="zh-CN"/>
              <a:t>daocloud</a:t>
            </a:r>
            <a:endParaRPr lang="en-US" altLang="zh-CN"/>
          </a:p>
        </p:txBody>
      </p:sp>
    </p:spTree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8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17410" name="文本占位符 17409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利用容器来开发、运行应用。</a:t>
            </a:r>
            <a:endParaRPr lang="zh-CN" altLang="en-US"/>
          </a:p>
          <a:p>
            <a:r>
              <a:rPr lang="zh-CN" altLang="en-US"/>
              <a:t>是镜像创建的实例，可以被启动、开始、停止、删除，每个容器都是 相互隔离的、保证安全的平台。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2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安装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6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LINUX</a:t>
            </a:r>
            <a:r>
              <a:rPr lang="zh-CN" altLang="en-US"/>
              <a:t>下安装需注意</a:t>
            </a:r>
            <a:endParaRPr lang="zh-CN" altLang="en-US"/>
          </a:p>
        </p:txBody>
      </p:sp>
      <p:sp>
        <p:nvSpPr>
          <p:cNvPr id="19458" name="文本占位符 19457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需要</a:t>
            </a:r>
            <a:r>
              <a:rPr lang="en-US" altLang="zh-CN"/>
              <a:t>64</a:t>
            </a:r>
            <a:r>
              <a:rPr lang="zh-CN" altLang="en-US"/>
              <a:t>位处理器，</a:t>
            </a:r>
            <a:r>
              <a:rPr lang="en-US" altLang="zh-CN"/>
              <a:t>32</a:t>
            </a:r>
            <a:r>
              <a:rPr lang="zh-CN" altLang="en-US"/>
              <a:t>位的上面安装真的很麻烦</a:t>
            </a:r>
            <a:endParaRPr lang="zh-CN" altLang="en-US"/>
          </a:p>
          <a:p>
            <a:r>
              <a:rPr lang="en-US" altLang="zh-CN"/>
              <a:t>linux</a:t>
            </a:r>
            <a:r>
              <a:rPr lang="zh-CN" altLang="en-US"/>
              <a:t>内核</a:t>
            </a:r>
            <a:r>
              <a:rPr lang="en-US" altLang="zh-CN"/>
              <a:t>3.8</a:t>
            </a:r>
            <a:r>
              <a:rPr lang="zh-CN" altLang="en-US"/>
              <a:t>以上</a:t>
            </a:r>
            <a:endParaRPr lang="zh-CN" altLang="en-US"/>
          </a:p>
          <a:p>
            <a:r>
              <a:rPr lang="zh-CN" altLang="en-US"/>
              <a:t>支持一种适合的存储驱动</a:t>
            </a:r>
            <a:endParaRPr lang="zh-CN" altLang="en-US"/>
          </a:p>
          <a:p>
            <a:r>
              <a:rPr lang="zh-CN" altLang="en-US"/>
              <a:t>内核必须支持</a:t>
            </a:r>
            <a:r>
              <a:rPr lang="en-US" altLang="zh-CN"/>
              <a:t>cgroup</a:t>
            </a:r>
            <a:r>
              <a:rPr lang="zh-CN" altLang="en-US"/>
              <a:t>和</a:t>
            </a:r>
            <a:r>
              <a:rPr lang="en-US" altLang="zh-CN"/>
              <a:t>namespace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0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UBUNTU</a:t>
            </a:r>
            <a:r>
              <a:rPr lang="zh-CN" altLang="en-US"/>
              <a:t>安装</a:t>
            </a:r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20482" name="文本占位符 20481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apt-get install </a:t>
            </a:r>
            <a:r>
              <a:rPr lang="en-US" altLang="zh-CN" u="sng">
                <a:hlinkClick r:id="rId1"/>
              </a:rPr>
              <a:t>docker.io</a:t>
            </a:r>
            <a:endParaRPr lang="en-US" altLang="zh-CN"/>
          </a:p>
          <a:p>
            <a:r>
              <a:rPr lang="en-US" altLang="zh-CN"/>
              <a:t>service docker.io status</a:t>
            </a:r>
            <a:endParaRPr lang="en-US" altLang="zh-CN"/>
          </a:p>
          <a:p>
            <a:r>
              <a:rPr lang="en-US" altLang="zh-CN"/>
              <a:t>service docker.io start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4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CENTOS7</a:t>
            </a:r>
            <a:r>
              <a:rPr lang="zh-CN" altLang="en-US"/>
              <a:t>安装</a:t>
            </a:r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21506" name="文本占位符 21505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yum install docker</a:t>
            </a:r>
            <a:endParaRPr lang="en-US" altLang="zh-CN"/>
          </a:p>
          <a:p>
            <a:r>
              <a:rPr lang="en-US" altLang="zh-CN"/>
              <a:t>systemctl start docker.service</a:t>
            </a:r>
            <a:endParaRPr lang="en-US" altLang="zh-CN"/>
          </a:p>
          <a:p>
            <a:r>
              <a:rPr lang="en-US" altLang="zh-CN"/>
              <a:t>systemctl enable docker.service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2528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LINUX</a:t>
            </a:r>
            <a:r>
              <a:rPr lang="zh-CN" altLang="en-US"/>
              <a:t>下权限问题解决</a:t>
            </a:r>
            <a:endParaRPr lang="zh-CN" altLang="en-US"/>
          </a:p>
        </p:txBody>
      </p:sp>
      <p:sp>
        <p:nvSpPr>
          <p:cNvPr id="22530" name="文本占位符 22529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命令默认只有</a:t>
            </a:r>
            <a:r>
              <a:rPr lang="en-US" altLang="zh-CN"/>
              <a:t>root</a:t>
            </a:r>
            <a:r>
              <a:rPr lang="zh-CN" altLang="en-US"/>
              <a:t>及</a:t>
            </a:r>
            <a:r>
              <a:rPr lang="en-US" altLang="zh-CN"/>
              <a:t>docker</a:t>
            </a:r>
            <a:r>
              <a:rPr lang="zh-CN" altLang="en-US"/>
              <a:t>用户组能使用，而</a:t>
            </a:r>
            <a:r>
              <a:rPr lang="en-US" altLang="zh-CN"/>
              <a:t>docker</a:t>
            </a:r>
            <a:r>
              <a:rPr lang="zh-CN" altLang="en-US"/>
              <a:t>用户组不会自己建立</a:t>
            </a:r>
            <a:endParaRPr lang="zh-CN" altLang="en-US"/>
          </a:p>
          <a:p>
            <a:r>
              <a:rPr lang="zh-CN" altLang="en-US"/>
              <a:t>创建用户组、添加当前用户并重启</a:t>
            </a:r>
            <a:r>
              <a:rPr lang="en-US" altLang="zh-CN"/>
              <a:t>docker</a:t>
            </a:r>
            <a:r>
              <a:rPr lang="zh-CN" altLang="en-US"/>
              <a:t>服务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5120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pPr marL="386080" indent="-386080" defTabSz="508000">
              <a:spcBef>
                <a:spcPts val="2700"/>
              </a:spcBef>
            </a:pPr>
            <a:r>
              <a:rPr lang="en-US" altLang="zh-CN" sz="3100"/>
              <a:t>docker</a:t>
            </a:r>
            <a:r>
              <a:rPr lang="zh-CN" altLang="en-US" sz="3100"/>
              <a:t>简介</a:t>
            </a:r>
            <a:endParaRPr lang="zh-CN" altLang="en-US" sz="3100"/>
          </a:p>
          <a:p>
            <a:pPr marL="386080" indent="-386080" defTabSz="508000">
              <a:spcBef>
                <a:spcPts val="2700"/>
              </a:spcBef>
            </a:pPr>
            <a:r>
              <a:rPr lang="en-US" altLang="zh-CN" sz="3100"/>
              <a:t>docker</a:t>
            </a:r>
            <a:r>
              <a:rPr lang="zh-CN" altLang="en-US" sz="3100"/>
              <a:t>组件</a:t>
            </a:r>
            <a:endParaRPr lang="zh-CN" altLang="en-US" sz="3100"/>
          </a:p>
          <a:p>
            <a:pPr marL="386080" indent="-386080" defTabSz="508000">
              <a:spcBef>
                <a:spcPts val="2700"/>
              </a:spcBef>
            </a:pPr>
            <a:r>
              <a:rPr lang="en-US" altLang="zh-CN" sz="3100"/>
              <a:t>docker</a:t>
            </a:r>
            <a:r>
              <a:rPr lang="zh-CN" altLang="en-US" sz="3100"/>
              <a:t>安装</a:t>
            </a:r>
            <a:endParaRPr lang="zh-CN" altLang="en-US" sz="3100"/>
          </a:p>
          <a:p>
            <a:pPr marL="386080" indent="-386080" defTabSz="508000">
              <a:spcBef>
                <a:spcPts val="2700"/>
              </a:spcBef>
            </a:pPr>
            <a:r>
              <a:rPr lang="en-US" altLang="zh-CN" sz="3100"/>
              <a:t>docker</a:t>
            </a:r>
            <a:r>
              <a:rPr lang="zh-CN" altLang="en-US" sz="3100"/>
              <a:t>入门（基本命令、运行容器、维护容器）</a:t>
            </a:r>
            <a:endParaRPr lang="zh-CN" altLang="en-US" sz="3100"/>
          </a:p>
          <a:p>
            <a:pPr marL="386080" indent="-386080" defTabSz="508000">
              <a:spcBef>
                <a:spcPts val="2700"/>
              </a:spcBef>
            </a:pPr>
            <a:r>
              <a:rPr lang="en-US" altLang="zh-CN" sz="3100"/>
              <a:t>docker</a:t>
            </a:r>
            <a:r>
              <a:rPr lang="zh-CN" altLang="en-US" sz="3100"/>
              <a:t>镜像操作</a:t>
            </a:r>
            <a:endParaRPr lang="zh-CN" altLang="en-US" sz="3100"/>
          </a:p>
          <a:p>
            <a:pPr marL="386080" indent="-386080" defTabSz="508000">
              <a:spcBef>
                <a:spcPts val="2700"/>
              </a:spcBef>
            </a:pPr>
            <a:r>
              <a:rPr lang="en-US" altLang="zh-CN" sz="3100"/>
              <a:t>docker</a:t>
            </a:r>
            <a:r>
              <a:rPr lang="zh-CN" altLang="en-US" sz="3100"/>
              <a:t>构建服务</a:t>
            </a:r>
            <a:endParaRPr lang="zh-CN" altLang="en-US" sz="3100"/>
          </a:p>
          <a:p>
            <a:pPr marL="386080" indent="-386080" defTabSz="508000">
              <a:spcBef>
                <a:spcPts val="2700"/>
              </a:spcBef>
            </a:pPr>
            <a:r>
              <a:rPr lang="en-US" altLang="zh-CN" sz="3100"/>
              <a:t>docker</a:t>
            </a:r>
            <a:r>
              <a:rPr lang="zh-CN" altLang="en-US" sz="3100"/>
              <a:t>使用常见问题</a:t>
            </a:r>
            <a:endParaRPr lang="zh-CN" altLang="en-US" sz="310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2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MAC</a:t>
            </a:r>
            <a:r>
              <a:rPr lang="zh-CN" altLang="en-US"/>
              <a:t>及</a:t>
            </a:r>
            <a:r>
              <a:rPr lang="en-US" altLang="zh-CN"/>
              <a:t>WINDOWS</a:t>
            </a:r>
            <a:r>
              <a:rPr lang="zh-CN" altLang="en-US"/>
              <a:t>安装</a:t>
            </a:r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23554" name="文本占位符 23553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win10</a:t>
            </a:r>
            <a:r>
              <a:rPr lang="zh-CN" altLang="en-US"/>
              <a:t>和</a:t>
            </a:r>
            <a:r>
              <a:rPr lang="en-US" altLang="zh-CN"/>
              <a:t>mac</a:t>
            </a:r>
            <a:r>
              <a:rPr lang="zh-CN" altLang="en-US"/>
              <a:t>官方下载软件，傻瓜式安装</a:t>
            </a:r>
            <a:endParaRPr lang="zh-CN" altLang="en-US"/>
          </a:p>
          <a:p>
            <a:r>
              <a:rPr lang="en-US" altLang="zh-CN"/>
              <a:t>win7</a:t>
            </a:r>
            <a:r>
              <a:rPr lang="zh-CN" altLang="en-US"/>
              <a:t>以虚拟机形式安装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toolbox</a:t>
            </a:r>
            <a:r>
              <a:rPr lang="zh-CN" altLang="en-US"/>
              <a:t>中包含组件：</a:t>
            </a:r>
            <a:r>
              <a:rPr lang="en-US" altLang="zh-CN"/>
              <a:t>virtual box</a:t>
            </a:r>
            <a:r>
              <a:rPr lang="zh-CN" altLang="en-US"/>
              <a:t>、</a:t>
            </a:r>
            <a:r>
              <a:rPr lang="en-US" altLang="zh-CN"/>
              <a:t>docker</a:t>
            </a:r>
            <a:r>
              <a:rPr lang="zh-CN" altLang="en-US"/>
              <a:t>客户端、</a:t>
            </a:r>
            <a:r>
              <a:rPr lang="en-US" altLang="zh-CN"/>
              <a:t>docker compose</a:t>
            </a:r>
            <a:r>
              <a:rPr lang="zh-CN" altLang="en-US"/>
              <a:t>、</a:t>
            </a:r>
            <a:r>
              <a:rPr lang="en-US" altLang="zh-CN"/>
              <a:t>kitematic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4576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入门（命令介绍）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占位符 25600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run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start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restart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stop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rm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logs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top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info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exec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ps</a:t>
            </a:r>
            <a:endParaRPr lang="en-US" altLang="zh-CN" sz="2000"/>
          </a:p>
          <a:p>
            <a:pPr marL="247650" indent="-247650" defTabSz="327025">
              <a:spcBef>
                <a:spcPts val="1700"/>
              </a:spcBef>
            </a:pPr>
            <a:r>
              <a:rPr lang="en-US" altLang="zh-CN" sz="2000"/>
              <a:t>docker inspect</a:t>
            </a:r>
            <a:endParaRPr lang="en-US" altLang="zh-CN" sz="200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6624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 INFO</a:t>
            </a:r>
            <a:endParaRPr lang="en-US" altLang="zh-CN"/>
          </a:p>
        </p:txBody>
      </p:sp>
      <p:sp>
        <p:nvSpPr>
          <p:cNvPr id="26626" name="文本占位符 26625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ln/>
        </p:spPr>
        <p:txBody>
          <a:bodyPr vert="horz" wrap="square" lIns="50800" tIns="50800" rIns="50800" bIns="50800" anchor="ctr">
            <a:normAutofit/>
          </a:bodyPr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r>
              <a:rPr lang="zh-CN" altLang="en-US" sz="3200"/>
              <a:t>显示 </a:t>
            </a:r>
            <a:r>
              <a:rPr lang="en-US" altLang="zh-CN" sz="3200"/>
              <a:t>Docker </a:t>
            </a:r>
            <a:r>
              <a:rPr lang="zh-CN" altLang="en-US" sz="3200"/>
              <a:t>系统信息，包括镜像和容器数。</a:t>
            </a:r>
            <a:endParaRPr lang="zh-CN" altLang="en-US" sz="3200"/>
          </a:p>
        </p:txBody>
      </p:sp>
      <p:pic>
        <p:nvPicPr>
          <p:cNvPr id="26627" name="图片 26626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0" y="2336800"/>
            <a:ext cx="6081713" cy="55880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7648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 RUN</a:t>
            </a:r>
            <a:endParaRPr lang="en-US" altLang="zh-CN"/>
          </a:p>
        </p:txBody>
      </p:sp>
      <p:sp>
        <p:nvSpPr>
          <p:cNvPr id="27650" name="文本占位符 27649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pPr marL="425450" indent="-425450" defTabSz="560705">
              <a:spcBef>
                <a:spcPts val="3000"/>
              </a:spcBef>
            </a:pPr>
            <a:r>
              <a:rPr lang="en-US" altLang="zh-CN" sz="3400"/>
              <a:t>docker run [OPTIONS] IMAGE [COMMAND] [ARG…]</a:t>
            </a:r>
            <a:endParaRPr lang="en-US" altLang="zh-CN" sz="3400"/>
          </a:p>
          <a:p>
            <a:pPr marL="425450" indent="-425450" defTabSz="560705">
              <a:spcBef>
                <a:spcPts val="3000"/>
              </a:spcBef>
            </a:pPr>
            <a:r>
              <a:rPr lang="en-US" altLang="zh-CN" sz="3400"/>
              <a:t>-d: </a:t>
            </a:r>
            <a:r>
              <a:rPr lang="zh-CN" altLang="en-US" sz="3400"/>
              <a:t>后台运行容器，并返回容器</a:t>
            </a:r>
            <a:r>
              <a:rPr lang="en-US" altLang="zh-CN" sz="3400"/>
              <a:t>ID</a:t>
            </a:r>
            <a:endParaRPr lang="en-US" altLang="zh-CN" sz="3400"/>
          </a:p>
          <a:p>
            <a:pPr marL="425450" indent="-425450" defTabSz="560705">
              <a:spcBef>
                <a:spcPts val="3000"/>
              </a:spcBef>
            </a:pPr>
            <a:r>
              <a:rPr lang="en-US" altLang="zh-CN" sz="3400"/>
              <a:t>--name="newName": </a:t>
            </a:r>
            <a:r>
              <a:rPr lang="zh-CN" altLang="en-US" sz="3400"/>
              <a:t>为容器指定一个名称</a:t>
            </a:r>
            <a:endParaRPr lang="zh-CN" altLang="en-US" sz="3400"/>
          </a:p>
          <a:p>
            <a:pPr marL="425450" indent="-425450" defTabSz="560705">
              <a:spcBef>
                <a:spcPts val="3000"/>
              </a:spcBef>
            </a:pPr>
            <a:r>
              <a:rPr lang="en-US" altLang="zh-CN" sz="3400"/>
              <a:t>-e log.level="info": </a:t>
            </a:r>
            <a:r>
              <a:rPr lang="zh-CN" altLang="en-US" sz="3400"/>
              <a:t>设置环境变量</a:t>
            </a:r>
            <a:endParaRPr lang="zh-CN" altLang="en-US" sz="3400"/>
          </a:p>
          <a:p>
            <a:pPr marL="425450" indent="-425450" defTabSz="560705">
              <a:spcBef>
                <a:spcPts val="3000"/>
              </a:spcBef>
            </a:pPr>
            <a:r>
              <a:rPr lang="en-US" altLang="zh-CN" sz="3400"/>
              <a:t>--link=[]: </a:t>
            </a:r>
            <a:r>
              <a:rPr lang="zh-CN" altLang="en-US" sz="3400"/>
              <a:t>添加链接到另一个容器</a:t>
            </a:r>
            <a:endParaRPr lang="zh-CN" altLang="en-US" sz="3400"/>
          </a:p>
          <a:p>
            <a:pPr marL="425450" indent="-425450" defTabSz="560705">
              <a:spcBef>
                <a:spcPts val="3000"/>
              </a:spcBef>
            </a:pPr>
            <a:r>
              <a:rPr lang="en-US" altLang="zh-CN" sz="3400"/>
              <a:t>-p 8081:8080 </a:t>
            </a:r>
            <a:r>
              <a:rPr lang="zh-CN" altLang="en-US" sz="3400"/>
              <a:t>将容器</a:t>
            </a:r>
            <a:r>
              <a:rPr lang="en-US" altLang="zh-CN" sz="3400"/>
              <a:t>8080</a:t>
            </a:r>
            <a:r>
              <a:rPr lang="zh-CN" altLang="en-US" sz="3400"/>
              <a:t>端口指向宿主机</a:t>
            </a:r>
            <a:r>
              <a:rPr lang="en-US" altLang="zh-CN" sz="3400"/>
              <a:t>8081</a:t>
            </a:r>
            <a:r>
              <a:rPr lang="zh-CN" altLang="en-US" sz="3400"/>
              <a:t>端口</a:t>
            </a:r>
            <a:endParaRPr lang="zh-CN" altLang="en-US" sz="34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占位符 28672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 start :</a:t>
            </a:r>
            <a:r>
              <a:rPr lang="zh-CN" altLang="en-US"/>
              <a:t>启动一个或多少已经被停止的容器</a:t>
            </a:r>
            <a:endParaRPr lang="zh-CN" altLang="en-US"/>
          </a:p>
          <a:p>
            <a:r>
              <a:rPr lang="en-US" altLang="zh-CN"/>
              <a:t>docker stop :</a:t>
            </a:r>
            <a:r>
              <a:rPr lang="zh-CN" altLang="en-US"/>
              <a:t>停止一个运行中的容器</a:t>
            </a:r>
            <a:endParaRPr lang="zh-CN" altLang="en-US"/>
          </a:p>
          <a:p>
            <a:r>
              <a:rPr lang="en-US" altLang="zh-CN"/>
              <a:t>docker restart :</a:t>
            </a:r>
            <a:r>
              <a:rPr lang="zh-CN" altLang="en-US"/>
              <a:t>重启容器</a:t>
            </a:r>
            <a:endParaRPr lang="zh-CN" altLang="en-US"/>
          </a:p>
          <a:p>
            <a:r>
              <a:rPr lang="en-US" altLang="zh-CN"/>
              <a:t>docker rm : </a:t>
            </a:r>
            <a:r>
              <a:rPr lang="zh-CN" altLang="en-US"/>
              <a:t>删除一个或多个容器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9696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 LOGS</a:t>
            </a:r>
            <a:endParaRPr lang="en-US" altLang="zh-CN"/>
          </a:p>
        </p:txBody>
      </p:sp>
      <p:sp>
        <p:nvSpPr>
          <p:cNvPr id="29698" name="文本占位符 29697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 logs [OPTIONS] CONTAINER</a:t>
            </a:r>
            <a:endParaRPr lang="en-US" altLang="zh-CN"/>
          </a:p>
          <a:p>
            <a:r>
              <a:rPr lang="en-US" altLang="zh-CN"/>
              <a:t>-f : </a:t>
            </a:r>
            <a:r>
              <a:rPr lang="zh-CN" altLang="en-US"/>
              <a:t>跟踪日志输出</a:t>
            </a:r>
            <a:endParaRPr lang="zh-CN" altLang="en-US"/>
          </a:p>
          <a:p>
            <a:r>
              <a:rPr lang="en-US" altLang="zh-CN"/>
              <a:t>--since :</a:t>
            </a:r>
            <a:r>
              <a:rPr lang="zh-CN" altLang="en-US"/>
              <a:t>显示某个开始时间的所有日志</a:t>
            </a:r>
            <a:endParaRPr lang="zh-CN" altLang="en-US"/>
          </a:p>
          <a:p>
            <a:r>
              <a:rPr lang="en-US" altLang="zh-CN"/>
              <a:t>-t : </a:t>
            </a:r>
            <a:r>
              <a:rPr lang="zh-CN" altLang="en-US"/>
              <a:t>显示时间戳</a:t>
            </a:r>
            <a:endParaRPr lang="zh-CN" altLang="en-US"/>
          </a:p>
          <a:p>
            <a:r>
              <a:rPr lang="en-US" altLang="zh-CN"/>
              <a:t>--tail :</a:t>
            </a:r>
            <a:r>
              <a:rPr lang="zh-CN" altLang="en-US"/>
              <a:t>仅列出最新</a:t>
            </a:r>
            <a:r>
              <a:rPr lang="en-US" altLang="zh-CN"/>
              <a:t>N</a:t>
            </a:r>
            <a:r>
              <a:rPr lang="zh-CN" altLang="en-US"/>
              <a:t>条容器日志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占位符 30720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endParaRPr lang="en-US" altLang="zh-CN"/>
          </a:p>
          <a:p>
            <a:r>
              <a:rPr lang="en-US" altLang="zh-CN"/>
              <a:t>docker info </a:t>
            </a:r>
            <a:r>
              <a:rPr lang="zh-CN" altLang="en-US"/>
              <a:t>：显示 </a:t>
            </a:r>
            <a:r>
              <a:rPr lang="en-US" altLang="zh-CN"/>
              <a:t>Docker </a:t>
            </a:r>
            <a:r>
              <a:rPr lang="zh-CN" altLang="en-US"/>
              <a:t>系统信息，包括镜像和容器数。</a:t>
            </a:r>
            <a:endParaRPr lang="zh-CN" altLang="en-US"/>
          </a:p>
          <a:p>
            <a:r>
              <a:rPr lang="en-US" altLang="zh-CN"/>
              <a:t>docker top :</a:t>
            </a:r>
            <a:r>
              <a:rPr lang="zh-CN" altLang="en-US"/>
              <a:t>查看容器中运行的进程信息，支持 </a:t>
            </a:r>
            <a:r>
              <a:rPr lang="en-US" altLang="zh-CN"/>
              <a:t>ps </a:t>
            </a:r>
            <a:r>
              <a:rPr lang="zh-CN" altLang="en-US"/>
              <a:t>命令参数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占位符 31744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 exec </a:t>
            </a:r>
            <a:r>
              <a:rPr lang="zh-CN" altLang="en-US"/>
              <a:t>：在运行的容器中执行命令</a:t>
            </a:r>
            <a:endParaRPr lang="zh-CN" altLang="en-US"/>
          </a:p>
          <a:p>
            <a:r>
              <a:rPr lang="en-US" altLang="zh-CN"/>
              <a:t>docker ps </a:t>
            </a:r>
            <a:r>
              <a:rPr lang="zh-CN" altLang="en-US"/>
              <a:t>：列出容器</a:t>
            </a:r>
            <a:endParaRPr lang="zh-CN" altLang="en-US"/>
          </a:p>
          <a:p>
            <a:r>
              <a:rPr lang="en-US" altLang="zh-CN"/>
              <a:t>docker inspect </a:t>
            </a:r>
            <a:r>
              <a:rPr lang="zh-CN" altLang="en-US"/>
              <a:t>：获取容器或这个镜像元数据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2768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镜像操作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4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简介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占位符 33792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 images   </a:t>
            </a:r>
            <a:r>
              <a:rPr lang="zh-CN" altLang="en-US"/>
              <a:t>列出</a:t>
            </a:r>
            <a:r>
              <a:rPr lang="en-US" altLang="zh-CN"/>
              <a:t>docker</a:t>
            </a:r>
            <a:r>
              <a:rPr lang="zh-CN" altLang="en-US"/>
              <a:t>镜像</a:t>
            </a:r>
            <a:endParaRPr lang="zh-CN" altLang="en-US"/>
          </a:p>
          <a:p>
            <a:r>
              <a:rPr lang="en-US" altLang="zh-CN"/>
              <a:t>docker pull   </a:t>
            </a:r>
            <a:r>
              <a:rPr lang="zh-CN" altLang="en-US"/>
              <a:t>拉取镜像</a:t>
            </a:r>
            <a:endParaRPr lang="zh-CN" altLang="en-US"/>
          </a:p>
          <a:p>
            <a:r>
              <a:rPr lang="en-US" altLang="zh-CN"/>
              <a:t>docker search   </a:t>
            </a:r>
            <a:r>
              <a:rPr lang="zh-CN" altLang="en-US"/>
              <a:t>查找镜像</a:t>
            </a:r>
            <a:endParaRPr lang="zh-CN" altLang="en-US"/>
          </a:p>
          <a:p>
            <a:r>
              <a:rPr lang="en-US" altLang="zh-CN"/>
              <a:t>docker build   </a:t>
            </a:r>
            <a:r>
              <a:rPr lang="zh-CN" altLang="en-US"/>
              <a:t>构建镜像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4816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 </a:t>
            </a:r>
            <a:r>
              <a:rPr lang="zh-CN" altLang="en-US"/>
              <a:t>构建镜像</a:t>
            </a:r>
            <a:endParaRPr lang="zh-CN" altLang="en-US"/>
          </a:p>
        </p:txBody>
      </p:sp>
      <p:sp>
        <p:nvSpPr>
          <p:cNvPr id="34818" name="文本占位符 34817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使用</a:t>
            </a:r>
            <a:r>
              <a:rPr lang="en-US" altLang="zh-CN"/>
              <a:t>docker commit</a:t>
            </a:r>
            <a:r>
              <a:rPr lang="zh-CN" altLang="en-US"/>
              <a:t>命令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docker build</a:t>
            </a:r>
            <a:r>
              <a:rPr lang="zh-CN" altLang="en-US"/>
              <a:t>命令和</a:t>
            </a:r>
            <a:r>
              <a:rPr lang="en-US" altLang="zh-CN"/>
              <a:t>dockerfile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5840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DOCKERFILE</a:t>
            </a:r>
            <a:r>
              <a:rPr lang="zh-CN" altLang="en-US"/>
              <a:t>流程说明</a:t>
            </a:r>
            <a:endParaRPr lang="zh-CN" altLang="en-US"/>
          </a:p>
        </p:txBody>
      </p:sp>
      <p:sp>
        <p:nvSpPr>
          <p:cNvPr id="35842" name="文本占位符 35841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从一个基础镜像运行容器</a:t>
            </a:r>
            <a:endParaRPr lang="zh-CN" altLang="en-US"/>
          </a:p>
          <a:p>
            <a:r>
              <a:rPr lang="zh-CN" altLang="en-US"/>
              <a:t>执行一条指令，对容器进行修改</a:t>
            </a:r>
            <a:endParaRPr lang="zh-CN" altLang="en-US"/>
          </a:p>
          <a:p>
            <a:r>
              <a:rPr lang="zh-CN" altLang="en-US"/>
              <a:t>提交修改后的新镜像层</a:t>
            </a:r>
            <a:endParaRPr lang="zh-CN" altLang="en-US"/>
          </a:p>
          <a:p>
            <a:r>
              <a:rPr lang="zh-CN" altLang="en-US"/>
              <a:t>在新镜像运行一个新容器</a:t>
            </a:r>
            <a:endParaRPr lang="zh-CN" altLang="en-US"/>
          </a:p>
          <a:p>
            <a:r>
              <a:rPr lang="zh-CN" altLang="en-US"/>
              <a:t>执行下一条命令，直到完毕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6864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DOCKERFILE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6866" name="文本占位符 36865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pPr marL="434975" indent="-434975" defTabSz="571500">
              <a:spcBef>
                <a:spcPts val="3100"/>
              </a:spcBef>
            </a:pPr>
            <a:r>
              <a:rPr lang="en-US" altLang="zh-CN" sz="3500"/>
              <a:t>CMD </a:t>
            </a:r>
            <a:r>
              <a:rPr lang="zh-CN" altLang="en-US" sz="3500"/>
              <a:t>用于一个容器启动时要运行的命令</a:t>
            </a:r>
            <a:endParaRPr lang="zh-CN" altLang="en-US" sz="3500"/>
          </a:p>
          <a:p>
            <a:pPr marL="434975" indent="-434975" defTabSz="571500">
              <a:spcBef>
                <a:spcPts val="3100"/>
              </a:spcBef>
            </a:pPr>
            <a:r>
              <a:rPr lang="en-US" altLang="zh-CN" sz="3500"/>
              <a:t>WORKDIR </a:t>
            </a:r>
            <a:r>
              <a:rPr lang="zh-CN" altLang="en-US" sz="3500"/>
              <a:t>创建容器时在容器内部设置一个工作目录</a:t>
            </a:r>
            <a:endParaRPr lang="zh-CN" altLang="en-US" sz="3500"/>
          </a:p>
          <a:p>
            <a:pPr marL="434975" indent="-434975" defTabSz="571500">
              <a:spcBef>
                <a:spcPts val="3100"/>
              </a:spcBef>
            </a:pPr>
            <a:r>
              <a:rPr lang="en-US" altLang="zh-CN" sz="3500"/>
              <a:t>ENV </a:t>
            </a:r>
            <a:r>
              <a:rPr lang="zh-CN" altLang="en-US" sz="3500"/>
              <a:t>用于在构建过程中制定环境变量</a:t>
            </a:r>
            <a:endParaRPr lang="zh-CN" altLang="en-US" sz="3500"/>
          </a:p>
          <a:p>
            <a:pPr marL="434975" indent="-434975" defTabSz="571500">
              <a:spcBef>
                <a:spcPts val="3100"/>
              </a:spcBef>
            </a:pPr>
            <a:r>
              <a:rPr lang="en-US" altLang="zh-CN" sz="3500"/>
              <a:t>USER </a:t>
            </a:r>
            <a:r>
              <a:rPr lang="zh-CN" altLang="en-US" sz="3500"/>
              <a:t>用于制定用户运行</a:t>
            </a:r>
            <a:endParaRPr lang="zh-CN" altLang="en-US" sz="3500"/>
          </a:p>
          <a:p>
            <a:pPr marL="434975" indent="-434975" defTabSz="571500">
              <a:spcBef>
                <a:spcPts val="3100"/>
              </a:spcBef>
            </a:pPr>
            <a:r>
              <a:rPr lang="en-US" altLang="zh-CN" sz="3500"/>
              <a:t>VOLUME </a:t>
            </a:r>
            <a:r>
              <a:rPr lang="zh-CN" altLang="en-US" sz="3500"/>
              <a:t>用于向容器添加卷</a:t>
            </a:r>
            <a:endParaRPr lang="zh-CN" altLang="en-US" sz="3500"/>
          </a:p>
          <a:p>
            <a:pPr marL="434975" indent="-434975" defTabSz="571500">
              <a:spcBef>
                <a:spcPts val="3100"/>
              </a:spcBef>
            </a:pPr>
            <a:r>
              <a:rPr lang="en-US" altLang="zh-CN" sz="3500"/>
              <a:t>ADD </a:t>
            </a:r>
            <a:r>
              <a:rPr lang="zh-CN" altLang="en-US" sz="3500"/>
              <a:t>用于将构建环境下的文件复制到镜像</a:t>
            </a:r>
            <a:endParaRPr lang="zh-CN" altLang="en-US" sz="35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89" name="图片 37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330200"/>
            <a:ext cx="12293600" cy="624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0" name="文本占位符 37889"/>
          <p:cNvSpPr/>
          <p:nvPr>
            <p:ph type="body" sz="quarter" idx="1"/>
          </p:nvPr>
        </p:nvSpPr>
        <p:spPr>
          <a:xfrm>
            <a:off x="901700" y="7265988"/>
            <a:ext cx="11201400" cy="1763712"/>
          </a:xfrm>
          <a:ln/>
        </p:spPr>
        <p:txBody>
          <a:bodyPr vert="horz" wrap="square" lIns="50800" tIns="50800" rIns="50800" bIns="50800" anchor="t">
            <a:normAutofit/>
          </a:bodyPr>
          <a:p>
            <a:pPr marL="0" indent="0">
              <a:lnSpc>
                <a:spcPct val="80000"/>
              </a:lnSpc>
              <a:spcBef>
                <a:spcPct val="0"/>
              </a:spcBef>
              <a:buSzPct val="100000"/>
              <a:buNone/>
            </a:pPr>
            <a:r>
              <a:rPr lang="zh-CN" altLang="en-US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以上为一个</a:t>
            </a:r>
            <a:r>
              <a:rPr lang="en-US" altLang="zh-CN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DOCKERFILE</a:t>
            </a:r>
            <a:r>
              <a:rPr lang="zh-CN" altLang="en-US">
                <a:solidFill>
                  <a:srgbClr val="3E3B39"/>
                </a:solidFill>
                <a:latin typeface="Avenir Next" charset="0"/>
                <a:cs typeface="Avenir Next" charset="0"/>
                <a:sym typeface="Avenir Next" charset="0"/>
              </a:rPr>
              <a:t>例子</a:t>
            </a:r>
            <a:endParaRPr lang="zh-CN" altLang="en-US">
              <a:solidFill>
                <a:srgbClr val="3E3B39"/>
              </a:solidFill>
              <a:latin typeface="Avenir Next" charset="0"/>
              <a:ea typeface="Avenir Next" charset="0"/>
              <a:sym typeface="Avenir Next" charset="0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图片 38912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13" y="214313"/>
            <a:ext cx="9882187" cy="8561387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6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编排工具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40960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使用</a:t>
            </a:r>
            <a:r>
              <a:rPr lang="en-US" altLang="zh-CN"/>
              <a:t>docker compose</a:t>
            </a:r>
            <a:r>
              <a:rPr lang="zh-CN" altLang="en-US"/>
              <a:t>可以用一个</a:t>
            </a:r>
            <a:r>
              <a:rPr lang="en-US" altLang="zh-CN"/>
              <a:t>yaml</a:t>
            </a:r>
            <a:r>
              <a:rPr lang="zh-CN" altLang="en-US"/>
              <a:t>文件定义一组要启动的容器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40960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</p:spPr>
        <p:txBody>
          <a:bodyPr vert="horz" wrap="square" lIns="50800" tIns="50800" rIns="50800" bIns="50800" anchor="ctr">
            <a:normAutofit fontScale="95000"/>
          </a:bodyPr>
          <a:p>
            <a:r>
              <a:rPr lang="zh-CN" altLang="en-US"/>
              <a:t>build 构建或重建服务</a:t>
            </a:r>
            <a:endParaRPr lang="zh-CN" altLang="en-US"/>
          </a:p>
          <a:p>
            <a:r>
              <a:rPr lang="zh-CN" altLang="en-US"/>
              <a:t>help 命令帮助</a:t>
            </a:r>
            <a:endParaRPr lang="zh-CN" altLang="en-US"/>
          </a:p>
          <a:p>
            <a:r>
              <a:rPr lang="zh-CN" altLang="en-US"/>
              <a:t>kill 杀掉容器</a:t>
            </a:r>
            <a:endParaRPr lang="zh-CN" altLang="en-US"/>
          </a:p>
          <a:p>
            <a:r>
              <a:rPr lang="zh-CN" altLang="en-US"/>
              <a:t>logs 显示容器的输出内容</a:t>
            </a:r>
            <a:endParaRPr lang="zh-CN" altLang="en-US"/>
          </a:p>
          <a:p>
            <a:r>
              <a:rPr lang="zh-CN" altLang="en-US"/>
              <a:t>port 打印绑定的开放端口</a:t>
            </a:r>
            <a:endParaRPr lang="zh-CN" altLang="en-US"/>
          </a:p>
          <a:p>
            <a:r>
              <a:rPr lang="zh-CN" altLang="en-US"/>
              <a:t>ps 显示容器</a:t>
            </a:r>
            <a:endParaRPr lang="zh-CN" altLang="en-US"/>
          </a:p>
          <a:p>
            <a:r>
              <a:rPr lang="zh-CN" altLang="en-US"/>
              <a:t>pull 拉取服务镜像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40960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</p:spPr>
        <p:txBody>
          <a:bodyPr vert="horz" wrap="square" lIns="50800" tIns="50800" rIns="50800" bIns="50800" anchor="ctr">
            <a:normAutofit lnSpcReduction="10000"/>
          </a:bodyPr>
          <a:p>
            <a:r>
              <a:rPr lang="zh-CN" altLang="en-US"/>
              <a:t>restart 重启服务</a:t>
            </a:r>
            <a:endParaRPr lang="zh-CN" altLang="en-US"/>
          </a:p>
          <a:p>
            <a:r>
              <a:rPr lang="zh-CN" altLang="en-US"/>
              <a:t>rm 删除停止的容器</a:t>
            </a:r>
            <a:endParaRPr lang="zh-CN" altLang="en-US"/>
          </a:p>
          <a:p>
            <a:r>
              <a:rPr lang="zh-CN" altLang="en-US"/>
              <a:t>run 运行一个一次性命令</a:t>
            </a:r>
            <a:endParaRPr lang="zh-CN" altLang="en-US"/>
          </a:p>
          <a:p>
            <a:r>
              <a:rPr lang="zh-CN" altLang="en-US"/>
              <a:t>scale 设置服务的容器数目</a:t>
            </a:r>
            <a:endParaRPr lang="zh-CN" altLang="en-US"/>
          </a:p>
          <a:p>
            <a:r>
              <a:rPr lang="zh-CN" altLang="en-US"/>
              <a:t>start 开启服务</a:t>
            </a:r>
            <a:endParaRPr lang="zh-CN" altLang="en-US"/>
          </a:p>
          <a:p>
            <a:r>
              <a:rPr lang="zh-CN" altLang="en-US"/>
              <a:t>stop 停止服务</a:t>
            </a:r>
            <a:endParaRPr lang="zh-CN" altLang="en-US"/>
          </a:p>
          <a:p>
            <a:r>
              <a:rPr lang="zh-CN" altLang="en-US"/>
              <a:t>up 创建并启动容器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7168"/>
          <p:cNvSpPr/>
          <p:nvPr/>
        </p:nvSpPr>
        <p:spPr>
          <a:xfrm>
            <a:off x="1270000" y="6350000"/>
            <a:ext cx="10464800" cy="6842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>
            <a:spAutoFit/>
          </a:bodyPr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baseline="0">
                <a:latin typeface="Avenir Next" charset="0"/>
                <a:ea typeface="Avenir Next Medium" charset="0"/>
                <a:cs typeface="Avenir Next" charset="0"/>
                <a:sym typeface="Avenir Next" charset="0"/>
              </a:rPr>
              <a:t>– </a:t>
            </a:r>
            <a:r>
              <a:rPr lang="zh-CN" altLang="en-US" baseline="0">
                <a:latin typeface="Avenir Next" charset="0"/>
                <a:ea typeface="Avenir Next Medium" charset="0"/>
                <a:cs typeface="Avenir Next" charset="0"/>
                <a:sym typeface="Avenir Next" charset="0"/>
              </a:rPr>
              <a:t>如何通俗理解</a:t>
            </a:r>
            <a:r>
              <a:rPr lang="en-US" altLang="zh-CN" baseline="0">
                <a:latin typeface="Avenir Next" charset="0"/>
                <a:ea typeface="Avenir Next Medium" charset="0"/>
                <a:cs typeface="Avenir Next" charset="0"/>
                <a:sym typeface="Avenir Next" charset="0"/>
              </a:rPr>
              <a:t>docker</a:t>
            </a:r>
            <a:endParaRPr lang="en-US" altLang="zh-CN" baseline="0">
              <a:latin typeface="Avenir Next" charset="0"/>
              <a:ea typeface="Avenir Next" charset="0"/>
              <a:sym typeface="Avenir Next" charset="0"/>
            </a:endParaRPr>
          </a:p>
        </p:txBody>
      </p:sp>
      <p:sp>
        <p:nvSpPr>
          <p:cNvPr id="7170" name="矩形 7169"/>
          <p:cNvSpPr/>
          <p:nvPr/>
        </p:nvSpPr>
        <p:spPr>
          <a:xfrm>
            <a:off x="1270000" y="3371850"/>
            <a:ext cx="10464800" cy="24749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>
            <a:spAutoFit/>
          </a:bodyPr>
          <a:p>
            <a:pPr>
              <a:lnSpc>
                <a:spcPct val="90000"/>
              </a:lnSpc>
              <a:spcBef>
                <a:spcPts val="3200"/>
              </a:spcBef>
              <a:buNone/>
            </a:pPr>
            <a:r>
              <a:rPr lang="en-US" altLang="zh-CN" sz="3600" i="0" baseline="0">
                <a:latin typeface="Avenir Next Demi Bold" charset="0"/>
                <a:ea typeface="Avenir Next Medium" charset="0"/>
                <a:cs typeface="Avenir Next Demi Bold" charset="0"/>
                <a:sym typeface="Avenir Next Demi Bold" charset="0"/>
              </a:rPr>
              <a:t>“Docker</a:t>
            </a:r>
            <a:r>
              <a:rPr lang="zh-CN" altLang="en-US" sz="3600" i="0" baseline="0">
                <a:latin typeface="Avenir Next Demi Bold" charset="0"/>
                <a:ea typeface="Avenir Next Medium" charset="0"/>
                <a:cs typeface="Avenir Next Demi Bold" charset="0"/>
                <a:sym typeface="Avenir Next Demi Bold" charset="0"/>
              </a:rPr>
              <a:t>的思想来自于集装箱，集装箱解决了什么问题？在一艘大船上，可以把货物规整的摆放起来。并且各种各样的货物被集装箱标准化了，集装箱和集装箱之间不会互相影响。”</a:t>
            </a:r>
            <a:endParaRPr lang="zh-CN" altLang="en-US" sz="3600" i="0" baseline="0">
              <a:latin typeface="Avenir Next Demi Bold" charset="0"/>
              <a:ea typeface="Avenir Next Demi Bold" charset="0"/>
              <a:sym typeface="Avenir Next Demi Bold" charset="0"/>
            </a:endParaRPr>
          </a:p>
        </p:txBody>
      </p:sp>
      <p:pic>
        <p:nvPicPr>
          <p:cNvPr id="7171" name="图片 7170" descr="u=3550847263,315433409&amp;fm=27&amp;gp=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-88900"/>
            <a:ext cx="11087100" cy="38100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4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常见问题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占位符 43008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时区问题</a:t>
            </a:r>
            <a:endParaRPr lang="en-US" altLang="zh-CN"/>
          </a:p>
          <a:p>
            <a:r>
              <a:rPr lang="en-US" altLang="zh-CN"/>
              <a:t>-p </a:t>
            </a:r>
            <a:r>
              <a:rPr lang="zh-CN" altLang="zh-CN">
                <a:ea typeface="宋体" panose="02010600030101010101" pitchFamily="2" charset="-122"/>
              </a:rPr>
              <a:t>导致网络性能问题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none</a:t>
            </a:r>
            <a:r>
              <a:rPr lang="zh-CN" altLang="en-US">
                <a:ea typeface="宋体" panose="02010600030101010101" pitchFamily="2" charset="-122"/>
              </a:rPr>
              <a:t>镜像过多（定期清理）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矩形 44032"/>
          <p:cNvSpPr/>
          <p:nvPr/>
        </p:nvSpPr>
        <p:spPr>
          <a:xfrm>
            <a:off x="1270000" y="4248150"/>
            <a:ext cx="10464800" cy="7239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50800" tIns="50800" rIns="50800" bIns="50800" anchor="ctr">
            <a:spAutoFit/>
          </a:bodyPr>
          <a:p>
            <a:pPr>
              <a:lnSpc>
                <a:spcPct val="90000"/>
              </a:lnSpc>
              <a:spcBef>
                <a:spcPts val="3200"/>
              </a:spcBef>
              <a:buNone/>
            </a:pPr>
            <a:r>
              <a:rPr lang="en-US" altLang="zh-CN" sz="3600" i="0" baseline="0">
                <a:latin typeface="Avenir Next Demi Bold" charset="0"/>
                <a:ea typeface="Avenir Next Medium" charset="0"/>
                <a:cs typeface="Avenir Next Demi Bold" charset="0"/>
                <a:sym typeface="Avenir Next Demi Bold" charset="0"/>
              </a:rPr>
              <a:t>END</a:t>
            </a:r>
            <a:endParaRPr lang="en-US" altLang="zh-CN" sz="3600" i="0" baseline="0">
              <a:latin typeface="Avenir Next Demi Bold" charset="0"/>
              <a:ea typeface="Avenir Next Demi Bold" charset="0"/>
              <a:sym typeface="Avenir Next Demi Bold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2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有什么优势</a:t>
            </a:r>
            <a:endParaRPr lang="zh-CN" altLang="en-US"/>
          </a:p>
        </p:txBody>
      </p:sp>
      <p:sp>
        <p:nvSpPr>
          <p:cNvPr id="8194" name="文本占位符 8193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比</a:t>
            </a:r>
            <a:r>
              <a:rPr lang="en-US" altLang="zh-CN"/>
              <a:t>VM</a:t>
            </a:r>
            <a:r>
              <a:rPr lang="zh-CN" altLang="en-US"/>
              <a:t>小、比</a:t>
            </a:r>
            <a:r>
              <a:rPr lang="en-US" altLang="zh-CN"/>
              <a:t>VM</a:t>
            </a:r>
            <a:r>
              <a:rPr lang="zh-CN" altLang="en-US"/>
              <a:t>快。</a:t>
            </a:r>
            <a:endParaRPr lang="zh-CN" altLang="en-US"/>
          </a:p>
          <a:p>
            <a:r>
              <a:rPr lang="zh-CN" altLang="en-US"/>
              <a:t>更快的交付部署。</a:t>
            </a:r>
            <a:r>
              <a:rPr lang="en-US" altLang="zh-CN"/>
              <a:t>Docker</a:t>
            </a:r>
            <a:r>
              <a:rPr lang="zh-CN" altLang="en-US"/>
              <a:t>是一个开放的平台，构建，发布和运行分布式应用程序。</a:t>
            </a:r>
            <a:endParaRPr lang="zh-CN" altLang="en-US"/>
          </a:p>
          <a:p>
            <a:r>
              <a:rPr lang="zh-CN" altLang="en-US"/>
              <a:t>更轻松的迁移和扩展。</a:t>
            </a:r>
            <a:endParaRPr lang="zh-CN" altLang="en-US"/>
          </a:p>
          <a:p>
            <a:r>
              <a:rPr lang="zh-CN" altLang="en-US"/>
              <a:t>与微服务架构完美结合。</a:t>
            </a:r>
            <a:endParaRPr lang="zh-CN" altLang="en-US"/>
          </a:p>
          <a:p>
            <a:r>
              <a:rPr lang="zh-CN" altLang="en-US"/>
              <a:t>云平台大范围支持。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9216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To</a:t>
            </a:r>
            <a:r>
              <a:rPr lang="zh-CN" altLang="en-US"/>
              <a:t>开发者</a:t>
            </a:r>
            <a:r>
              <a:rPr lang="en-US" altLang="zh-CN"/>
              <a:t>——</a:t>
            </a:r>
            <a:r>
              <a:rPr lang="zh-CN" altLang="en-US"/>
              <a:t>得益于</a:t>
            </a:r>
            <a:r>
              <a:rPr lang="en-US" altLang="zh-CN"/>
              <a:t>Docker</a:t>
            </a:r>
            <a:r>
              <a:rPr lang="zh-CN" altLang="en-US"/>
              <a:t>，让他们有可能在一条或者几条命令内搭建完环境</a:t>
            </a:r>
            <a:endParaRPr lang="zh-CN" altLang="en-US"/>
          </a:p>
          <a:p>
            <a:r>
              <a:rPr lang="en-US" altLang="zh-CN"/>
              <a:t>To</a:t>
            </a:r>
            <a:r>
              <a:rPr lang="zh-CN" altLang="en-US"/>
              <a:t>运维者</a:t>
            </a:r>
            <a:r>
              <a:rPr lang="en-US" altLang="zh-CN"/>
              <a:t>——Docker</a:t>
            </a:r>
            <a:r>
              <a:rPr lang="zh-CN" altLang="en-US"/>
              <a:t>把整个开发环境打包成一个</a:t>
            </a:r>
            <a:r>
              <a:rPr lang="en-US" altLang="zh-CN"/>
              <a:t>Dockerimage</a:t>
            </a:r>
            <a:r>
              <a:rPr lang="zh-CN" altLang="en-US"/>
              <a:t>交给运维团队直接运行，再也没有”我机器可以运行“的情况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0"/>
          <p:cNvSpPr/>
          <p:nvPr>
            <p:ph type="title"/>
          </p:nvPr>
        </p:nvSpPr>
        <p:spPr>
          <a:ln/>
        </p:spPr>
        <p:txBody>
          <a:bodyPr vert="horz" wrap="square" lIns="50800" tIns="50800" rIns="50800" bIns="50800" anchor="t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的通用场景</a:t>
            </a:r>
            <a:endParaRPr lang="zh-CN" altLang="en-US"/>
          </a:p>
        </p:txBody>
      </p:sp>
      <p:sp>
        <p:nvSpPr>
          <p:cNvPr id="10242" name="文本占位符 10241"/>
          <p:cNvSpPr/>
          <p:nvPr>
            <p:ph type="body" idx="1"/>
          </p:nvPr>
        </p:nvSpPr>
        <p:spPr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zh-CN" altLang="en-US"/>
              <a:t>自动化测试和持续集成、发布</a:t>
            </a:r>
            <a:endParaRPr lang="zh-CN" altLang="en-US"/>
          </a:p>
          <a:p>
            <a:r>
              <a:rPr lang="zh-CN" altLang="en-US"/>
              <a:t>快速搭建轻量级的独立环境</a:t>
            </a:r>
            <a:endParaRPr lang="zh-CN" altLang="en-US"/>
          </a:p>
          <a:p>
            <a:r>
              <a:rPr lang="zh-CN" altLang="en-US"/>
              <a:t>开发者可以在本机构建复杂的架构进行测试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4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ln/>
        </p:spPr>
        <p:txBody>
          <a:bodyPr vert="horz" wrap="square" lIns="50800" tIns="50800" rIns="50800" bIns="50800" anchor="ctr">
            <a:normAutofit/>
          </a:bodyPr>
          <a:p>
            <a:r>
              <a:rPr lang="en-US" altLang="zh-CN"/>
              <a:t>DOCKER</a:t>
            </a:r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12288"/>
          <p:cNvSpPr/>
          <p:nvPr>
            <p:ph type="body" sz="half" idx="1"/>
          </p:nvPr>
        </p:nvSpPr>
        <p:spPr>
          <a:xfrm>
            <a:off x="812800" y="1758950"/>
            <a:ext cx="5334000" cy="5969000"/>
          </a:xfrm>
          <a:ln/>
        </p:spPr>
        <p:txBody>
          <a:bodyPr vert="horz" wrap="square" lIns="50800" tIns="50800" rIns="50800" bIns="50800" anchor="ctr">
            <a:normAutofit/>
          </a:bodyPr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r>
              <a:rPr lang="en-US" altLang="zh-CN" sz="3200"/>
              <a:t>docker</a:t>
            </a:r>
            <a:r>
              <a:rPr lang="zh-CN" altLang="en-US" sz="3200"/>
              <a:t>镜像</a:t>
            </a:r>
            <a:endParaRPr lang="zh-CN" altLang="en-US" sz="3200"/>
          </a:p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r>
              <a:rPr lang="en-US" altLang="zh-CN" sz="3200"/>
              <a:t>docker</a:t>
            </a:r>
            <a:r>
              <a:rPr lang="zh-CN" altLang="en-US" sz="3200"/>
              <a:t>仓库</a:t>
            </a:r>
            <a:endParaRPr lang="zh-CN" altLang="en-US" sz="3200"/>
          </a:p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r>
              <a:rPr lang="en-US" altLang="zh-CN" sz="3200"/>
              <a:t>docker</a:t>
            </a:r>
            <a:r>
              <a:rPr lang="zh-CN" altLang="en-US" sz="3200"/>
              <a:t>容器</a:t>
            </a:r>
            <a:endParaRPr lang="zh-CN" altLang="en-US" sz="3200"/>
          </a:p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endParaRPr lang="zh-CN" altLang="en-US" sz="3200"/>
          </a:p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r>
              <a:rPr lang="en-US" altLang="zh-CN" sz="3200"/>
              <a:t>docker</a:t>
            </a:r>
            <a:r>
              <a:rPr lang="zh-CN" altLang="en-US" sz="3200"/>
              <a:t>主机</a:t>
            </a:r>
            <a:endParaRPr lang="zh-CN" altLang="en-US" sz="3200"/>
          </a:p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r>
              <a:rPr lang="en-US" altLang="zh-CN" sz="3200"/>
              <a:t>docker</a:t>
            </a:r>
            <a:r>
              <a:rPr lang="zh-CN" altLang="en-US" sz="3200"/>
              <a:t>客户端</a:t>
            </a:r>
            <a:endParaRPr lang="zh-CN" altLang="en-US" sz="3200"/>
          </a:p>
          <a:p>
            <a:pPr marL="393700" indent="-393700">
              <a:lnSpc>
                <a:spcPct val="90000"/>
              </a:lnSpc>
              <a:spcBef>
                <a:spcPts val="2800"/>
              </a:spcBef>
            </a:pPr>
            <a:r>
              <a:rPr lang="en-US" altLang="zh-CN" sz="3200"/>
              <a:t>docker machine</a:t>
            </a:r>
            <a:endParaRPr lang="en-US" altLang="zh-CN" sz="3200"/>
          </a:p>
        </p:txBody>
      </p:sp>
      <p:pic>
        <p:nvPicPr>
          <p:cNvPr id="12290" name="图片 12289" descr="576507-docker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0" y="2124075"/>
            <a:ext cx="6907213" cy="52371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New_Template5">
  <a:themeElements>
    <a:clrScheme name="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AAB1B6"/>
      </a:accent3>
      <a:accent4>
        <a:srgbClr val="504540"/>
      </a:accent4>
      <a:accent5>
        <a:srgbClr val="C4CCDA"/>
      </a:accent5>
      <a:accent6>
        <a:srgbClr val="679088"/>
      </a:accent6>
      <a:hlink>
        <a:srgbClr val="0000FF"/>
      </a:hlink>
      <a:folHlink>
        <a:srgbClr val="FF00FF"/>
      </a:folHlink>
    </a:clrScheme>
    <a:fontScheme name="">
      <a:majorFont>
        <a:latin typeface="Avenir Next"/>
        <a:ea typeface="Avenir Next"/>
        <a:cs typeface=""/>
      </a:majorFont>
      <a:minorFont>
        <a:latin typeface="Avenir Next Medium"/>
        <a:ea typeface="Avenir Next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5 - 照片 - 水平">
  <a:themeElements>
    <a:clrScheme name="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AAB1B6"/>
      </a:accent3>
      <a:accent4>
        <a:srgbClr val="504540"/>
      </a:accent4>
      <a:accent5>
        <a:srgbClr val="C4CCDA"/>
      </a:accent5>
      <a:accent6>
        <a:srgbClr val="679088"/>
      </a:accent6>
      <a:hlink>
        <a:srgbClr val="0000FF"/>
      </a:hlink>
      <a:folHlink>
        <a:srgbClr val="FF00FF"/>
      </a:folHlink>
    </a:clrScheme>
    <a:fontScheme name="">
      <a:majorFont>
        <a:latin typeface="Avenir Next"/>
        <a:ea typeface="Avenir Next"/>
        <a:cs typeface=""/>
      </a:majorFont>
      <a:minorFont>
        <a:latin typeface="Avenir Next Medium"/>
        <a:ea typeface="Avenir Next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New_Template5">
  <a:themeElements>
    <a:clrScheme name="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AAB1B6"/>
      </a:accent3>
      <a:accent4>
        <a:srgbClr val="504540"/>
      </a:accent4>
      <a:accent5>
        <a:srgbClr val="C4CCDA"/>
      </a:accent5>
      <a:accent6>
        <a:srgbClr val="679088"/>
      </a:accent6>
      <a:hlink>
        <a:srgbClr val="0000FF"/>
      </a:hlink>
      <a:folHlink>
        <a:srgbClr val="FF00FF"/>
      </a:folHlink>
    </a:clrScheme>
    <a:fontScheme name="">
      <a:majorFont>
        <a:latin typeface="Avenir Next"/>
        <a:ea typeface="Avenir Next"/>
        <a:cs typeface=""/>
      </a:majorFont>
      <a:minorFont>
        <a:latin typeface="Avenir Next Medium"/>
        <a:ea typeface="Avenir Next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FFFFFF"/>
      </a:accent3>
      <a:accent4>
        <a:srgbClr val="000000"/>
      </a:accent4>
      <a:accent5>
        <a:srgbClr val="C4CCDA"/>
      </a:accent5>
      <a:accent6>
        <a:srgbClr val="679088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2745</Words>
  <Application>WPS 演示</Application>
  <PresentationFormat/>
  <Paragraphs>213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Avenir Next Medium</vt:lpstr>
      <vt:lpstr>Avenir Next</vt:lpstr>
      <vt:lpstr>Helvetica Neue</vt:lpstr>
      <vt:lpstr>Avenir Next Demi Bold</vt:lpstr>
      <vt:lpstr>Segoe Print</vt:lpstr>
      <vt:lpstr>微软雅黑</vt:lpstr>
      <vt:lpstr>Arial Unicode MS</vt:lpstr>
      <vt:lpstr>New_Template5</vt:lpstr>
      <vt:lpstr>New_Template5 - 照片 - 水平</vt:lpstr>
      <vt:lpstr>1_New_Template5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DOCKER入门与基础实践</dc:title>
  <dc:creator/>
  <cp:lastModifiedBy>Administrator</cp:lastModifiedBy>
  <cp:revision>6</cp:revision>
  <dcterms:created xsi:type="dcterms:W3CDTF">2017-09-11T01:35:13Z</dcterms:created>
  <dcterms:modified xsi:type="dcterms:W3CDTF">2017-09-11T02:50:47Z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