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74" r:id="rId11"/>
    <p:sldId id="276" r:id="rId12"/>
    <p:sldId id="277" r:id="rId13"/>
    <p:sldId id="278" r:id="rId14"/>
    <p:sldId id="279" r:id="rId15"/>
    <p:sldId id="280" r:id="rId16"/>
    <p:sldId id="294" r:id="rId17"/>
    <p:sldId id="295" r:id="rId18"/>
    <p:sldId id="296" r:id="rId19"/>
    <p:sldId id="297" r:id="rId20"/>
    <p:sldId id="298" r:id="rId21"/>
    <p:sldId id="301" r:id="rId22"/>
    <p:sldId id="302" r:id="rId23"/>
    <p:sldId id="282" r:id="rId24"/>
    <p:sldId id="303" r:id="rId25"/>
    <p:sldId id="300" r:id="rId26"/>
    <p:sldId id="305" r:id="rId27"/>
    <p:sldId id="304" r:id="rId28"/>
    <p:sldId id="306" r:id="rId29"/>
    <p:sldId id="308" r:id="rId30"/>
    <p:sldId id="268" r:id="rId31"/>
    <p:sldId id="272" r:id="rId32"/>
    <p:sldId id="264" r:id="rId33"/>
    <p:sldId id="309" r:id="rId34"/>
    <p:sldId id="310" r:id="rId35"/>
    <p:sldId id="31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7E83-02CC-4E50-86DC-B234535AC799}">
          <p14:sldIdLst>
            <p14:sldId id="256"/>
            <p14:sldId id="257"/>
            <p14:sldId id="258"/>
            <p14:sldId id="260"/>
            <p14:sldId id="262"/>
            <p14:sldId id="261"/>
            <p14:sldId id="263"/>
          </p14:sldIdLst>
        </p14:section>
        <p14:section name="IDDR" id="{51164718-0BE2-439F-A256-7E1711110CEA}">
          <p14:sldIdLst>
            <p14:sldId id="265"/>
            <p14:sldId id="266"/>
            <p14:sldId id="274"/>
            <p14:sldId id="276"/>
            <p14:sldId id="277"/>
            <p14:sldId id="278"/>
            <p14:sldId id="279"/>
            <p14:sldId id="280"/>
          </p14:sldIdLst>
        </p14:section>
        <p14:section name="New IDDR system" id="{14151455-AAFE-49C2-9250-31EA1CEB152F}">
          <p14:sldIdLst>
            <p14:sldId id="294"/>
            <p14:sldId id="295"/>
            <p14:sldId id="296"/>
            <p14:sldId id="297"/>
            <p14:sldId id="298"/>
            <p14:sldId id="301"/>
            <p14:sldId id="302"/>
            <p14:sldId id="282"/>
          </p14:sldIdLst>
        </p14:section>
        <p14:section name="Evaluation" id="{E878A1F0-F25C-412E-8475-16F472CD1F0C}">
          <p14:sldIdLst>
            <p14:sldId id="303"/>
            <p14:sldId id="300"/>
            <p14:sldId id="305"/>
            <p14:sldId id="304"/>
            <p14:sldId id="306"/>
            <p14:sldId id="308"/>
          </p14:sldIdLst>
        </p14:section>
        <p14:section name="Figures" id="{E2334729-6C61-4C52-B79C-4CB92910D7A9}">
          <p14:sldIdLst>
            <p14:sldId id="268"/>
            <p14:sldId id="272"/>
            <p14:sldId id="26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2714" autoAdjust="0"/>
  </p:normalViewPr>
  <p:slideViewPr>
    <p:cSldViewPr snapToGrid="0">
      <p:cViewPr varScale="1">
        <p:scale>
          <a:sx n="63" d="100"/>
          <a:sy n="63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E97B-C4B1-41BF-AE6B-8CBC991743C2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A657-737E-473D-890E-EA091DB3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Performance Optimization for Isolated Driver Domains.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Sushrut Shirole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7-Point Star 13"/>
          <p:cNvSpPr/>
          <p:nvPr/>
        </p:nvSpPr>
        <p:spPr>
          <a:xfrm>
            <a:off x="9733010" y="214233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4771" y="2143825"/>
            <a:ext cx="160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Write Request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2246" y="3992463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dev</a:t>
            </a:r>
            <a:r>
              <a:rPr lang="en-US" sz="1400" dirty="0" smtClean="0"/>
              <a:t>/</a:t>
            </a:r>
            <a:r>
              <a:rPr lang="en-US" sz="1400" dirty="0" err="1" smtClean="0"/>
              <a:t>sdd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8932584" y="3058669"/>
            <a:ext cx="1912925" cy="835027"/>
          </a:xfrm>
          <a:prstGeom prst="cloudCallout">
            <a:avLst>
              <a:gd name="adj1" fmla="val -32783"/>
              <a:gd name="adj2" fmla="val 8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forward to the Driver domain?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944098" y="4289380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782667" y="383856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4994255" y="4146352"/>
            <a:ext cx="1957639" cy="8287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Communication Channel</a:t>
            </a:r>
            <a:endParaRPr lang="en-US" sz="1200" dirty="0"/>
          </a:p>
        </p:txBody>
      </p:sp>
      <p:sp>
        <p:nvSpPr>
          <p:cNvPr id="23" name="Cloud Callout 22"/>
          <p:cNvSpPr/>
          <p:nvPr/>
        </p:nvSpPr>
        <p:spPr>
          <a:xfrm flipH="1">
            <a:off x="884533" y="3058669"/>
            <a:ext cx="1821623" cy="874193"/>
          </a:xfrm>
          <a:prstGeom prst="cloudCallout">
            <a:avLst>
              <a:gd name="adj1" fmla="val -37361"/>
              <a:gd name="adj2" fmla="val 8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receive request from the application domain ?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358986" y="4323142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10919" y="486583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7618836" y="234526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0013 0.15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301 L 0.00013 0.22639 C 0.00013 0.25926 -0.05677 0.30023 -0.10286 0.30023 L -0.20573 0.30023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73 0.30023 L -0.24896 0.30023 C -0.26836 0.30023 -0.29219 0.33727 -0.29219 0.36783 L -0.29219 0.43565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5" grpId="0" animBg="1"/>
      <p:bldP spid="15" grpId="1" animBg="1"/>
      <p:bldP spid="18" grpId="0" animBg="1"/>
      <p:bldP spid="22" grpId="0" animBg="1"/>
      <p:bldP spid="23" grpId="0" animBg="1"/>
      <p:bldP spid="23" grpId="1" animBg="1"/>
      <p:bldP spid="24" grpId="0" animBg="1"/>
      <p:bldP spid="3" grpId="0" animBg="1"/>
      <p:bldP spid="3" grpId="1" animBg="1"/>
      <p:bldP spid="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Frontend Driver </a:t>
            </a:r>
            <a:endParaRPr lang="en-US" b="1" dirty="0"/>
          </a:p>
          <a:p>
            <a:pPr lvl="1"/>
            <a:r>
              <a:rPr lang="en-US" dirty="0" smtClean="0"/>
              <a:t>Provides an interface for applications</a:t>
            </a:r>
          </a:p>
          <a:p>
            <a:r>
              <a:rPr lang="en-US" b="1" dirty="0" smtClean="0"/>
              <a:t>Backend Driver </a:t>
            </a:r>
            <a:endParaRPr lang="en-US" b="1" dirty="0"/>
          </a:p>
          <a:p>
            <a:pPr lvl="1"/>
            <a:r>
              <a:rPr lang="en-US" dirty="0" smtClean="0"/>
              <a:t>Accepts the requests and sends back responses</a:t>
            </a:r>
          </a:p>
          <a:p>
            <a:r>
              <a:rPr lang="en-US" b="1" dirty="0" smtClean="0"/>
              <a:t>Communication Module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5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4981" y="1375837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9165" y="5413965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28067" y="1512843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14980" y="2273034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615421" y="2341745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0367" y="4716780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438" y="2655673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11642" y="365988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14304" y="372859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7255" y="5448913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971317" y="2895600"/>
            <a:ext cx="4242783" cy="2371898"/>
          </a:xfrm>
          <a:prstGeom prst="leftRightArrow">
            <a:avLst>
              <a:gd name="adj1" fmla="val 50000"/>
              <a:gd name="adj2" fmla="val 3760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942114" y="3954450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read write data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4612" y="4728489"/>
            <a:ext cx="222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component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332687" y="211196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332687" y="321541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17379" y="42595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42114" y="3605346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notification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942114" y="4303554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Send/receive request/response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2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497873"/>
            <a:ext cx="5140037" cy="40714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50136" y="502240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850135" y="530867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50135" y="559078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50134" y="587705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500743"/>
            <a:ext cx="5140037" cy="40686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65973" y="5467895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 queue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525971" y="5601940"/>
            <a:ext cx="24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Point Star 8"/>
          <p:cNvSpPr/>
          <p:nvPr/>
        </p:nvSpPr>
        <p:spPr>
          <a:xfrm>
            <a:off x="10087826" y="2508630"/>
            <a:ext cx="237029" cy="237029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10727088" y="2519781"/>
            <a:ext cx="234561" cy="234561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7-Point Star 42"/>
          <p:cNvSpPr/>
          <p:nvPr/>
        </p:nvSpPr>
        <p:spPr>
          <a:xfrm>
            <a:off x="10414849" y="2523603"/>
            <a:ext cx="222244" cy="222244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9762876" y="4555324"/>
            <a:ext cx="261920" cy="261920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1.45833E-6 0.18449 C -1.45833E-6 0.26736 0.01172 0.36944 0.02162 0.36944 L 0.04323 0.3694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6.25E-7 0.20695 C 6.25E-7 0.29954 0.01888 0.41412 0.03477 0.41412 L 0.06953 0.4141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2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22824 C -3.125E-6 0.33079 0.0043 0.45764 0.00808 0.45764 L 0.01706 0.4576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0.36944 L -0.31042 0.35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97 0.41088 L -0.28737 0.42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17" y="88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0.4581 L -0.37174 0.490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6667 -0.20879 C -0.2013 -0.25579 -0.25339 -0.28079 -0.30807 -0.28079 C -0.37018 -0.28079 -0.42005 -0.25579 -0.45469 -0.20879 L -0.62123 -1.85185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68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42 0.3588 L -0.65195 0.30579 L -0.76146 0.30417 L -0.76146 0.4581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37 0.42848 L -0.62487 0.30371 L -0.73542 0.30371 L -0.73542 0.4507 " pathEditMode="relative" ptsTypes="AA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74 0.49028 L -0.67656 0.30556 L -0.78906 0.30718 L -0.78906 0.44236 " pathEditMode="relative" ptsTypes="AA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11" grpId="0" animBg="1"/>
      <p:bldP spid="11" grpId="1" animBg="1"/>
      <p:bldP spid="1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of the New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improvement: </a:t>
            </a:r>
            <a:r>
              <a:rPr lang="en-US" dirty="0" smtClean="0"/>
              <a:t>The design goal of the New IDDR system is to improve the performance of the base IDDR system without compromising any properties of it.</a:t>
            </a:r>
          </a:p>
          <a:p>
            <a:r>
              <a:rPr lang="en-US" dirty="0" smtClean="0"/>
              <a:t>The reason for the performance deterioration of the IDDR system is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hypervisor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 data copy between the domains.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Overhead due to the communication between the 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hypervisor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15" y="2011680"/>
            <a:ext cx="4171731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</a:t>
            </a:r>
            <a:r>
              <a:rPr lang="en-US" dirty="0"/>
              <a:t>runs at most privileged level </a:t>
            </a:r>
          </a:p>
          <a:p>
            <a:r>
              <a:rPr lang="en-US" dirty="0" smtClean="0"/>
              <a:t>Guest </a:t>
            </a:r>
            <a:r>
              <a:rPr lang="en-US" dirty="0" err="1"/>
              <a:t>os</a:t>
            </a:r>
            <a:r>
              <a:rPr lang="en-US" dirty="0"/>
              <a:t> runs at less privileged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Operations such as page table updates (memory management) takes more time in guest operating system due to hypervisor layer.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23231" y="2180033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User app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023231" y="2836489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023231" y="3492945"/>
            <a:ext cx="136815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Guest OS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603096" y="4149401"/>
            <a:ext cx="788287" cy="504056"/>
          </a:xfrm>
          <a:prstGeom prst="round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Xen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087127" y="4844329"/>
            <a:ext cx="2304256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Host computer system hardware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71103" y="224739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71103" y="29038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71103" y="35603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71102" y="421676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Curved Left Arrow 55"/>
          <p:cNvSpPr/>
          <p:nvPr/>
        </p:nvSpPr>
        <p:spPr>
          <a:xfrm>
            <a:off x="10507776" y="3744973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10507777" y="4416290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27487" y="3810847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335B74">
                    <a:lumMod val="75000"/>
                  </a:srgbClr>
                </a:solidFill>
              </a:rPr>
              <a:t>Hypercall</a:t>
            </a:r>
            <a:endParaRPr lang="en-US" sz="1200" dirty="0">
              <a:solidFill>
                <a:srgbClr val="335B74">
                  <a:lumMod val="75000"/>
                </a:srgb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023231" y="4158624"/>
            <a:ext cx="504056" cy="485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9197701" y="3997001"/>
            <a:ext cx="155115" cy="866500"/>
          </a:xfrm>
          <a:prstGeom prst="downArrow">
            <a:avLst/>
          </a:prstGeom>
          <a:ln w="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48136" y="426023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dom0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62" name="Curved Left Arrow 61"/>
          <p:cNvSpPr/>
          <p:nvPr/>
        </p:nvSpPr>
        <p:spPr>
          <a:xfrm>
            <a:off x="10507776" y="2355861"/>
            <a:ext cx="509486" cy="1389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017262" y="2830270"/>
            <a:ext cx="85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Privileged </a:t>
            </a:r>
          </a:p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instruction</a:t>
            </a:r>
          </a:p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/</a:t>
            </a:r>
            <a:r>
              <a:rPr lang="en-US" sz="1200" dirty="0" err="1" smtClean="0">
                <a:solidFill>
                  <a:srgbClr val="27CED7">
                    <a:lumMod val="50000"/>
                  </a:srgbClr>
                </a:solidFill>
              </a:rPr>
              <a:t>syscall</a:t>
            </a:r>
            <a:endParaRPr lang="en-US" sz="1200" dirty="0">
              <a:solidFill>
                <a:srgbClr val="27CED7">
                  <a:lumMod val="50000"/>
                </a:srgbClr>
              </a:solidFill>
            </a:endParaRPr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>
          <a:xfrm flipH="1">
            <a:off x="11017263" y="3949347"/>
            <a:ext cx="310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10598" y="2157731"/>
            <a:ext cx="3456384" cy="3432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470638" y="2854327"/>
            <a:ext cx="2736304" cy="26819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758670" y="3309859"/>
            <a:ext cx="2160240" cy="2160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46702" y="3813915"/>
            <a:ext cx="1584176" cy="15841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57111" y="38761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0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7114" y="239846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3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7113" y="29405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2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57112" y="33725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1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58739" y="374190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58739" y="442133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856257" cy="3766185"/>
          </a:xfrm>
        </p:spPr>
        <p:txBody>
          <a:bodyPr/>
          <a:lstStyle/>
          <a:p>
            <a:r>
              <a:rPr lang="en-US" dirty="0" smtClean="0"/>
              <a:t>In a usual system :</a:t>
            </a:r>
          </a:p>
          <a:p>
            <a:r>
              <a:rPr lang="en-US" dirty="0" smtClean="0"/>
              <a:t>Data is copied from </a:t>
            </a:r>
          </a:p>
          <a:p>
            <a:r>
              <a:rPr lang="en-US" dirty="0" smtClean="0"/>
              <a:t>User space -&gt; kernel space</a:t>
            </a:r>
          </a:p>
          <a:p>
            <a:r>
              <a:rPr lang="en-US" dirty="0" smtClean="0"/>
              <a:t>Kernel space -&gt; Socket buffer (physical </a:t>
            </a:r>
            <a:r>
              <a:rPr lang="en-US" dirty="0" err="1" smtClean="0"/>
              <a:t>nework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1064" y="2011680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0396" y="2355309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396" y="3389452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TCP/IP stack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0396" y="4423595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Device Driver</a:t>
            </a: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9349482" y="2984701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47502" y="4018844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1063" y="5338478"/>
            <a:ext cx="2421578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1489" y="5432469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Physical Device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1063" y="5950810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Hardware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1063" y="20066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U Guest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59020" y="505298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885944" cy="3766185"/>
          </a:xfrm>
        </p:spPr>
        <p:txBody>
          <a:bodyPr/>
          <a:lstStyle/>
          <a:p>
            <a:r>
              <a:rPr lang="en-US" dirty="0" smtClean="0"/>
              <a:t>In split device driver</a:t>
            </a:r>
          </a:p>
          <a:p>
            <a:r>
              <a:rPr lang="en-US" dirty="0" smtClean="0"/>
              <a:t>Guest user space -&gt; Guest kernel space</a:t>
            </a:r>
          </a:p>
          <a:p>
            <a:r>
              <a:rPr lang="en-US" dirty="0" smtClean="0"/>
              <a:t>Guest kernel space -&gt; shared memory</a:t>
            </a:r>
          </a:p>
          <a:p>
            <a:r>
              <a:rPr lang="en-US" dirty="0" smtClean="0"/>
              <a:t>Shared memory -&gt; physical device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TCP/IP stack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Split Device Driver</a:t>
            </a:r>
          </a:p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Front end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Xen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Shared Memory Segment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Split Device Driver</a:t>
            </a:r>
          </a:p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Back end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Real Device driver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Physical Device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Hardware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U Guest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components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93275" y="3272840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93275" y="3511336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3275" y="5465321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29492" y="2434492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9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04" y="2507112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40529" y="2434491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1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63" y="246315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151566" y="243118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3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5" y="2481695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54" y="413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7" y="5411533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domains to share requests and responses</a:t>
            </a:r>
          </a:p>
          <a:p>
            <a:r>
              <a:rPr lang="en-US" dirty="0" smtClean="0"/>
              <a:t>Requests and responses are notified by software interrupt</a:t>
            </a:r>
          </a:p>
          <a:p>
            <a:r>
              <a:rPr lang="en-US" dirty="0" smtClean="0"/>
              <a:t>Software interrupt causes rescheduling of the domain – Context switch</a:t>
            </a:r>
          </a:p>
          <a:p>
            <a:r>
              <a:rPr lang="en-US" dirty="0" smtClean="0"/>
              <a:t>Context switch deteriorates the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Direct cost :</a:t>
            </a:r>
            <a:r>
              <a:rPr lang="en-US" dirty="0" smtClean="0"/>
              <a:t> Cost required to 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and </a:t>
            </a:r>
            <a:r>
              <a:rPr lang="en-US" dirty="0" smtClean="0"/>
              <a:t>restore </a:t>
            </a:r>
            <a:r>
              <a:rPr lang="en-US" dirty="0"/>
              <a:t>processor </a:t>
            </a:r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execute scheduler code</a:t>
            </a:r>
          </a:p>
          <a:p>
            <a:pPr lvl="1"/>
            <a:r>
              <a:rPr lang="en-US" dirty="0" smtClean="0"/>
              <a:t>reload the </a:t>
            </a:r>
            <a:r>
              <a:rPr lang="en-US" dirty="0"/>
              <a:t>TLB </a:t>
            </a:r>
            <a:r>
              <a:rPr lang="en-US" dirty="0" smtClean="0"/>
              <a:t>entries</a:t>
            </a:r>
          </a:p>
          <a:p>
            <a:pPr lvl="1"/>
            <a:r>
              <a:rPr lang="en-US" dirty="0" smtClean="0"/>
              <a:t>flush pipeline</a:t>
            </a:r>
          </a:p>
          <a:p>
            <a:r>
              <a:rPr lang="en-US" b="1" dirty="0" smtClean="0"/>
              <a:t>Indirect cost</a:t>
            </a:r>
          </a:p>
          <a:p>
            <a:pPr lvl="1"/>
            <a:r>
              <a:rPr lang="en-IN" dirty="0" smtClean="0"/>
              <a:t>Processor pollution: </a:t>
            </a:r>
            <a:r>
              <a:rPr lang="en-IN" dirty="0"/>
              <a:t>cached entries are removed/ updated from </a:t>
            </a:r>
            <a:r>
              <a:rPr lang="en-IN" dirty="0" err="1"/>
              <a:t>i</a:t>
            </a:r>
            <a:r>
              <a:rPr lang="en-IN" dirty="0"/>
              <a:t>, d, L2, L3 cache, TLB, </a:t>
            </a:r>
            <a:r>
              <a:rPr lang="en-IN"/>
              <a:t>etc</a:t>
            </a:r>
            <a:r>
              <a:rPr lang="en-IN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5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Spinning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Read request thread - Frontend</a:t>
            </a:r>
          </a:p>
          <a:p>
            <a:pPr lvl="2"/>
            <a:r>
              <a:rPr lang="en-US" dirty="0" smtClean="0"/>
              <a:t>Thread runs in the backend driver</a:t>
            </a:r>
          </a:p>
          <a:p>
            <a:pPr lvl="2"/>
            <a:r>
              <a:rPr lang="en-US" dirty="0" smtClean="0"/>
              <a:t>Spins for some time waiting for requests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Read response thread - Backend</a:t>
            </a:r>
          </a:p>
          <a:p>
            <a:pPr lvl="2"/>
            <a:r>
              <a:rPr lang="en-US" dirty="0" smtClean="0"/>
              <a:t>Thread runs in the frontend driver </a:t>
            </a:r>
          </a:p>
          <a:p>
            <a:pPr lvl="2"/>
            <a:r>
              <a:rPr lang="en-US" dirty="0" smtClean="0"/>
              <a:t>Spins for some time waiting for responses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1511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5982" y="6196995"/>
            <a:ext cx="198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7928" y="3089826"/>
            <a:ext cx="2424956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956" y="6196995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domain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4420" y="5464861"/>
            <a:ext cx="1645960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89202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4166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40685" y="2478298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backend thread running ?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531664" y="3295648"/>
            <a:ext cx="457567" cy="40203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87807" y="3295648"/>
            <a:ext cx="451964" cy="405403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30867" y="3697261"/>
            <a:ext cx="456748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85894" y="3701051"/>
            <a:ext cx="452141" cy="40458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Cloud Callout 54"/>
          <p:cNvSpPr/>
          <p:nvPr/>
        </p:nvSpPr>
        <p:spPr>
          <a:xfrm>
            <a:off x="9478008" y="5184497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 up.</a:t>
            </a:r>
            <a:endParaRPr lang="en-US" sz="1100" dirty="0"/>
          </a:p>
        </p:txBody>
      </p:sp>
      <p:sp>
        <p:nvSpPr>
          <p:cNvPr id="57" name="Lightning Bolt 56"/>
          <p:cNvSpPr/>
          <p:nvPr/>
        </p:nvSpPr>
        <p:spPr>
          <a:xfrm>
            <a:off x="9610475" y="4612362"/>
            <a:ext cx="362262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54646" y="4475902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RUNNING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?</a:t>
            </a:r>
            <a:r>
              <a:rPr lang="en-US" sz="1100" b="1" u="sng" dirty="0" smtClean="0"/>
              <a:t> NO</a:t>
            </a:r>
            <a:endParaRPr lang="en-US" sz="1100" b="1" dirty="0"/>
          </a:p>
        </p:txBody>
      </p:sp>
      <p:sp>
        <p:nvSpPr>
          <p:cNvPr id="66" name="Cloud Callout 65"/>
          <p:cNvSpPr/>
          <p:nvPr/>
        </p:nvSpPr>
        <p:spPr>
          <a:xfrm>
            <a:off x="9478008" y="5184497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PUT REQUEST in the Ring buffer.</a:t>
            </a:r>
            <a:endParaRPr lang="en-US" sz="1100" dirty="0"/>
          </a:p>
        </p:txBody>
      </p:sp>
      <p:sp>
        <p:nvSpPr>
          <p:cNvPr id="67" name="Cloud Callout 66"/>
          <p:cNvSpPr/>
          <p:nvPr/>
        </p:nvSpPr>
        <p:spPr>
          <a:xfrm>
            <a:off x="2312488" y="318074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Yes: Copy/get request.</a:t>
            </a:r>
            <a:endParaRPr lang="en-US" sz="1100" b="1" dirty="0"/>
          </a:p>
        </p:txBody>
      </p:sp>
      <p:sp>
        <p:nvSpPr>
          <p:cNvPr id="68" name="8-Point Star 67"/>
          <p:cNvSpPr/>
          <p:nvPr/>
        </p:nvSpPr>
        <p:spPr>
          <a:xfrm>
            <a:off x="869617" y="5636792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Callout 68"/>
          <p:cNvSpPr/>
          <p:nvPr/>
        </p:nvSpPr>
        <p:spPr>
          <a:xfrm>
            <a:off x="538024" y="329645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frontend thread running ?</a:t>
            </a:r>
            <a:endParaRPr lang="en-US" sz="1100" dirty="0"/>
          </a:p>
        </p:txBody>
      </p:sp>
      <p:sp>
        <p:nvSpPr>
          <p:cNvPr id="70" name="Lightning Bolt 69"/>
          <p:cNvSpPr/>
          <p:nvPr/>
        </p:nvSpPr>
        <p:spPr>
          <a:xfrm>
            <a:off x="2034105" y="4614827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loud Callout 70"/>
          <p:cNvSpPr/>
          <p:nvPr/>
        </p:nvSpPr>
        <p:spPr>
          <a:xfrm>
            <a:off x="538025" y="3296454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Wakeup.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263642" y="451851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RUNNING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some time. If response is available then return it to user process. Is response available ? </a:t>
            </a:r>
            <a:r>
              <a:rPr lang="en-US" sz="1100" b="1" u="sng" dirty="0" smtClean="0"/>
              <a:t>NO</a:t>
            </a:r>
            <a:endParaRPr lang="en-US" sz="1100" b="1" u="sng" dirty="0"/>
          </a:p>
        </p:txBody>
      </p:sp>
      <p:sp>
        <p:nvSpPr>
          <p:cNvPr id="75" name="Rectangle 74"/>
          <p:cNvSpPr/>
          <p:nvPr/>
        </p:nvSpPr>
        <p:spPr>
          <a:xfrm>
            <a:off x="11138674" y="2364504"/>
            <a:ext cx="457132" cy="4083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Buffer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7405252" y="2929720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Response is available. Copy data to user buffer.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5531691" y="3295647"/>
            <a:ext cx="454011" cy="4054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7506" y="34780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1912" y="4032201"/>
            <a:ext cx="127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response </a:t>
            </a:r>
          </a:p>
          <a:p>
            <a:r>
              <a:rPr lang="en-US" sz="1400" dirty="0" smtClean="0"/>
              <a:t>thread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263641" y="4034786"/>
            <a:ext cx="11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request</a:t>
            </a:r>
          </a:p>
          <a:p>
            <a:r>
              <a:rPr lang="en-US" sz="1400" dirty="0" smtClean="0"/>
              <a:t>thread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06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092 L 1.45833E-6 0.3182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888 -0.26644 L -0.37955 -0.26644 L -0.59557 0.01111 C -0.59804 0.01342 -0.60039 0.01574 -0.60273 0.01759 C -0.60455 0.01875 -0.60807 0.02083 -0.60807 0.02083 C -0.60872 0.01967 -0.6095 0.01898 -0.60989 0.01759 C -0.6108 0.01458 -0.60976 0.0081 -0.61172 0.0081 L -0.61432 0.0081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31922 L -0.34831 0.3060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3 0.30602 L -0.77812 0.31783 L -0.77721 0.45996 " pathEditMode="relative" ptsTypes="A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7" presetClass="emph" presetSubtype="0" repeatCount="3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0091 -0.1444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0.0007 L 0.23178 -0.28264 L 0.39206 -0.28403 L 0.62891 -0.01135 " pathEditMode="relative" ptsTypes="AAAA">
                                      <p:cBhvr>
                                        <p:cTn id="11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1463 L 0.38945 -0.1541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45 -0.15416 L 0.7789 -0.15602 L 0.77695 -0.4618 " pathEditMode="relative" ptsTypes="AAA">
                                      <p:cBhvr>
                                        <p:cTn id="13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17" grpId="0" animBg="1"/>
      <p:bldP spid="17" grpId="1" animBg="1"/>
      <p:bldP spid="17" grpId="2" animBg="1"/>
      <p:bldP spid="17" grpId="3" animBg="1"/>
      <p:bldP spid="19" grpId="0"/>
      <p:bldP spid="42" grpId="0"/>
      <p:bldP spid="44" grpId="0" animBg="1"/>
      <p:bldP spid="49" grpId="0" animBg="1"/>
      <p:bldP spid="55" grpId="0" animBg="1"/>
      <p:bldP spid="55" grpId="1" animBg="1"/>
      <p:bldP spid="57" grpId="0" animBg="1"/>
      <p:bldP spid="57" grpId="1" animBg="1"/>
      <p:bldP spid="57" grpId="2" animBg="1"/>
      <p:bldP spid="58" grpId="0"/>
      <p:bldP spid="60" grpId="0" animBg="1"/>
      <p:bldP spid="60" grpId="1" animBg="1"/>
      <p:bldP spid="66" grpId="0" animBg="1"/>
      <p:bldP spid="66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1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76" grpId="2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device driver vs base IDDR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0707" y="5737859"/>
            <a:ext cx="26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device random reads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6322" y="5737857"/>
            <a:ext cx="23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Ramdisk</a:t>
            </a:r>
            <a:r>
              <a:rPr lang="en-US" dirty="0" smtClean="0"/>
              <a:t> random writes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1678"/>
            <a:ext cx="6096000" cy="3686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" y="2051678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IDDR vs New IDDR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7415" y="6049298"/>
            <a:ext cx="300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 writes - </a:t>
            </a:r>
            <a:r>
              <a:rPr lang="en-US" dirty="0" err="1"/>
              <a:t>R</a:t>
            </a:r>
            <a:r>
              <a:rPr lang="en-US" dirty="0" err="1" smtClean="0"/>
              <a:t>amdisk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5816" y="6049298"/>
            <a:ext cx="247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reads - </a:t>
            </a:r>
            <a:r>
              <a:rPr lang="en-US" dirty="0" err="1" smtClean="0"/>
              <a:t>Ramdisk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281"/>
            <a:ext cx="6096000" cy="3686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2243281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IDDR vs New IDDR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9383" y="5993007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writes - </a:t>
            </a:r>
            <a:r>
              <a:rPr lang="en-US" dirty="0" err="1"/>
              <a:t>R</a:t>
            </a:r>
            <a:r>
              <a:rPr lang="en-US" dirty="0" err="1" smtClean="0"/>
              <a:t>amdisk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730"/>
            <a:ext cx="6096000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7730"/>
            <a:ext cx="6096000" cy="3686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47246" y="5993007"/>
            <a:ext cx="280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reads - </a:t>
            </a:r>
            <a:r>
              <a:rPr lang="en-US" dirty="0"/>
              <a:t>L</a:t>
            </a:r>
            <a:r>
              <a:rPr lang="en-US" dirty="0" smtClean="0"/>
              <a:t>oop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IDDR vs New IDDR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7415" y="6083588"/>
            <a:ext cx="291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writes – Loop device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8646" y="6083586"/>
            <a:ext cx="33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 err="1" smtClean="0"/>
              <a:t>reads+writes</a:t>
            </a:r>
            <a:r>
              <a:rPr lang="en-US" dirty="0" smtClean="0"/>
              <a:t> loop device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570"/>
            <a:ext cx="6096000" cy="3686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2277570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Spinning implementation improve peak system throughput</a:t>
            </a:r>
          </a:p>
          <a:p>
            <a:r>
              <a:rPr lang="en-US" dirty="0" smtClean="0"/>
              <a:t>But suffer from poor performance under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21581" y="3053893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421581" y="3292389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1581" y="5246374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7798" y="2215545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8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10" y="2288165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68835" y="221554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0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369" y="2244211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79872" y="2212237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2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61" y="226274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60" y="3912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3" y="5192586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675117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08992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4" y="2211519"/>
            <a:ext cx="5112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device driver is a computer program </a:t>
            </a:r>
            <a:r>
              <a:rPr lang="en-US" sz="2000" dirty="0" smtClean="0"/>
              <a:t>which </a:t>
            </a:r>
            <a:r>
              <a:rPr lang="en-US" sz="2000" dirty="0"/>
              <a:t>acts as a translator between </a:t>
            </a:r>
            <a:r>
              <a:rPr lang="en-US" sz="2000" dirty="0" smtClean="0"/>
              <a:t>the hardware device </a:t>
            </a:r>
            <a:r>
              <a:rPr lang="en-US" sz="2000" dirty="0"/>
              <a:t>and the application or </a:t>
            </a:r>
            <a:r>
              <a:rPr lang="en-US" sz="2000" dirty="0" smtClean="0"/>
              <a:t>the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128156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4732" y="1471785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44732" y="2505928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644732" y="3540071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493818" y="210117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1838" y="3135320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400" y="4666507"/>
            <a:ext cx="6969826" cy="91489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399" y="466650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493818" y="4792709"/>
            <a:ext cx="2101933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Memory Segment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5863" y="1123151"/>
            <a:ext cx="4286992" cy="3274678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49388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32567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 Device driver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295400" y="5700156"/>
            <a:ext cx="6969826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2566" y="5844637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399" y="570015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7" idx="2"/>
          </p:cNvCxnSpPr>
          <p:nvPr/>
        </p:nvCxnSpPr>
        <p:spPr>
          <a:xfrm rot="16200000" flipH="1">
            <a:off x="2407826" y="4255454"/>
            <a:ext cx="623246" cy="451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4074359" y="4288466"/>
            <a:ext cx="627765" cy="415024"/>
          </a:xfrm>
          <a:prstGeom prst="bentConnector3">
            <a:avLst>
              <a:gd name="adj1" fmla="val 46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0141" y="3271393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76702" y="3285249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7076702" y="4182095"/>
            <a:ext cx="11877" cy="166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5863" y="112315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399" y="1123151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30141" y="3271393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544286"/>
            <a:ext cx="2188029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2060" y="544286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229" y="4561309"/>
            <a:ext cx="5940260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229" y="5475905"/>
            <a:ext cx="5940259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43" y="544502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0 guest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3753" y="544286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12" y="4654229"/>
            <a:ext cx="4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775" y="556882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897016" y="309154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49135" y="309018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>
          <a:xfrm>
            <a:off x="3668683" y="2809844"/>
            <a:ext cx="0" cy="2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49135" y="1068260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10822" y="3084548"/>
            <a:ext cx="809645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Drivers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02492" y="4359731"/>
            <a:ext cx="3252119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5565497" y="4016830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18984" y="4011194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6632" y="533305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74421" y="544286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252321" y="309151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10822" y="1229028"/>
            <a:ext cx="1818917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Xen</a:t>
            </a:r>
            <a:r>
              <a:rPr lang="en-US" sz="1400" dirty="0" smtClean="0"/>
              <a:t> controlled user interface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259587" y="2313127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47778" y="1068259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156401" y="2310368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68683" y="4016633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20466" y="4654229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CPU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174421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memory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917085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58057" y="5573492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CPU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174421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Physical memory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17085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16" idx="2"/>
          </p:cNvCxnSpPr>
          <p:nvPr/>
        </p:nvCxnSpPr>
        <p:spPr>
          <a:xfrm rot="16200000" flipH="1">
            <a:off x="2803519" y="2523319"/>
            <a:ext cx="1317039" cy="429278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608432" y="5328233"/>
            <a:ext cx="0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2"/>
          </p:cNvCxnSpPr>
          <p:nvPr/>
        </p:nvCxnSpPr>
        <p:spPr>
          <a:xfrm rot="5400000">
            <a:off x="5125742" y="5894359"/>
            <a:ext cx="435868" cy="5295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85912"/>
            <a:ext cx="6096000" cy="3686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7720" y="5867400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en-US" dirty="0" err="1" smtClean="0"/>
              <a:t>rw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6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Rndrw</a:t>
            </a:r>
            <a:r>
              <a:rPr lang="en-US" dirty="0" smtClean="0"/>
              <a:t> </a:t>
            </a:r>
            <a:r>
              <a:rPr lang="en-US" dirty="0" err="1" smtClean="0"/>
              <a:t>harddisk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85912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Rndrd</a:t>
            </a:r>
            <a:r>
              <a:rPr lang="en-US" dirty="0" smtClean="0"/>
              <a:t> </a:t>
            </a:r>
            <a:r>
              <a:rPr lang="en-US" dirty="0" err="1" smtClean="0"/>
              <a:t>harddisk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85912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analysis </a:t>
            </a:r>
            <a:r>
              <a:rPr lang="en-US" dirty="0"/>
              <a:t>of the Linux kernel code </a:t>
            </a:r>
            <a:r>
              <a:rPr lang="en-US" dirty="0" smtClean="0"/>
              <a:t>using </a:t>
            </a:r>
            <a:r>
              <a:rPr lang="en-US" dirty="0" err="1" smtClean="0"/>
              <a:t>Coverity</a:t>
            </a:r>
            <a:endParaRPr lang="en-US" dirty="0"/>
          </a:p>
          <a:p>
            <a:pPr marL="205740" lvl="2" indent="0">
              <a:buNone/>
            </a:pPr>
            <a:r>
              <a:rPr lang="en-US" dirty="0"/>
              <a:t>1000 bugs in the Linux kernel 2.4.1</a:t>
            </a:r>
          </a:p>
          <a:p>
            <a:pPr marL="205740" lvl="2" indent="0">
              <a:buNone/>
            </a:pPr>
            <a:r>
              <a:rPr lang="en-US" dirty="0"/>
              <a:t>950 bugs in the Linux kernel 2.6.9</a:t>
            </a:r>
          </a:p>
          <a:p>
            <a:pPr marL="205740" lvl="2" indent="0">
              <a:buNone/>
            </a:pPr>
            <a:r>
              <a:rPr lang="en-US" dirty="0"/>
              <a:t>53% of the bugs are present in the device driver portion of the </a:t>
            </a:r>
            <a:r>
              <a:rPr lang="en-US" dirty="0" smtClean="0"/>
              <a:t>kernel</a:t>
            </a:r>
          </a:p>
          <a:p>
            <a:pPr marL="205740" lvl="2" indent="0">
              <a:buNone/>
            </a:pPr>
            <a:r>
              <a:rPr lang="en-US" dirty="0" smtClean="0"/>
              <a:t>Any </a:t>
            </a:r>
            <a:r>
              <a:rPr lang="en-US" dirty="0"/>
              <a:t>portion of the kernel can </a:t>
            </a:r>
            <a:r>
              <a:rPr lang="en-US" dirty="0" smtClean="0"/>
              <a:t>overwrite data structure in the kernel space</a:t>
            </a:r>
          </a:p>
          <a:p>
            <a:pPr marL="205740" lvl="2" indent="0">
              <a:buNone/>
            </a:pPr>
            <a:r>
              <a:rPr lang="en-US" dirty="0" smtClean="0"/>
              <a:t>This causes </a:t>
            </a:r>
            <a:r>
              <a:rPr lang="en-US" dirty="0"/>
              <a:t>a bug in a device driver to corrupt the memory of other kernel </a:t>
            </a:r>
            <a:r>
              <a:rPr lang="en-US" dirty="0" smtClean="0"/>
              <a:t>components</a:t>
            </a:r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dirty="0"/>
              <a:t>Underlying cause of unreliability in operating systems is the lack of isolation between </a:t>
            </a:r>
            <a:r>
              <a:rPr lang="en-US" b="1" dirty="0"/>
              <a:t>device drivers </a:t>
            </a:r>
            <a:r>
              <a:rPr lang="en-US" dirty="0"/>
              <a:t>and a </a:t>
            </a:r>
            <a:r>
              <a:rPr lang="en-US" b="1" dirty="0"/>
              <a:t>Linux </a:t>
            </a:r>
            <a:r>
              <a:rPr lang="en-US" b="1" dirty="0" smtClean="0"/>
              <a:t>kernel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Isolated Driver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734" y="2012140"/>
            <a:ext cx="4986253" cy="4550317"/>
          </a:xfrm>
        </p:spPr>
        <p:txBody>
          <a:bodyPr/>
          <a:lstStyle/>
          <a:p>
            <a:pPr algn="just"/>
            <a:r>
              <a:rPr lang="en-US" dirty="0" smtClean="0"/>
              <a:t>The Xen hypervisor isolates the device driver by running it in a separate domain called Driver Domain</a:t>
            </a:r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7224" y="2012140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0653" y="2290707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830653" y="3179733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36133" y="4056899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>
            <a:off x="1591029" y="2920099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1591029" y="3809125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2455" y="5105390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4319" y="519838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722853" y="5198387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869840" y="1995625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3669" y="4056899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733498" y="4062369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62456" y="6026362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33498" y="6126678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62455" y="606768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19041" y="4705244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3002047" y="4727914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87842" y="3809125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34403" y="3822981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416542" y="4680186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98431" y="199562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492" y="1995626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487842" y="3809125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 Split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5030" cy="3766185"/>
          </a:xfrm>
        </p:spPr>
        <p:txBody>
          <a:bodyPr/>
          <a:lstStyle/>
          <a:p>
            <a:pPr algn="just"/>
            <a:r>
              <a:rPr lang="en-US" dirty="0" smtClean="0"/>
              <a:t>Isolated Driver Domain code is not available. </a:t>
            </a:r>
          </a:p>
          <a:p>
            <a:pPr algn="just"/>
            <a:r>
              <a:rPr lang="en-US" dirty="0" smtClean="0"/>
              <a:t>The Isolated Driver Domain follows split device driver.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6" y="1720830"/>
            <a:ext cx="5181600" cy="51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Re-implementation of the Isolated Driver Domain</a:t>
            </a:r>
          </a:p>
          <a:p>
            <a:r>
              <a:rPr lang="en-US" dirty="0" smtClean="0"/>
              <a:t>Also follows the Xen split device driver model</a:t>
            </a:r>
          </a:p>
          <a:p>
            <a:r>
              <a:rPr lang="en-US" dirty="0" smtClean="0"/>
              <a:t>We refer the re-implementation of Isolated Driver Domain as </a:t>
            </a:r>
            <a:r>
              <a:rPr lang="en-US" b="1" dirty="0" smtClean="0"/>
              <a:t>base IDDR system </a:t>
            </a:r>
          </a:p>
          <a:p>
            <a:r>
              <a:rPr lang="en-US" dirty="0" smtClean="0"/>
              <a:t>One with the performance improvement is referred as the </a:t>
            </a:r>
            <a:r>
              <a:rPr lang="en-US" b="1" dirty="0" smtClean="0"/>
              <a:t>new IDDR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Base IDDR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isolation</a:t>
            </a:r>
            <a:r>
              <a:rPr lang="en-US" dirty="0"/>
              <a:t>: A bug within a device driver </a:t>
            </a:r>
            <a:r>
              <a:rPr lang="en-US" dirty="0" smtClean="0"/>
              <a:t>does not </a:t>
            </a:r>
            <a:r>
              <a:rPr lang="en-US" dirty="0"/>
              <a:t>affect the other </a:t>
            </a:r>
            <a:r>
              <a:rPr lang="en-US" dirty="0" smtClean="0"/>
              <a:t>kernel component.</a:t>
            </a: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: </a:t>
            </a:r>
            <a:r>
              <a:rPr lang="en-US" dirty="0" smtClean="0"/>
              <a:t>User need not be aware </a:t>
            </a:r>
            <a:r>
              <a:rPr lang="en-US" dirty="0"/>
              <a:t>of the system architecture to run the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b="1" dirty="0"/>
              <a:t>Compatibility</a:t>
            </a:r>
            <a:r>
              <a:rPr lang="en-US" dirty="0"/>
              <a:t>: Existing drivers and applications </a:t>
            </a:r>
            <a:r>
              <a:rPr lang="en-US" dirty="0" smtClean="0"/>
              <a:t>are compatible </a:t>
            </a:r>
            <a:r>
              <a:rPr lang="en-US" dirty="0"/>
              <a:t>with </a:t>
            </a:r>
            <a:r>
              <a:rPr lang="en-US" dirty="0" smtClean="0"/>
              <a:t>the new </a:t>
            </a:r>
            <a:r>
              <a:rPr lang="en-US" dirty="0"/>
              <a:t>architecture. </a:t>
            </a:r>
            <a:r>
              <a:rPr lang="en-US" dirty="0" smtClean="0"/>
              <a:t>Changes to the </a:t>
            </a:r>
            <a:r>
              <a:rPr lang="en-US" dirty="0"/>
              <a:t>device driver and </a:t>
            </a:r>
            <a:r>
              <a:rPr lang="en-US" dirty="0" smtClean="0"/>
              <a:t>applications are not required </a:t>
            </a:r>
            <a:r>
              <a:rPr lang="en-US" dirty="0"/>
              <a:t>to run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2856</TotalTime>
  <Words>1126</Words>
  <Application>Microsoft Office PowerPoint</Application>
  <PresentationFormat>Widescreen</PresentationFormat>
  <Paragraphs>307</Paragraphs>
  <Slides>35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Metropolitan</vt:lpstr>
      <vt:lpstr>Performance Optimization for Isolated Driver Domains.</vt:lpstr>
      <vt:lpstr>Typical OS components</vt:lpstr>
      <vt:lpstr>Device Driver</vt:lpstr>
      <vt:lpstr>Why Device Driver isolation ?</vt:lpstr>
      <vt:lpstr>Why Device Driver isolation ?</vt:lpstr>
      <vt:lpstr>Xen’s Isolated Driver Domain</vt:lpstr>
      <vt:lpstr>Xen Split Device Driver</vt:lpstr>
      <vt:lpstr>Isolated Device Driver (IDDR)</vt:lpstr>
      <vt:lpstr>Properties of the Base IDDR</vt:lpstr>
      <vt:lpstr>Components of the IDDR system</vt:lpstr>
      <vt:lpstr>Components of the IDDR system</vt:lpstr>
      <vt:lpstr>Components of the IDDR system</vt:lpstr>
      <vt:lpstr>Communication module</vt:lpstr>
      <vt:lpstr>Implementation of the IDDR system</vt:lpstr>
      <vt:lpstr>Implementation of the IDDR system</vt:lpstr>
      <vt:lpstr>Design Goals of the New IDDR System</vt:lpstr>
      <vt:lpstr>The hypervisor layer</vt:lpstr>
      <vt:lpstr>Data Copy Overhead</vt:lpstr>
      <vt:lpstr>Data Copy Overhead</vt:lpstr>
      <vt:lpstr>Communication Overhead</vt:lpstr>
      <vt:lpstr>Cost of Context Switch</vt:lpstr>
      <vt:lpstr>Solution</vt:lpstr>
      <vt:lpstr>New IDDR system</vt:lpstr>
      <vt:lpstr>Split device driver vs base IDDR system</vt:lpstr>
      <vt:lpstr>Base IDDR vs New IDDR</vt:lpstr>
      <vt:lpstr>Base IDDR vs New IDDR</vt:lpstr>
      <vt:lpstr>Base IDDR vs New IDDR</vt:lpstr>
      <vt:lpstr>Conclusion</vt:lpstr>
      <vt:lpstr>Questions ?</vt:lpstr>
      <vt:lpstr>PowerPoint Presentation</vt:lpstr>
      <vt:lpstr>PowerPoint Presentation</vt:lpstr>
      <vt:lpstr>PowerPoint Presentation</vt:lpstr>
      <vt:lpstr>PowerPoint Presentation</vt:lpstr>
      <vt:lpstr>Rndrw harddisk</vt:lpstr>
      <vt:lpstr>Rndrd harddisk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414</cp:revision>
  <dcterms:created xsi:type="dcterms:W3CDTF">2014-03-29T19:47:57Z</dcterms:created>
  <dcterms:modified xsi:type="dcterms:W3CDTF">2014-04-11T22:19:26Z</dcterms:modified>
</cp:coreProperties>
</file>