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8" r:id="rId3"/>
    <p:sldId id="260" r:id="rId4"/>
    <p:sldId id="262" r:id="rId5"/>
    <p:sldId id="324" r:id="rId6"/>
    <p:sldId id="261" r:id="rId7"/>
    <p:sldId id="266" r:id="rId8"/>
    <p:sldId id="265" r:id="rId9"/>
    <p:sldId id="277" r:id="rId10"/>
    <p:sldId id="276" r:id="rId11"/>
    <p:sldId id="280" r:id="rId12"/>
    <p:sldId id="328" r:id="rId13"/>
    <p:sldId id="296" r:id="rId14"/>
    <p:sldId id="298" r:id="rId15"/>
    <p:sldId id="301" r:id="rId16"/>
    <p:sldId id="302" r:id="rId17"/>
    <p:sldId id="282" r:id="rId18"/>
    <p:sldId id="329" r:id="rId19"/>
    <p:sldId id="314" r:id="rId20"/>
    <p:sldId id="326" r:id="rId21"/>
    <p:sldId id="316" r:id="rId22"/>
    <p:sldId id="303" r:id="rId23"/>
    <p:sldId id="327" r:id="rId24"/>
    <p:sldId id="317" r:id="rId25"/>
    <p:sldId id="300" r:id="rId26"/>
    <p:sldId id="318" r:id="rId27"/>
    <p:sldId id="320" r:id="rId28"/>
    <p:sldId id="321" r:id="rId29"/>
    <p:sldId id="325" r:id="rId30"/>
    <p:sldId id="306" r:id="rId31"/>
    <p:sldId id="322" r:id="rId32"/>
    <p:sldId id="330" r:id="rId33"/>
    <p:sldId id="30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7E83-02CC-4E50-86DC-B234535AC799}">
          <p14:sldIdLst>
            <p14:sldId id="256"/>
            <p14:sldId id="258"/>
            <p14:sldId id="260"/>
            <p14:sldId id="262"/>
            <p14:sldId id="324"/>
            <p14:sldId id="261"/>
            <p14:sldId id="266"/>
          </p14:sldIdLst>
        </p14:section>
        <p14:section name="IDDR" id="{51164718-0BE2-439F-A256-7E1711110CEA}">
          <p14:sldIdLst>
            <p14:sldId id="265"/>
            <p14:sldId id="277"/>
            <p14:sldId id="276"/>
            <p14:sldId id="280"/>
          </p14:sldIdLst>
        </p14:section>
        <p14:section name="New IDDR system" id="{14151455-AAFE-49C2-9250-31EA1CEB152F}">
          <p14:sldIdLst>
            <p14:sldId id="328"/>
            <p14:sldId id="296"/>
            <p14:sldId id="298"/>
            <p14:sldId id="301"/>
            <p14:sldId id="302"/>
            <p14:sldId id="282"/>
            <p14:sldId id="329"/>
          </p14:sldIdLst>
        </p14:section>
        <p14:section name="Evaluation" id="{E878A1F0-F25C-412E-8475-16F472CD1F0C}">
          <p14:sldIdLst>
            <p14:sldId id="314"/>
            <p14:sldId id="326"/>
            <p14:sldId id="316"/>
            <p14:sldId id="303"/>
            <p14:sldId id="327"/>
            <p14:sldId id="317"/>
            <p14:sldId id="300"/>
            <p14:sldId id="318"/>
            <p14:sldId id="320"/>
            <p14:sldId id="321"/>
            <p14:sldId id="325"/>
            <p14:sldId id="306"/>
            <p14:sldId id="322"/>
            <p14:sldId id="330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62845" autoAdjust="0"/>
  </p:normalViewPr>
  <p:slideViewPr>
    <p:cSldViewPr snapToGrid="0">
      <p:cViewPr varScale="1">
        <p:scale>
          <a:sx n="54" d="100"/>
          <a:sy n="54" d="100"/>
        </p:scale>
        <p:origin x="184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E97B-C4B1-41BF-AE6B-8CBC991743C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1A657-737E-473D-890E-EA091DB3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</a:t>
            </a:r>
            <a:r>
              <a:rPr lang="en-US" sz="18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 </a:t>
            </a:r>
            <a:r>
              <a:rPr lang="en-US" sz="2000" b="1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</a:t>
            </a:r>
            <a:r>
              <a:rPr lang="en-US" sz="20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Isolated Driver Domains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18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For the </a:t>
            </a:r>
            <a:r>
              <a:rPr lang="en-US" b="1" baseline="0" dirty="0" smtClean="0"/>
              <a:t>Prototype implementation, we isolated SATA device driver from the </a:t>
            </a:r>
            <a:r>
              <a:rPr lang="en-US" b="0" baseline="0" dirty="0" smtClean="0"/>
              <a:t>monolithic kernel.</a:t>
            </a:r>
          </a:p>
          <a:p>
            <a:r>
              <a:rPr lang="en-US" b="0" baseline="0" dirty="0" smtClean="0"/>
              <a:t>In this example SATA device driver runs in driver domain. 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… in order to follow transparency goal …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… to achieve compatibility goal …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Explains</a:t>
            </a:r>
            <a:r>
              <a:rPr lang="en-US" baseline="0" dirty="0" smtClean="0"/>
              <a:t> and visualizes the implementation details of the IDDR.</a:t>
            </a:r>
          </a:p>
          <a:p>
            <a:r>
              <a:rPr lang="en-US" b="1" baseline="0" dirty="0" smtClean="0"/>
              <a:t>Starting with the frontend driver; </a:t>
            </a:r>
            <a:r>
              <a:rPr lang="en-US" b="0" baseline="0" dirty="0" smtClean="0"/>
              <a:t>front end driver </a:t>
            </a:r>
            <a:r>
              <a:rPr lang="en-US" b="1" baseline="0" dirty="0" smtClean="0"/>
              <a:t>is implemented as a pseudo block device driver.</a:t>
            </a:r>
            <a:r>
              <a:rPr lang="en-US" b="0" baseline="0" dirty="0" smtClean="0"/>
              <a:t> It has a </a:t>
            </a:r>
            <a:r>
              <a:rPr lang="en-US" b="1" baseline="0" dirty="0" smtClean="0"/>
              <a:t>request queue. </a:t>
            </a:r>
            <a:r>
              <a:rPr lang="en-US" b="0" baseline="0" dirty="0" smtClean="0"/>
              <a:t>… </a:t>
            </a:r>
            <a:r>
              <a:rPr lang="en-US" b="1" baseline="0" dirty="0" smtClean="0"/>
              <a:t>request functions removes requests from the queue.</a:t>
            </a:r>
            <a:endParaRPr lang="en-US" b="0" baseline="0" dirty="0" smtClean="0"/>
          </a:p>
          <a:p>
            <a:r>
              <a:rPr lang="en-US" b="0" baseline="0" dirty="0" smtClean="0"/>
              <a:t>…</a:t>
            </a:r>
          </a:p>
          <a:p>
            <a:r>
              <a:rPr lang="en-US" b="0" baseline="0" dirty="0" smtClean="0"/>
              <a:t>Communication module sends the </a:t>
            </a:r>
            <a:r>
              <a:rPr lang="en-US" b="1" baseline="0" dirty="0" smtClean="0"/>
              <a:t>virtual interrupt when requests and responses are shared.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Backend driver is implemented as a </a:t>
            </a:r>
            <a:r>
              <a:rPr lang="en-US" b="1" baseline="0" dirty="0" smtClean="0"/>
              <a:t>kernel module.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2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IDDR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3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linux</a:t>
            </a:r>
            <a:r>
              <a:rPr lang="en-US" dirty="0" smtClean="0"/>
              <a:t> system, </a:t>
            </a:r>
            <a:r>
              <a:rPr lang="en-US" b="1" dirty="0" smtClean="0"/>
              <a:t>in order to execute write request, …</a:t>
            </a:r>
            <a:endParaRPr lang="en-US" b="0" dirty="0" smtClean="0"/>
          </a:p>
          <a:p>
            <a:r>
              <a:rPr lang="en-US" b="0" dirty="0" smtClean="0"/>
              <a:t>In case of read …</a:t>
            </a:r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6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includes </a:t>
            </a:r>
            <a:r>
              <a:rPr lang="en-US" b="1" baseline="0" dirty="0" smtClean="0"/>
              <a:t>the overhead to share </a:t>
            </a:r>
            <a:r>
              <a:rPr lang="en-US" baseline="0" dirty="0" smtClean="0"/>
              <a:t>requests and responses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includes cost of virtual interrupts.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Virtual interrupts are sent to </a:t>
            </a:r>
            <a:r>
              <a:rPr lang="en-US" b="1" baseline="0" dirty="0" smtClean="0"/>
              <a:t>notify the domains</a:t>
            </a:r>
            <a:r>
              <a:rPr lang="en-US" b="0" baseline="0" dirty="0" smtClean="0"/>
              <a:t> when requests &amp; responses are </a:t>
            </a:r>
            <a:r>
              <a:rPr lang="en-US" b="1" baseline="0" dirty="0" smtClean="0"/>
              <a:t>shared.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1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required for context switch is </a:t>
            </a:r>
            <a:r>
              <a:rPr lang="en-US" b="1" dirty="0" smtClean="0"/>
              <a:t>includes </a:t>
            </a:r>
            <a:r>
              <a:rPr lang="en-US" b="1" baseline="0" dirty="0" smtClean="0"/>
              <a:t>direct and indirect cost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Indirect cost </a:t>
            </a:r>
            <a:r>
              <a:rPr lang="en-US" b="1" baseline="0" dirty="0" smtClean="0"/>
              <a:t>is the added cost because of cache misses as a result of processor pollution.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2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thesis </a:t>
            </a:r>
            <a:r>
              <a:rPr lang="en-US" b="1" dirty="0" smtClean="0"/>
              <a:t>we propose</a:t>
            </a:r>
            <a:r>
              <a:rPr lang="en-US" b="1" baseline="0" dirty="0" smtClean="0"/>
              <a:t> a spinning based inter-domain communication.</a:t>
            </a:r>
          </a:p>
          <a:p>
            <a:r>
              <a:rPr lang="en-US" b="0" baseline="0" dirty="0" smtClean="0"/>
              <a:t>We create ….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Removes the need of virtual interrupts to notify when requests and responses are shared.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Similar to baseline implementation,</a:t>
            </a:r>
            <a:r>
              <a:rPr lang="en-US" baseline="0" dirty="0" smtClean="0"/>
              <a:t> we </a:t>
            </a:r>
            <a:r>
              <a:rPr lang="en-US" b="1" baseline="0" dirty="0" smtClean="0"/>
              <a:t>implement frontend</a:t>
            </a:r>
            <a:r>
              <a:rPr lang="en-US" b="0" baseline="0" dirty="0" smtClean="0"/>
              <a:t> driver as a pseudo block device driver.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8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Even though</a:t>
            </a:r>
            <a:r>
              <a:rPr lang="en-US" baseline="0" dirty="0" smtClean="0"/>
              <a:t> we </a:t>
            </a:r>
            <a:r>
              <a:rPr lang="en-US" b="1" baseline="0" dirty="0" smtClean="0"/>
              <a:t>don’t use virtual interrupts to send notifications </a:t>
            </a:r>
            <a:r>
              <a:rPr lang="en-US" baseline="0" dirty="0" smtClean="0"/>
              <a:t>when requests and responses are shared, the system can not afford to spin both threads </a:t>
            </a:r>
            <a:r>
              <a:rPr lang="en-US" b="1" baseline="0" dirty="0" smtClean="0"/>
              <a:t>when system </a:t>
            </a:r>
            <a:r>
              <a:rPr lang="en-US" baseline="0" dirty="0" smtClean="0"/>
              <a:t>is not </a:t>
            </a:r>
            <a:r>
              <a:rPr lang="en-US" b="1" baseline="0" dirty="0" smtClean="0"/>
              <a:t>performing </a:t>
            </a:r>
            <a:r>
              <a:rPr lang="en-US" baseline="0" dirty="0" smtClean="0"/>
              <a:t>any </a:t>
            </a:r>
            <a:r>
              <a:rPr lang="en-US" b="1" baseline="0" dirty="0" smtClean="0"/>
              <a:t>IO operations</a:t>
            </a:r>
          </a:p>
          <a:p>
            <a:pPr marL="0" indent="0">
              <a:buFontTx/>
              <a:buNone/>
            </a:pPr>
            <a:endParaRPr lang="en-US" b="1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For the same reason, both threads sleep</a:t>
            </a:r>
            <a:r>
              <a:rPr lang="en-US" b="0" baseline="0" dirty="0" smtClean="0"/>
              <a:t> after spinning for a </a:t>
            </a:r>
            <a:r>
              <a:rPr lang="en-US" b="1" baseline="0" dirty="0" smtClean="0"/>
              <a:t>threshold time. </a:t>
            </a:r>
            <a:r>
              <a:rPr lang="en-US" b="0" baseline="0" dirty="0" smtClean="0"/>
              <a:t>We use virtual interrupts to </a:t>
            </a:r>
            <a:r>
              <a:rPr lang="en-US" b="1" baseline="0" dirty="0" smtClean="0"/>
              <a:t>wake the threads ..</a:t>
            </a:r>
            <a:endParaRPr lang="en-US" b="0" baseline="0" dirty="0" smtClean="0"/>
          </a:p>
          <a:p>
            <a:pPr marL="0" indent="0">
              <a:buFontTx/>
              <a:buNone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Consider an example….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9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evaluate the system </a:t>
            </a:r>
            <a:r>
              <a:rPr lang="en-US" dirty="0" smtClean="0"/>
              <a:t>in two parts.</a:t>
            </a:r>
          </a:p>
          <a:p>
            <a:endParaRPr lang="en-US" dirty="0" smtClean="0"/>
          </a:p>
          <a:p>
            <a:r>
              <a:rPr lang="en-US" dirty="0" smtClean="0"/>
              <a:t>In first part ….</a:t>
            </a:r>
          </a:p>
          <a:p>
            <a:endParaRPr lang="en-US" dirty="0" smtClean="0"/>
          </a:p>
          <a:p>
            <a:r>
              <a:rPr lang="en-US" dirty="0" smtClean="0"/>
              <a:t>Source code of the isolated</a:t>
            </a:r>
            <a:r>
              <a:rPr lang="en-US" baseline="0" dirty="0" smtClean="0"/>
              <a:t> driver domain is not available, and </a:t>
            </a:r>
            <a:r>
              <a:rPr lang="en-US" b="1" baseline="0" dirty="0" smtClean="0"/>
              <a:t>since it uses split device driver model, </a:t>
            </a:r>
            <a:r>
              <a:rPr lang="en-US" b="0" baseline="0" dirty="0" smtClean="0"/>
              <a:t>we compare performance of ….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In second part …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1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driver, display Driver, SATA driver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8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43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the graphs compares</a:t>
            </a:r>
            <a:r>
              <a:rPr lang="en-US" baseline="0" dirty="0" smtClean="0"/>
              <a:t> performance of split device driver and IDDR system when random reads are executed on a RAM disk.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X axis represents Number of threads</a:t>
            </a:r>
          </a:p>
          <a:p>
            <a:r>
              <a:rPr lang="en-US" b="1" baseline="0" dirty="0" smtClean="0"/>
              <a:t>Y axis represents – Throughput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9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four graphs shows</a:t>
            </a:r>
            <a:r>
              <a:rPr lang="en-US" baseline="0" dirty="0" smtClean="0"/>
              <a:t> that our implementation provides suitable baseline code for performance optimization.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1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previous evaluation, we run </a:t>
            </a:r>
            <a:r>
              <a:rPr lang="en-US" dirty="0" err="1" smtClean="0"/>
              <a:t>sysbench</a:t>
            </a:r>
            <a:r>
              <a:rPr lang="en-US" dirty="0" smtClean="0"/>
              <a:t> benchmark in </a:t>
            </a:r>
            <a:r>
              <a:rPr lang="en-US" dirty="0" err="1" smtClean="0"/>
              <a:t>FileIO</a:t>
            </a:r>
            <a:r>
              <a:rPr lang="en-US" baseline="0" dirty="0" smtClean="0"/>
              <a:t>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8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 to previous evaluation, we run </a:t>
            </a:r>
            <a:r>
              <a:rPr lang="en-US" dirty="0" err="1" smtClean="0"/>
              <a:t>sysbench</a:t>
            </a:r>
            <a:r>
              <a:rPr lang="en-US" dirty="0" smtClean="0"/>
              <a:t> benchmark in </a:t>
            </a:r>
            <a:r>
              <a:rPr lang="en-US" dirty="0" err="1" smtClean="0"/>
              <a:t>FileIO</a:t>
            </a:r>
            <a:r>
              <a:rPr lang="en-US" baseline="0" dirty="0" smtClean="0"/>
              <a:t> mode.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0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7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2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11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Most closely related work </a:t>
            </a:r>
            <a:r>
              <a:rPr lang="en-US" b="0" dirty="0" smtClean="0"/>
              <a:t>in this are is </a:t>
            </a:r>
            <a:r>
              <a:rPr lang="en-US" b="0" dirty="0" err="1" smtClean="0"/>
              <a:t>xen</a:t>
            </a:r>
            <a:r>
              <a:rPr lang="en-US" b="0" dirty="0" smtClean="0"/>
              <a:t> split … Xen split device driver faced data copy ….</a:t>
            </a:r>
          </a:p>
          <a:p>
            <a:endParaRPr lang="en-US" b="0" dirty="0" smtClean="0"/>
          </a:p>
          <a:p>
            <a:r>
              <a:rPr lang="en-US" b="1" dirty="0" smtClean="0"/>
              <a:t>In</a:t>
            </a:r>
            <a:r>
              <a:rPr lang="en-US" b="1" baseline="0" dirty="0" smtClean="0"/>
              <a:t> order to remove page flipping overhead, 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xen</a:t>
            </a:r>
            <a:r>
              <a:rPr lang="en-US" b="0" baseline="0" dirty="0" smtClean="0"/>
              <a:t> presented a </a:t>
            </a:r>
            <a:r>
              <a:rPr lang="en-US" b="0" baseline="0" dirty="0" err="1" smtClean="0"/>
              <a:t>unix</a:t>
            </a:r>
            <a:r>
              <a:rPr lang="en-US" b="0" baseline="0" dirty="0" smtClean="0"/>
              <a:t> socket like ….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Fido </a:t>
            </a:r>
            <a:r>
              <a:rPr lang="en-US" b="0" baseline="0" dirty="0" smtClean="0"/>
              <a:t>is a shared memory based inter-domain communication mechanism. It avoid page flipping and data copy overhead by implementing end-to-end zero copy. Fido sacrifices security in order to achieve it.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8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Before moving to </a:t>
            </a:r>
            <a:r>
              <a:rPr lang="en-US" baseline="0" dirty="0" smtClean="0"/>
              <a:t>performance optimization techniques for </a:t>
            </a:r>
            <a:r>
              <a:rPr lang="en-US" baseline="0" dirty="0" err="1" smtClean="0"/>
              <a:t>iso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dri</a:t>
            </a:r>
            <a:r>
              <a:rPr lang="en-US" baseline="0" dirty="0" smtClean="0"/>
              <a:t> do, </a:t>
            </a:r>
            <a:r>
              <a:rPr lang="en-US" b="1" baseline="0" dirty="0" smtClean="0"/>
              <a:t>I will explain the motivation behind </a:t>
            </a:r>
            <a:r>
              <a:rPr lang="en-US" baseline="0" dirty="0" smtClean="0"/>
              <a:t>device driver isolation.</a:t>
            </a:r>
          </a:p>
          <a:p>
            <a:endParaRPr lang="en-US" baseline="0" dirty="0" smtClean="0"/>
          </a:p>
          <a:p>
            <a:r>
              <a:rPr lang="en-US" b="0" baseline="0" dirty="0" err="1" smtClean="0"/>
              <a:t>Coverity</a:t>
            </a:r>
            <a:r>
              <a:rPr lang="en-US" b="0" baseline="0" dirty="0" smtClean="0"/>
              <a:t> is a </a:t>
            </a:r>
            <a:r>
              <a:rPr lang="en-US" b="1" baseline="0" dirty="0" smtClean="0"/>
              <a:t>Source code analysis tool. </a:t>
            </a:r>
          </a:p>
          <a:p>
            <a:r>
              <a:rPr lang="en-US" b="0" baseline="0" dirty="0" smtClean="0"/>
              <a:t>In 2009 </a:t>
            </a:r>
            <a:r>
              <a:rPr lang="en-US" b="1" baseline="0" dirty="0" smtClean="0"/>
              <a:t>Developers of </a:t>
            </a:r>
            <a:r>
              <a:rPr lang="en-US" b="1" baseline="0" dirty="0" err="1" smtClean="0"/>
              <a:t>Coverity</a:t>
            </a:r>
            <a:r>
              <a:rPr lang="en-US" b="1" baseline="0" dirty="0" smtClean="0"/>
              <a:t> tool </a:t>
            </a:r>
            <a:r>
              <a:rPr lang="en-US" b="0" baseline="0" dirty="0" smtClean="0"/>
              <a:t>conducted an analysis … . The analysis found ….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In a Linux system, </a:t>
            </a:r>
            <a:r>
              <a:rPr lang="en-US" b="1" baseline="0" dirty="0" smtClean="0"/>
              <a:t>kernel components does not have same level of isolation that user processes has</a:t>
            </a:r>
            <a:r>
              <a:rPr lang="en-US" b="0" baseline="0" dirty="0" smtClean="0"/>
              <a:t>. Any ….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Consider an example … Hits a bug and accesses </a:t>
            </a:r>
            <a:r>
              <a:rPr lang="en-US" b="1" baseline="0" dirty="0" smtClean="0"/>
              <a:t>Invalid memory location … Without affecting the system or other independent processes.</a:t>
            </a:r>
          </a:p>
          <a:p>
            <a:r>
              <a:rPr lang="en-US" b="1" baseline="0" dirty="0" smtClean="0"/>
              <a:t>Corrupts a data structure </a:t>
            </a:r>
            <a:r>
              <a:rPr lang="en-US" b="0" baseline="0" dirty="0" smtClean="0"/>
              <a:t>which is being used by </a:t>
            </a:r>
            <a:r>
              <a:rPr lang="en-US" b="1" baseline="0" dirty="0" smtClean="0"/>
              <a:t>other kernel </a:t>
            </a:r>
            <a:r>
              <a:rPr lang="en-US" b="1" baseline="0" dirty="0" err="1" smtClean="0"/>
              <a:t>compoents</a:t>
            </a:r>
            <a:r>
              <a:rPr lang="en-US" b="1" baseline="0" dirty="0" smtClean="0"/>
              <a:t>, </a:t>
            </a:r>
            <a:r>
              <a:rPr lang="en-US" b="0" baseline="0" dirty="0" smtClean="0"/>
              <a:t>it can </a:t>
            </a:r>
            <a:r>
              <a:rPr lang="en-US" b="1" baseline="0" dirty="0" smtClean="0"/>
              <a:t>lead </a:t>
            </a:r>
            <a:r>
              <a:rPr lang="en-US" b="0" baseline="0" dirty="0" smtClean="0"/>
              <a:t>to system crash</a:t>
            </a:r>
            <a:endParaRPr lang="en-US" b="1" baseline="0" dirty="0" smtClean="0"/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Concluding,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I would like to say that, our implementation provides a suitable baseline…..</a:t>
            </a:r>
            <a:endParaRPr lang="en-US" b="1" dirty="0" smtClean="0"/>
          </a:p>
          <a:p>
            <a:endParaRPr lang="en-US" b="0" dirty="0" smtClean="0"/>
          </a:p>
          <a:p>
            <a:r>
              <a:rPr lang="en-US" b="0" dirty="0" smtClean="0"/>
              <a:t>We </a:t>
            </a:r>
            <a:r>
              <a:rPr lang="en-US" b="1" dirty="0" smtClean="0"/>
              <a:t>Successfully </a:t>
            </a:r>
            <a:r>
              <a:rPr lang="en-US" b="0" dirty="0" smtClean="0"/>
              <a:t>tested the robustness of IDDR system</a:t>
            </a:r>
            <a:r>
              <a:rPr lang="en-US" b="0" baseline="0" dirty="0" smtClean="0"/>
              <a:t> 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 be </a:t>
            </a:r>
            <a:r>
              <a:rPr lang="en-US" b="1" dirty="0" smtClean="0"/>
              <a:t>concluded that</a:t>
            </a:r>
            <a:r>
              <a:rPr lang="en-US" b="0" dirty="0" smtClean="0"/>
              <a:t> the underlying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Suffer from poor performance</a:t>
            </a:r>
          </a:p>
          <a:p>
            <a:r>
              <a:rPr lang="en-US" b="1" dirty="0" smtClean="0"/>
              <a:t>Requires existing</a:t>
            </a:r>
            <a:r>
              <a:rPr lang="en-US" b="1" baseline="0" dirty="0" smtClean="0"/>
              <a:t> device drivers to be changed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existing virtualization based sol.</a:t>
            </a:r>
            <a:r>
              <a:rPr lang="en-US" baseline="0" dirty="0"/>
              <a:t> </a:t>
            </a:r>
            <a:endParaRPr lang="en-US" baseline="0" dirty="0" smtClean="0"/>
          </a:p>
          <a:p>
            <a:r>
              <a:rPr lang="en-US" baseline="0" dirty="0" smtClean="0"/>
              <a:t>In this system, a device driver is </a:t>
            </a:r>
            <a:r>
              <a:rPr lang="en-US" b="1" baseline="0" dirty="0" smtClean="0"/>
              <a:t>isolated from the monolithic kernel components</a:t>
            </a:r>
            <a:r>
              <a:rPr lang="en-US" b="0" baseline="0" dirty="0" smtClean="0"/>
              <a:t> by …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This </a:t>
            </a:r>
            <a:r>
              <a:rPr lang="en-US" b="1" baseline="0" dirty="0" smtClean="0"/>
              <a:t>system uses </a:t>
            </a:r>
            <a:r>
              <a:rPr lang="en-US" b="0" baseline="0" dirty="0" err="1" smtClean="0"/>
              <a:t>xen’s</a:t>
            </a:r>
            <a:r>
              <a:rPr lang="en-US" b="0" baseline="0" dirty="0" smtClean="0"/>
              <a:t> split device driver module </a:t>
            </a:r>
            <a:r>
              <a:rPr lang="en-US" b="1" baseline="0" dirty="0" smtClean="0"/>
              <a:t>to isolated a </a:t>
            </a:r>
            <a:r>
              <a:rPr lang="en-US" b="0" baseline="0" dirty="0" smtClean="0"/>
              <a:t>device driver.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It </a:t>
            </a:r>
            <a:r>
              <a:rPr lang="en-US" b="1" baseline="0" dirty="0" smtClean="0"/>
              <a:t>would be difficult for Xen to support </a:t>
            </a:r>
            <a:r>
              <a:rPr lang="en-US" b="0" baseline="0" dirty="0" smtClean="0"/>
              <a:t>the variety of hardware. Hence Originally, …</a:t>
            </a:r>
          </a:p>
          <a:p>
            <a:endParaRPr lang="en-US" b="0" baseline="0" dirty="0" smtClean="0"/>
          </a:p>
          <a:p>
            <a:r>
              <a:rPr lang="en-US" baseline="0" dirty="0" smtClean="0"/>
              <a:t>In this model, a split </a:t>
            </a:r>
            <a:r>
              <a:rPr lang="en-US" baseline="0" dirty="0" err="1" smtClean="0"/>
              <a:t>dd</a:t>
            </a:r>
            <a:r>
              <a:rPr lang="en-US" baseline="0" dirty="0" smtClean="0"/>
              <a:t> runs in an application domain and its </a:t>
            </a:r>
            <a:r>
              <a:rPr lang="en-US" b="1" baseline="0" dirty="0" smtClean="0"/>
              <a:t>counterpart </a:t>
            </a:r>
            <a:r>
              <a:rPr lang="en-US" baseline="0" dirty="0" smtClean="0"/>
              <a:t>runs in a driver domain. Requests from an application are forwarded to real </a:t>
            </a:r>
            <a:r>
              <a:rPr lang="en-US" baseline="0" dirty="0" err="1" smtClean="0"/>
              <a:t>dd</a:t>
            </a:r>
            <a:r>
              <a:rPr lang="en-US" baseline="0" dirty="0" smtClean="0"/>
              <a:t> by split </a:t>
            </a:r>
            <a:r>
              <a:rPr lang="en-US" baseline="0" dirty="0" err="1" smtClean="0"/>
              <a:t>dd</a:t>
            </a:r>
            <a:r>
              <a:rPr lang="en-US" baseline="0" dirty="0" smtClean="0"/>
              <a:t> through 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3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properties of the isolated …</a:t>
            </a:r>
          </a:p>
          <a:p>
            <a:endParaRPr lang="en-US" dirty="0" smtClean="0"/>
          </a:p>
          <a:p>
            <a:r>
              <a:rPr lang="en-US" dirty="0" smtClean="0"/>
              <a:t>The isolated driver domain provides</a:t>
            </a:r>
            <a:r>
              <a:rPr lang="en-US" baseline="0" dirty="0" smtClean="0"/>
              <a:t> strong </a:t>
            </a:r>
            <a:r>
              <a:rPr lang="en-US" b="1" baseline="0" dirty="0" smtClean="0"/>
              <a:t>isolated between device driver and monolithic kernel, </a:t>
            </a:r>
            <a:r>
              <a:rPr lang="en-US" b="0" baseline="0" dirty="0" smtClean="0"/>
              <a:t>because of which a bug …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isolated driver domain doe not require any change to existing applications and device drivers.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Our</a:t>
            </a:r>
            <a:r>
              <a:rPr lang="en-US" baseline="0" dirty="0" smtClean="0"/>
              <a:t> work is divided into two parts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First, </a:t>
            </a:r>
            <a:r>
              <a:rPr lang="en-US" b="0" baseline="0" dirty="0" smtClean="0"/>
              <a:t>I will explain the reimplementation details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After that, </a:t>
            </a:r>
            <a:r>
              <a:rPr lang="en-US" b="0" baseline="0" dirty="0" smtClean="0"/>
              <a:t>I will talk about the performance optimizations of isolated driver domains.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IDDR system </a:t>
            </a:r>
            <a:r>
              <a:rPr lang="en-US" b="1" baseline="0" dirty="0" smtClean="0"/>
              <a:t>consists of 3 components.</a:t>
            </a:r>
            <a:endParaRPr lang="en-US" b="0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Frontend runs in application domain.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And backend runs in the driver domain.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1A657-737E-473D-890E-EA091DB3B1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0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820227A-62C6-4B56-9A97-B1CB3B15378B}" type="datetime1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89D-0430-47F0-955C-DABF37EC2B75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8B7-63FB-4E15-9EE9-234BAA6C2544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9676-02CB-4B64-AB96-1DE36C923FA8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F805-31C0-4268-B26C-7FC4FD3A4BAD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E47-C7EB-4311-826F-61E7475E8724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49F5-690F-41D1-928F-FD2F4F037969}" type="datetime1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6AF-0546-4E44-8ABD-046692AAD695}" type="datetime1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FFFB-6F7D-47B4-B344-ACC3ABE125BB}" type="datetime1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5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E25C-C682-423E-8A2E-5496534155DF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8F0C33C9-B8F4-4E4B-8D72-287CAE84BC44}" type="datetime1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7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62444FF-0B7E-4ECB-B4F5-05B6C69F169A}" type="datetime1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Performance Optimizations for Isolated Driver Domains.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Sushrut Shirole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441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9440" y="5443494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10</a:t>
            </a:fld>
            <a:endParaRPr lang="en-US" sz="4500" dirty="0"/>
          </a:p>
        </p:txBody>
      </p:sp>
      <p:sp>
        <p:nvSpPr>
          <p:cNvPr id="4" name="Rectangle 3"/>
          <p:cNvSpPr/>
          <p:nvPr/>
        </p:nvSpPr>
        <p:spPr>
          <a:xfrm>
            <a:off x="6336016" y="2005333"/>
            <a:ext cx="2272248" cy="40381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2063" y="6043460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336016" y="2902528"/>
            <a:ext cx="2272248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814039" y="2936293"/>
            <a:ext cx="2270572" cy="310716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0011" y="5311327"/>
            <a:ext cx="166154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latin typeface="Calibri Light" panose="020F0302020204030204"/>
              </a:rPr>
              <a:t>SATA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62336" y="3285169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latin typeface="Calibri Light" panose="020F0302020204030204"/>
              </a:rPr>
              <a:t>File system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493107" y="2735116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76897" y="6070972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Driver</a:t>
            </a:r>
            <a:r>
              <a:rPr lang="en-US" sz="1600" b="1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domain</a:t>
            </a: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3986316" y="1812327"/>
            <a:ext cx="1483467" cy="55145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3755" y="5002899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dev</a:t>
            </a:r>
            <a:r>
              <a:rPr lang="en-US" sz="1400" dirty="0"/>
              <a:t>/</a:t>
            </a:r>
            <a:r>
              <a:rPr lang="en-US" sz="1400" dirty="0" err="1"/>
              <a:t>sdd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4336899" y="2008903"/>
            <a:ext cx="1912925" cy="835027"/>
          </a:xfrm>
          <a:prstGeom prst="cloudCallout">
            <a:avLst>
              <a:gd name="adj1" fmla="val 45331"/>
              <a:gd name="adj2" fmla="val 86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to forward requests to the driver domain?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54540" y="428938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prstClr val="white"/>
                </a:solidFill>
                <a:latin typeface="Calibri Light" panose="020F0302020204030204"/>
              </a:rPr>
              <a:t>Frontend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93107" y="383856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loud Callout 22"/>
          <p:cNvSpPr/>
          <p:nvPr/>
        </p:nvSpPr>
        <p:spPr>
          <a:xfrm flipH="1">
            <a:off x="2906426" y="1988196"/>
            <a:ext cx="1821623" cy="874193"/>
          </a:xfrm>
          <a:prstGeom prst="cloudCallout">
            <a:avLst>
              <a:gd name="adj1" fmla="val 34874"/>
              <a:gd name="adj2" fmla="val 79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to receive request from the application domain 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3948" y="4323144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prstClr val="white"/>
                </a:solidFill>
                <a:latin typeface="Calibri Light" panose="020F0302020204030204"/>
              </a:rPr>
              <a:t>Backend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85879" y="486583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70963" y="2142338"/>
            <a:ext cx="1028700" cy="58189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schemeClr val="bg1"/>
                </a:solidFill>
                <a:latin typeface="Calibri Light" panose="020F0302020204030204"/>
              </a:rPr>
              <a:t>User process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58939" y="3960029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dev</a:t>
            </a:r>
            <a:r>
              <a:rPr lang="en-US" sz="1400" dirty="0"/>
              <a:t>/</a:t>
            </a:r>
            <a:r>
              <a:rPr lang="en-US" sz="1400" dirty="0" err="1"/>
              <a:t>sdd</a:t>
            </a:r>
            <a:endParaRPr lang="en-US" sz="1400" dirty="0"/>
          </a:p>
        </p:txBody>
      </p:sp>
      <p:sp>
        <p:nvSpPr>
          <p:cNvPr id="29" name="Left-Right Arrow 28"/>
          <p:cNvSpPr/>
          <p:nvPr/>
        </p:nvSpPr>
        <p:spPr>
          <a:xfrm>
            <a:off x="2757219" y="3520441"/>
            <a:ext cx="3914896" cy="2098316"/>
          </a:xfrm>
          <a:prstGeom prst="leftRightArrow">
            <a:avLst>
              <a:gd name="adj1" fmla="val 50000"/>
              <a:gd name="adj2" fmla="val 3760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655348" y="4467743"/>
            <a:ext cx="2179648" cy="208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Share read write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62376" y="5246539"/>
            <a:ext cx="204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Communication component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55348" y="4118639"/>
            <a:ext cx="2179648" cy="208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notification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55348" y="4816847"/>
            <a:ext cx="2179648" cy="208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Send/receive request/response</a:t>
            </a:r>
          </a:p>
        </p:txBody>
      </p:sp>
      <p:sp>
        <p:nvSpPr>
          <p:cNvPr id="3" name="7-Point Star 2"/>
          <p:cNvSpPr/>
          <p:nvPr/>
        </p:nvSpPr>
        <p:spPr>
          <a:xfrm>
            <a:off x="7329277" y="2345268"/>
            <a:ext cx="312075" cy="312075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0013 0.15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5301 L 0.00017 0.22639 C 0.00017 0.25926 -0.08941 0.30023 -0.16198 0.30023 L -0.32361 0.3002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8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48 0.30023 L -0.4948 0.30023 C -0.56927 0.30023 -0.66025 0.33727 -0.66025 0.36783 L -0.66025 0.43565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97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99 0.43797 L -0.66233 0.3044 L 3.61111E-6 0.30672 L 3.61111E-6 -3.33333E-6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65" y="-2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23" grpId="0" animBg="1"/>
      <p:bldP spid="23" grpId="1" animBg="1"/>
      <p:bldP spid="24" grpId="0" animBg="1"/>
      <p:bldP spid="27" grpId="0"/>
      <p:bldP spid="29" grpId="0" animBg="1"/>
      <p:bldP spid="30" grpId="0" animBg="1"/>
      <p:bldP spid="31" grpId="0"/>
      <p:bldP spid="32" grpId="0" animBg="1"/>
      <p:bldP spid="33" grpId="0" animBg="1"/>
      <p:bldP spid="3" grpId="0" animBg="1"/>
      <p:bldP spid="3" grpId="1" animBg="1"/>
      <p:bldP spid="3" grpId="2" animBg="1"/>
      <p:bldP spid="3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273626" y="2488505"/>
            <a:ext cx="2388582" cy="40686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21492" y="3321085"/>
            <a:ext cx="457132" cy="4083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78624" y="3321086"/>
            <a:ext cx="457132" cy="40912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021487" y="3723606"/>
            <a:ext cx="457132" cy="4083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78619" y="3723606"/>
            <a:ext cx="457132" cy="4083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1079" y="3721005"/>
            <a:ext cx="451846" cy="4076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24313" y="3727649"/>
            <a:ext cx="454385" cy="40098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80754" y="3321831"/>
            <a:ext cx="452700" cy="40837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91633" y="2180442"/>
            <a:ext cx="2074052" cy="44116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618856" y="346027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latin typeface="Calibri Light" panose="020F0302020204030204"/>
              </a:rPr>
              <a:t>File system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611060" y="446449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prstClr val="white"/>
                </a:solidFill>
                <a:latin typeface="Calibri Light" panose="020F0302020204030204"/>
              </a:rPr>
              <a:t>Frontend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7752824" y="5054542"/>
            <a:ext cx="504193" cy="2862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52824" y="5340811"/>
            <a:ext cx="504193" cy="2862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52824" y="5622927"/>
            <a:ext cx="504193" cy="2862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52823" y="5909196"/>
            <a:ext cx="504193" cy="2862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954783" y="2317448"/>
            <a:ext cx="9741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schemeClr val="tx1"/>
                </a:solidFill>
                <a:latin typeface="Calibri Light" panose="020F0302020204030204"/>
              </a:rPr>
              <a:t>User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Implementation of the IDDR system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79" y="5467895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11</a:t>
            </a:fld>
            <a:endParaRPr lang="en-US" sz="4500" dirty="0"/>
          </a:p>
        </p:txBody>
      </p:sp>
      <p:sp>
        <p:nvSpPr>
          <p:cNvPr id="51" name="Oval 50"/>
          <p:cNvSpPr/>
          <p:nvPr/>
        </p:nvSpPr>
        <p:spPr>
          <a:xfrm>
            <a:off x="3508870" y="4331718"/>
            <a:ext cx="1939637" cy="1953915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4478688" y="4331718"/>
            <a:ext cx="0" cy="1953915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3792923" y="4617862"/>
            <a:ext cx="1371531" cy="1381627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3792923" y="4617862"/>
            <a:ext cx="1371531" cy="1381627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3508870" y="5308675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4021486" y="4851475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sz="1400" kern="0" dirty="0">
                <a:solidFill>
                  <a:prstClr val="black"/>
                </a:solidFill>
                <a:latin typeface="Calibri Light" panose="020F0302020204030204"/>
              </a:rPr>
              <a:t>Ring buffer</a:t>
            </a:r>
          </a:p>
        </p:txBody>
      </p:sp>
      <p:sp>
        <p:nvSpPr>
          <p:cNvPr id="61" name="Flowchart: Direct Access Storage 60"/>
          <p:cNvSpPr/>
          <p:nvPr/>
        </p:nvSpPr>
        <p:spPr>
          <a:xfrm>
            <a:off x="3508869" y="2578714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Event channel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08488" y="6302801"/>
            <a:ext cx="1918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Communication module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58581" y="6218570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391633" y="3077637"/>
            <a:ext cx="207405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4026" y="3080623"/>
            <a:ext cx="206464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75720" y="5465083"/>
            <a:ext cx="1661545" cy="550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latin typeface="Calibri Light" panose="020F0302020204030204"/>
              </a:rPr>
              <a:t>SATA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69657" y="4476900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1600" kern="0" dirty="0">
                <a:solidFill>
                  <a:prstClr val="white"/>
                </a:solidFill>
                <a:latin typeface="Calibri Light" panose="020F0302020204030204"/>
              </a:rPr>
              <a:t>Backend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2606" y="6197217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Driver</a:t>
            </a:r>
            <a:r>
              <a:rPr lang="en-US" sz="1600" b="1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domain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7432102" y="2916569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432102" y="4020016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472730" y="5007882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71782" y="5477972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Request queue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28660" y="5634076"/>
            <a:ext cx="248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-Point Star 8"/>
          <p:cNvSpPr/>
          <p:nvPr/>
        </p:nvSpPr>
        <p:spPr>
          <a:xfrm>
            <a:off x="6990514" y="2540768"/>
            <a:ext cx="237029" cy="237029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7629776" y="2551919"/>
            <a:ext cx="234561" cy="234561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7-Point Star 42"/>
          <p:cNvSpPr/>
          <p:nvPr/>
        </p:nvSpPr>
        <p:spPr>
          <a:xfrm>
            <a:off x="7317536" y="2555739"/>
            <a:ext cx="222244" cy="222244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6665562" y="4587460"/>
            <a:ext cx="261920" cy="261920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76629" y="2366026"/>
            <a:ext cx="347934" cy="3362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40806" y="2336029"/>
            <a:ext cx="347934" cy="3362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02305" y="2314773"/>
            <a:ext cx="347934" cy="33627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r>
              <a:rPr lang="en-US" sz="500" kern="0" dirty="0">
                <a:solidFill>
                  <a:prstClr val="white"/>
                </a:solidFill>
                <a:latin typeface="Calibri Light" panose="020F0302020204030204"/>
              </a:rPr>
              <a:t>User buffer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35220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7126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37 L 0.02847 0.45324 " pathEditMode="relative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0.06076 0.41273 " pathEditMode="relative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231 L 0.09445 0.37153 " pathEditMode="relative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4 0.36967 L -0.25035 0.3576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-60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74 0.41227 L -0.21267 0.429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8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0.45162 L -0.3243 0.484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22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3837 -0.19629 C -0.16701 -0.24051 -0.21024 -0.26389 -0.25556 -0.26389 C -0.30712 -0.26389 -0.34844 -0.24051 -0.37726 -0.19629 L -0.5151 -2.96296E-6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64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35 0.35925 L -0.59167 0.30625 L -0.70122 0.30462 L -0.70122 0.45856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22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67 0.42592 L -0.55017 0.30115 L -0.66076 0.30115 L -0.66076 0.44814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3" y="-51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3 0.48819 L -0.62916 0.30347 L -0.74166 0.30509 L -0.74166 0.44028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9" grpId="1" animBg="1"/>
      <p:bldP spid="9" grpId="2" animBg="1"/>
      <p:bldP spid="9" grpId="3" animBg="1"/>
      <p:bldP spid="9" grpId="4" animBg="1"/>
      <p:bldP spid="42" grpId="1" animBg="1"/>
      <p:bldP spid="42" grpId="2" animBg="1"/>
      <p:bldP spid="42" grpId="4" animBg="1"/>
      <p:bldP spid="42" grpId="5" animBg="1"/>
      <p:bldP spid="43" grpId="1" animBg="1"/>
      <p:bldP spid="43" grpId="2" animBg="1"/>
      <p:bldP spid="43" grpId="3" animBg="1"/>
      <p:bldP spid="43" grpId="4" animBg="1"/>
      <p:bldP spid="11" grpId="0" animBg="1"/>
      <p:bldP spid="11" grpId="1" animBg="1"/>
      <p:bldP spid="1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Optimizing IDDR’s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Performance improvement: </a:t>
            </a:r>
            <a:r>
              <a:rPr lang="en-US" sz="2000" dirty="0"/>
              <a:t>The </a:t>
            </a:r>
            <a:r>
              <a:rPr lang="en-US" sz="2000" dirty="0" smtClean="0"/>
              <a:t>goal </a:t>
            </a:r>
            <a:r>
              <a:rPr lang="en-US" sz="2000" dirty="0"/>
              <a:t>of the IDDR </a:t>
            </a:r>
            <a:r>
              <a:rPr lang="en-US" sz="2000" dirty="0" smtClean="0"/>
              <a:t>is </a:t>
            </a:r>
            <a:r>
              <a:rPr lang="en-US" sz="2000" dirty="0"/>
              <a:t>to improve the performance of Isolated Driver Domains </a:t>
            </a:r>
            <a:r>
              <a:rPr lang="en-US" sz="2000" dirty="0" smtClean="0"/>
              <a:t>without </a:t>
            </a:r>
            <a:r>
              <a:rPr lang="en-US" sz="2000" dirty="0"/>
              <a:t>compromising their design properties.</a:t>
            </a:r>
          </a:p>
          <a:p>
            <a:endParaRPr lang="en-US" sz="2000" dirty="0"/>
          </a:p>
          <a:p>
            <a:r>
              <a:rPr lang="en-US" sz="2000" dirty="0"/>
              <a:t>Sources of overhead include: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000" dirty="0"/>
              <a:t>Data copy overhead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000" dirty="0"/>
              <a:t>Inter-domain communication overhead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12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499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Copy Overhead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08" y="2090136"/>
            <a:ext cx="4258201" cy="24051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a Linux system :</a:t>
            </a:r>
          </a:p>
          <a:p>
            <a:r>
              <a:rPr lang="en-US" sz="2000" dirty="0" smtClean="0"/>
              <a:t>Data is copied from </a:t>
            </a:r>
          </a:p>
          <a:p>
            <a:r>
              <a:rPr lang="en-US" sz="2000" dirty="0" smtClean="0"/>
              <a:t>User space -&gt; kernel space</a:t>
            </a:r>
          </a:p>
          <a:p>
            <a:r>
              <a:rPr lang="en-US" sz="2000" dirty="0" smtClean="0"/>
              <a:t>Kernel space -&gt; Physical device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13</a:t>
            </a:fld>
            <a:endParaRPr lang="en-US" sz="45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36235" y="2090136"/>
            <a:ext cx="5892800" cy="252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isolated driver domain system :</a:t>
            </a:r>
          </a:p>
          <a:p>
            <a:r>
              <a:rPr lang="en-US" sz="2000" dirty="0"/>
              <a:t>Guest OS user space -&gt; Guest OS kernel space</a:t>
            </a:r>
          </a:p>
          <a:p>
            <a:r>
              <a:rPr lang="en-US" sz="2000" dirty="0"/>
              <a:t>Guest OS kernel space -&gt; </a:t>
            </a:r>
            <a:r>
              <a:rPr lang="en-US" sz="2000" b="1" dirty="0"/>
              <a:t>shared memory</a:t>
            </a:r>
          </a:p>
          <a:p>
            <a:r>
              <a:rPr lang="en-US" sz="2000" b="1" dirty="0"/>
              <a:t>Shared memory </a:t>
            </a:r>
            <a:r>
              <a:rPr lang="en-US" sz="2000" dirty="0"/>
              <a:t>-&gt; physical device </a:t>
            </a:r>
          </a:p>
          <a:p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68601" y="1941546"/>
            <a:ext cx="0" cy="1954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Inter-domain Communication Overhead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Domains share requests, responses</a:t>
            </a:r>
          </a:p>
          <a:p>
            <a:r>
              <a:rPr lang="en-US" sz="2000" dirty="0" smtClean="0"/>
              <a:t>Requests and responses are notified by virtual interrupt</a:t>
            </a:r>
          </a:p>
          <a:p>
            <a:r>
              <a:rPr lang="en-US" sz="2000" dirty="0" smtClean="0"/>
              <a:t>Virtual interrupt causes rescheduling of a domain – Context switch at hypervisor level</a:t>
            </a:r>
          </a:p>
          <a:p>
            <a:r>
              <a:rPr lang="en-US" sz="2000" dirty="0" smtClean="0"/>
              <a:t>Cost of a context switch is high.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14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6789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Cost of Context Switch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Direct cost :</a:t>
            </a:r>
            <a:r>
              <a:rPr lang="en-US" sz="2000" dirty="0" smtClean="0"/>
              <a:t> Cost required to 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ave </a:t>
            </a:r>
            <a:r>
              <a:rPr lang="en-US" sz="2000" dirty="0"/>
              <a:t>and </a:t>
            </a:r>
            <a:r>
              <a:rPr lang="en-US" sz="2000" dirty="0" smtClean="0"/>
              <a:t>restore </a:t>
            </a:r>
            <a:r>
              <a:rPr lang="en-US" sz="2000" dirty="0"/>
              <a:t>processor </a:t>
            </a:r>
            <a:r>
              <a:rPr lang="en-US" sz="2000" dirty="0" smtClean="0"/>
              <a:t>registers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xecute scheduler code</a:t>
            </a:r>
          </a:p>
          <a:p>
            <a:pPr lvl="1"/>
            <a:r>
              <a:rPr lang="en-US" sz="2000" dirty="0" smtClean="0"/>
              <a:t>Flush the </a:t>
            </a:r>
            <a:r>
              <a:rPr lang="en-US" sz="2000" dirty="0"/>
              <a:t>TLB </a:t>
            </a:r>
            <a:r>
              <a:rPr lang="en-US" sz="2000" dirty="0" smtClean="0"/>
              <a:t>entries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lush pipeline</a:t>
            </a:r>
          </a:p>
          <a:p>
            <a:r>
              <a:rPr lang="en-US" sz="2000" b="1" dirty="0" smtClean="0"/>
              <a:t>Indirect cost</a:t>
            </a:r>
          </a:p>
          <a:p>
            <a:pPr lvl="1"/>
            <a:r>
              <a:rPr lang="en-IN" sz="2000" dirty="0" smtClean="0"/>
              <a:t>Processor pollution: </a:t>
            </a:r>
            <a:r>
              <a:rPr lang="en-IN" sz="2000" dirty="0"/>
              <a:t>cached entries are removed/ updated from I, </a:t>
            </a:r>
            <a:r>
              <a:rPr lang="en-IN" sz="2000" dirty="0" smtClean="0"/>
              <a:t>D, </a:t>
            </a:r>
            <a:r>
              <a:rPr lang="en-IN" sz="2000" dirty="0"/>
              <a:t>TLB </a:t>
            </a:r>
            <a:r>
              <a:rPr lang="en-IN" sz="2000" dirty="0" smtClean="0"/>
              <a:t>cache </a:t>
            </a:r>
            <a:r>
              <a:rPr lang="en-IN" sz="2000" dirty="0"/>
              <a:t>etc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15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9545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Solution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Spinning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Read request thread - Backend</a:t>
            </a:r>
          </a:p>
          <a:p>
            <a:pPr lvl="2"/>
            <a:r>
              <a:rPr lang="en-US" sz="1800" dirty="0" smtClean="0"/>
              <a:t>Thread runs in the backend driver</a:t>
            </a:r>
          </a:p>
          <a:p>
            <a:pPr lvl="2"/>
            <a:r>
              <a:rPr lang="en-US" sz="1800" dirty="0" smtClean="0"/>
              <a:t>Spins for some time waiting for requests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Read response thread </a:t>
            </a:r>
            <a:r>
              <a:rPr lang="en-US" sz="2000" dirty="0"/>
              <a:t>- Frontend</a:t>
            </a:r>
            <a:endParaRPr lang="en-US" sz="2000" dirty="0" smtClean="0"/>
          </a:p>
          <a:p>
            <a:pPr lvl="2"/>
            <a:r>
              <a:rPr lang="en-US" sz="1800" dirty="0" smtClean="0"/>
              <a:t>Thread runs in the frontend driver </a:t>
            </a:r>
          </a:p>
          <a:p>
            <a:pPr lvl="2"/>
            <a:r>
              <a:rPr lang="en-US" sz="1800" dirty="0" smtClean="0"/>
              <a:t>Spins for some time waiting for responses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16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40847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776" y="2116763"/>
            <a:ext cx="2312484" cy="44116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8866" y="2362889"/>
            <a:ext cx="2577127" cy="4166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Implementation</a:t>
            </a:r>
            <a:endParaRPr lang="en-US" sz="44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20703" y="55988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3900" smtClean="0"/>
              <a:t>17</a:t>
            </a:fld>
            <a:endParaRPr lang="en-US" sz="3900" dirty="0"/>
          </a:p>
        </p:txBody>
      </p:sp>
      <p:sp>
        <p:nvSpPr>
          <p:cNvPr id="5" name="TextBox 4"/>
          <p:cNvSpPr txBox="1"/>
          <p:nvPr/>
        </p:nvSpPr>
        <p:spPr>
          <a:xfrm>
            <a:off x="6536701" y="6159059"/>
            <a:ext cx="198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domain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6346" y="2253769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process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337776" y="3025790"/>
            <a:ext cx="2312484" cy="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7762" y="3051895"/>
            <a:ext cx="2033876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2250" y="6159062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domain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8713" y="5426930"/>
            <a:ext cx="1645960" cy="550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79923" y="3396599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9923" y="4400812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8715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518490" y="2846545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518490" y="393929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597485" y="496972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4484" y="4328684"/>
            <a:ext cx="1939637" cy="19539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4454301" y="4328684"/>
            <a:ext cx="0" cy="195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3768537" y="4614828"/>
            <a:ext cx="1371531" cy="138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3768537" y="4614828"/>
            <a:ext cx="1371531" cy="138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3484484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97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Ring buffer</a:t>
            </a:r>
          </a:p>
        </p:txBody>
      </p:sp>
      <p:sp>
        <p:nvSpPr>
          <p:cNvPr id="37" name="Curved Left Arrow 36"/>
          <p:cNvSpPr/>
          <p:nvPr/>
        </p:nvSpPr>
        <p:spPr>
          <a:xfrm>
            <a:off x="3075833" y="4475958"/>
            <a:ext cx="308898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430498" y="4443857"/>
            <a:ext cx="308900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8-Point Star 37"/>
          <p:cNvSpPr/>
          <p:nvPr/>
        </p:nvSpPr>
        <p:spPr>
          <a:xfrm>
            <a:off x="7650390" y="1715230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24563" y="1674112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request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39720" y="2366748"/>
            <a:ext cx="395965" cy="354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Buffer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07667" y="3295650"/>
            <a:ext cx="457567" cy="402039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63807" y="3295650"/>
            <a:ext cx="451964" cy="405403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06867" y="3697262"/>
            <a:ext cx="456748" cy="408379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61896" y="3701051"/>
            <a:ext cx="452141" cy="40458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2496800" y="3223677"/>
            <a:ext cx="1122565" cy="855022"/>
          </a:xfrm>
          <a:prstGeom prst="cloudCallout">
            <a:avLst>
              <a:gd name="adj1" fmla="val -13694"/>
              <a:gd name="adj2" fmla="val 9224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Spin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and check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for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requests.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Is request available ?</a:t>
            </a:r>
            <a:r>
              <a:rPr lang="en-US" sz="700" b="1" u="sng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700" b="1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700" b="1" u="sng" dirty="0" smtClean="0">
                <a:solidFill>
                  <a:schemeClr val="accent3">
                    <a:lumMod val="50000"/>
                  </a:schemeClr>
                </a:solidFill>
              </a:rPr>
              <a:t>NO</a:t>
            </a:r>
            <a:endParaRPr lang="en-US" sz="7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Cloud Callout 66"/>
          <p:cNvSpPr/>
          <p:nvPr/>
        </p:nvSpPr>
        <p:spPr>
          <a:xfrm>
            <a:off x="2472441" y="3223676"/>
            <a:ext cx="1169485" cy="858261"/>
          </a:xfrm>
          <a:prstGeom prst="cloudCallout">
            <a:avLst>
              <a:gd name="adj1" fmla="val -12044"/>
              <a:gd name="adj2" fmla="val 9221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u="sng" dirty="0"/>
              <a:t>Yes: </a:t>
            </a:r>
            <a:endParaRPr lang="en-US" sz="900" b="1" u="sng" dirty="0" smtClean="0"/>
          </a:p>
          <a:p>
            <a:pPr algn="ctr"/>
            <a:r>
              <a:rPr lang="en-US" sz="900" dirty="0" smtClean="0"/>
              <a:t>Copy/get </a:t>
            </a:r>
            <a:r>
              <a:rPr lang="en-US" sz="900" dirty="0"/>
              <a:t>request.</a:t>
            </a:r>
          </a:p>
        </p:txBody>
      </p:sp>
      <p:sp>
        <p:nvSpPr>
          <p:cNvPr id="73" name="Cloud Callout 72"/>
          <p:cNvSpPr/>
          <p:nvPr/>
        </p:nvSpPr>
        <p:spPr>
          <a:xfrm>
            <a:off x="5398227" y="3274055"/>
            <a:ext cx="1171811" cy="801384"/>
          </a:xfrm>
          <a:prstGeom prst="cloudCallout">
            <a:avLst>
              <a:gd name="adj1" fmla="val 11545"/>
              <a:gd name="adj2" fmla="val 105593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Spin and check for responses. </a:t>
            </a:r>
          </a:p>
          <a:p>
            <a:pPr algn="ctr"/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Is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response available ? </a:t>
            </a:r>
            <a:endParaRPr lang="en-US" sz="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700" b="1" u="sng" dirty="0" smtClean="0">
                <a:solidFill>
                  <a:schemeClr val="accent3">
                    <a:lumMod val="50000"/>
                  </a:schemeClr>
                </a:solidFill>
              </a:rPr>
              <a:t>NO</a:t>
            </a:r>
            <a:endParaRPr lang="en-US" sz="7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39721" y="2366749"/>
            <a:ext cx="395965" cy="3542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Buffer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07693" y="3295650"/>
            <a:ext cx="454011" cy="405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3509" y="34780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8257" y="4538778"/>
            <a:ext cx="87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request thread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736814" y="45528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 response</a:t>
            </a:r>
          </a:p>
          <a:p>
            <a:r>
              <a:rPr lang="en-US" sz="900" dirty="0"/>
              <a:t>thread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72773" y="5046550"/>
            <a:ext cx="73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: 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RUNNING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26694" y="5058477"/>
            <a:ext cx="73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Status :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RUNNING</a:t>
            </a:r>
          </a:p>
        </p:txBody>
      </p:sp>
      <p:sp>
        <p:nvSpPr>
          <p:cNvPr id="54" name="Curved Left Arrow 53"/>
          <p:cNvSpPr/>
          <p:nvPr/>
        </p:nvSpPr>
        <p:spPr>
          <a:xfrm>
            <a:off x="6267576" y="4457574"/>
            <a:ext cx="308898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Left Arrow 54"/>
          <p:cNvSpPr/>
          <p:nvPr/>
        </p:nvSpPr>
        <p:spPr>
          <a:xfrm rot="10800000">
            <a:off x="5622241" y="4425473"/>
            <a:ext cx="308900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5392048" y="3268833"/>
            <a:ext cx="1177990" cy="816391"/>
          </a:xfrm>
          <a:prstGeom prst="cloudCallout">
            <a:avLst>
              <a:gd name="adj1" fmla="val 12002"/>
              <a:gd name="adj2" fmla="val 104179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u="sng" dirty="0"/>
              <a:t>Yes.</a:t>
            </a:r>
            <a:r>
              <a:rPr lang="en-US" sz="900" dirty="0"/>
              <a:t> </a:t>
            </a:r>
            <a:endParaRPr lang="en-US" sz="900" dirty="0" smtClean="0"/>
          </a:p>
          <a:p>
            <a:pPr algn="ctr"/>
            <a:r>
              <a:rPr lang="en-US" sz="900" dirty="0" smtClean="0"/>
              <a:t>Copy </a:t>
            </a:r>
            <a:r>
              <a:rPr lang="en-US" sz="900" dirty="0"/>
              <a:t>data to user buffer.</a:t>
            </a:r>
          </a:p>
        </p:txBody>
      </p:sp>
      <p:sp>
        <p:nvSpPr>
          <p:cNvPr id="8" name="8-Point Star 7"/>
          <p:cNvSpPr/>
          <p:nvPr/>
        </p:nvSpPr>
        <p:spPr>
          <a:xfrm>
            <a:off x="7431405" y="2440365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8-Point Star 67"/>
          <p:cNvSpPr/>
          <p:nvPr/>
        </p:nvSpPr>
        <p:spPr>
          <a:xfrm>
            <a:off x="819621" y="5598861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93 L -2.22222E-6 0.318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31829 L -0.30399 0.3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30602 L -0.7224 0.31782 L -0.72188 0.45995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20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7" presetClass="emph" presetSubtype="0" repeatCount="3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00087 -0.1444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463 L 0.35972 -0.1541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34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72 -0.15417 L 0.72049 -0.15602 L 0.7184 -0.46181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8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9" grpId="0" animBg="1"/>
      <p:bldP spid="60" grpId="1" animBg="1"/>
      <p:bldP spid="67" grpId="0" animBg="1"/>
      <p:bldP spid="67" grpId="1" animBg="1"/>
      <p:bldP spid="67" grpId="2" animBg="1"/>
      <p:bldP spid="73" grpId="1" animBg="1"/>
      <p:bldP spid="75" grpId="0" animBg="1"/>
      <p:bldP spid="75" grpId="1" animBg="1"/>
      <p:bldP spid="62" grpId="0" animBg="1"/>
      <p:bldP spid="76" grpId="0" animBg="1"/>
      <p:bldP spid="76" grpId="1" animBg="1"/>
      <p:bldP spid="76" grpId="2" animBg="1"/>
      <p:bldP spid="8" grpId="0" animBg="1"/>
      <p:bldP spid="8" grpId="1" animBg="1"/>
      <p:bldP spid="8" grpId="2" animBg="1"/>
      <p:bldP spid="8" grpId="3" animBg="1"/>
      <p:bldP spid="8" grpId="4" animBg="1"/>
      <p:bldP spid="68" grpId="0" animBg="1"/>
      <p:bldP spid="68" grpId="1" animBg="1"/>
      <p:bldP spid="68" grpId="2" animBg="1"/>
      <p:bldP spid="68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776" y="2116763"/>
            <a:ext cx="2312484" cy="44116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8866" y="2362889"/>
            <a:ext cx="2577127" cy="4166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More implementation details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996346" y="55988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3900" smtClean="0"/>
              <a:t>18</a:t>
            </a:fld>
            <a:endParaRPr lang="en-US" sz="3900" dirty="0"/>
          </a:p>
        </p:txBody>
      </p:sp>
      <p:sp>
        <p:nvSpPr>
          <p:cNvPr id="5" name="TextBox 4"/>
          <p:cNvSpPr txBox="1"/>
          <p:nvPr/>
        </p:nvSpPr>
        <p:spPr>
          <a:xfrm>
            <a:off x="6536701" y="6159059"/>
            <a:ext cx="198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domain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6346" y="2253769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process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337776" y="3025790"/>
            <a:ext cx="2312484" cy="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7762" y="3051895"/>
            <a:ext cx="2033876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2250" y="6159062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domain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8713" y="5426930"/>
            <a:ext cx="1645960" cy="550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79923" y="3396599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9923" y="4400812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8715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518490" y="2846545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518490" y="393929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597485" y="496972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4484" y="4328684"/>
            <a:ext cx="1939637" cy="19539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4454301" y="4328684"/>
            <a:ext cx="0" cy="195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3768537" y="4614828"/>
            <a:ext cx="1371531" cy="138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3768537" y="4614828"/>
            <a:ext cx="1371531" cy="138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3484484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97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Ring buffer</a:t>
            </a:r>
          </a:p>
        </p:txBody>
      </p:sp>
      <p:sp>
        <p:nvSpPr>
          <p:cNvPr id="37" name="Curved Left Arrow 36"/>
          <p:cNvSpPr/>
          <p:nvPr/>
        </p:nvSpPr>
        <p:spPr>
          <a:xfrm>
            <a:off x="3075833" y="4475958"/>
            <a:ext cx="308898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430498" y="4443857"/>
            <a:ext cx="308900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8-Point Star 37"/>
          <p:cNvSpPr/>
          <p:nvPr/>
        </p:nvSpPr>
        <p:spPr>
          <a:xfrm>
            <a:off x="7650390" y="1715230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24563" y="1674112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request</a:t>
            </a:r>
          </a:p>
        </p:txBody>
      </p:sp>
      <p:sp>
        <p:nvSpPr>
          <p:cNvPr id="17" name="Cloud Callout 16"/>
          <p:cNvSpPr/>
          <p:nvPr/>
        </p:nvSpPr>
        <p:spPr>
          <a:xfrm>
            <a:off x="7203629" y="5172791"/>
            <a:ext cx="1091870" cy="776240"/>
          </a:xfrm>
          <a:prstGeom prst="cloudCallout">
            <a:avLst>
              <a:gd name="adj1" fmla="val 29622"/>
              <a:gd name="adj2" fmla="val -89679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Is backend thread running 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39720" y="2366748"/>
            <a:ext cx="395965" cy="354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Buffer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07667" y="3295650"/>
            <a:ext cx="457567" cy="402039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63807" y="3295650"/>
            <a:ext cx="451964" cy="405403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06867" y="3697262"/>
            <a:ext cx="456748" cy="408379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61896" y="3701051"/>
            <a:ext cx="452141" cy="40458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69" name="Cloud Callout 68"/>
          <p:cNvSpPr/>
          <p:nvPr/>
        </p:nvSpPr>
        <p:spPr>
          <a:xfrm>
            <a:off x="911343" y="3352282"/>
            <a:ext cx="1015302" cy="736302"/>
          </a:xfrm>
          <a:prstGeom prst="cloudCallout">
            <a:avLst>
              <a:gd name="adj1" fmla="val -27682"/>
              <a:gd name="adj2" fmla="val 84226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Is frontend thread running 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139721" y="2366749"/>
            <a:ext cx="395965" cy="3542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Buffer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07693" y="3302621"/>
            <a:ext cx="454011" cy="3984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3509" y="34780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8257" y="4538778"/>
            <a:ext cx="87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request thread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736814" y="45528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 response</a:t>
            </a:r>
          </a:p>
          <a:p>
            <a:r>
              <a:rPr lang="en-US" sz="900" dirty="0"/>
              <a:t>thread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72773" y="5046550"/>
            <a:ext cx="6960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: </a:t>
            </a:r>
          </a:p>
          <a:p>
            <a:r>
              <a:rPr lang="en-US" sz="1050" b="1" dirty="0" smtClean="0">
                <a:solidFill>
                  <a:srgbClr val="FF0000"/>
                </a:solidFill>
              </a:rPr>
              <a:t>SLEEPING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26694" y="5058477"/>
            <a:ext cx="718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Status :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SLEEPING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5" name="Cloud Callout 64"/>
          <p:cNvSpPr/>
          <p:nvPr/>
        </p:nvSpPr>
        <p:spPr>
          <a:xfrm>
            <a:off x="7204494" y="5169179"/>
            <a:ext cx="1097576" cy="779750"/>
          </a:xfrm>
          <a:prstGeom prst="cloudCallout">
            <a:avLst>
              <a:gd name="adj1" fmla="val 29622"/>
              <a:gd name="adj2" fmla="val -89679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Yes. </a:t>
            </a:r>
            <a:r>
              <a:rPr lang="en-US" sz="900" dirty="0" smtClean="0"/>
              <a:t>Put response in </a:t>
            </a:r>
            <a:r>
              <a:rPr lang="en-US" sz="900" dirty="0"/>
              <a:t>the Ring buffer.</a:t>
            </a:r>
          </a:p>
        </p:txBody>
      </p:sp>
      <p:sp>
        <p:nvSpPr>
          <p:cNvPr id="74" name="Cloud Callout 73"/>
          <p:cNvSpPr/>
          <p:nvPr/>
        </p:nvSpPr>
        <p:spPr>
          <a:xfrm>
            <a:off x="911343" y="3352280"/>
            <a:ext cx="1015302" cy="736304"/>
          </a:xfrm>
          <a:prstGeom prst="cloudCallout">
            <a:avLst>
              <a:gd name="adj1" fmla="val -27682"/>
              <a:gd name="adj2" fmla="val 84226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/>
              <a:t>Yes. </a:t>
            </a:r>
            <a:r>
              <a:rPr lang="en-US" sz="850" dirty="0" smtClean="0"/>
              <a:t>Put response </a:t>
            </a:r>
            <a:r>
              <a:rPr lang="en-US" sz="850" dirty="0"/>
              <a:t>in </a:t>
            </a:r>
            <a:r>
              <a:rPr lang="en-US" sz="850" dirty="0" smtClean="0"/>
              <a:t>Ring </a:t>
            </a:r>
            <a:r>
              <a:rPr lang="en-US" sz="850" dirty="0"/>
              <a:t>buffer</a:t>
            </a:r>
          </a:p>
        </p:txBody>
      </p:sp>
      <p:sp>
        <p:nvSpPr>
          <p:cNvPr id="54" name="Curved Left Arrow 53"/>
          <p:cNvSpPr/>
          <p:nvPr/>
        </p:nvSpPr>
        <p:spPr>
          <a:xfrm>
            <a:off x="6267576" y="4457574"/>
            <a:ext cx="308898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Left Arrow 54"/>
          <p:cNvSpPr/>
          <p:nvPr/>
        </p:nvSpPr>
        <p:spPr>
          <a:xfrm rot="10800000">
            <a:off x="5622241" y="4425473"/>
            <a:ext cx="308900" cy="537582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lowchart: Direct Access Storage 55"/>
          <p:cNvSpPr/>
          <p:nvPr/>
        </p:nvSpPr>
        <p:spPr>
          <a:xfrm>
            <a:off x="3902263" y="2575681"/>
            <a:ext cx="1104078" cy="5141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Event channel</a:t>
            </a:r>
          </a:p>
        </p:txBody>
      </p:sp>
      <p:sp>
        <p:nvSpPr>
          <p:cNvPr id="57" name="Lightning Bolt 56"/>
          <p:cNvSpPr/>
          <p:nvPr/>
        </p:nvSpPr>
        <p:spPr>
          <a:xfrm>
            <a:off x="6737736" y="4520923"/>
            <a:ext cx="362263" cy="291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ghtning Bolt 57"/>
          <p:cNvSpPr/>
          <p:nvPr/>
        </p:nvSpPr>
        <p:spPr>
          <a:xfrm>
            <a:off x="2053155" y="4583169"/>
            <a:ext cx="276393" cy="3390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8-Point Star 7"/>
          <p:cNvSpPr/>
          <p:nvPr/>
        </p:nvSpPr>
        <p:spPr>
          <a:xfrm>
            <a:off x="7431405" y="2440365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8-Point Star 67"/>
          <p:cNvSpPr/>
          <p:nvPr/>
        </p:nvSpPr>
        <p:spPr>
          <a:xfrm>
            <a:off x="819621" y="5598861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26694" y="5058477"/>
            <a:ext cx="73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Status : 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RUNNING</a:t>
            </a:r>
          </a:p>
        </p:txBody>
      </p:sp>
      <p:sp>
        <p:nvSpPr>
          <p:cNvPr id="66" name="Cloud Callout 65"/>
          <p:cNvSpPr/>
          <p:nvPr/>
        </p:nvSpPr>
        <p:spPr>
          <a:xfrm>
            <a:off x="7197923" y="5161407"/>
            <a:ext cx="1097576" cy="779750"/>
          </a:xfrm>
          <a:prstGeom prst="cloudCallout">
            <a:avLst>
              <a:gd name="adj1" fmla="val 29622"/>
              <a:gd name="adj2" fmla="val -89679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No. Send virtual interrupt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5772773" y="5046550"/>
            <a:ext cx="73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: 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RUNNING</a:t>
            </a:r>
          </a:p>
        </p:txBody>
      </p:sp>
      <p:sp>
        <p:nvSpPr>
          <p:cNvPr id="71" name="Cloud Callout 70"/>
          <p:cNvSpPr/>
          <p:nvPr/>
        </p:nvSpPr>
        <p:spPr>
          <a:xfrm>
            <a:off x="911343" y="3356818"/>
            <a:ext cx="1015302" cy="736304"/>
          </a:xfrm>
          <a:prstGeom prst="cloudCallout">
            <a:avLst>
              <a:gd name="adj1" fmla="val -27682"/>
              <a:gd name="adj2" fmla="val 84226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No. Send virtual interrupt.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1668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93 L -2.22222E-6 0.318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18611 -0.26643 L -0.3224 -0.26643 L -0.50573 0.01112 C -0.50799 0.01343 -0.5099 0.01574 -0.51181 0.0176 C -0.51337 0.01875 -0.51632 0.02084 -0.51632 0.02107 C -0.51684 0.01968 -0.51771 0.01899 -0.51788 0.0176 C -0.51875 0.01459 -0.51771 0.00811 -0.51962 0.00811 L -0.52153 0.00811 " pathEditMode="relative" rAng="0" ptsTypes="AAAAAAAAA">
                                      <p:cBhvr>
                                        <p:cTn id="2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76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31829 L -0.30399 0.3060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30602 L -0.7224 0.31782 L -0.72188 0.4599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20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7" presetClass="emph" presetSubtype="0" repeatCount="3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00087 -0.1444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0347 L 0.19653 -0.27848 L 0.32848 -0.27987 L 0.52361 -0.00718 " pathEditMode="relative" rAng="0" ptsTypes="AAAA">
                                      <p:cBhvr>
                                        <p:cTn id="8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51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463 L 0.35972 -0.15417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34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72 -0.15417 L 0.72049 -0.15602 L 0.7184 -0.46181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8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44" grpId="0" animBg="1"/>
      <p:bldP spid="49" grpId="0" animBg="1"/>
      <p:bldP spid="69" grpId="0" animBg="1"/>
      <p:bldP spid="69" grpId="1" animBg="1"/>
      <p:bldP spid="75" grpId="0" animBg="1"/>
      <p:bldP spid="75" grpId="1" animBg="1"/>
      <p:bldP spid="62" grpId="0" animBg="1"/>
      <p:bldP spid="61" grpId="0"/>
      <p:bldP spid="64" grpId="0"/>
      <p:bldP spid="65" grpId="0" animBg="1"/>
      <p:bldP spid="65" grpId="1" animBg="1"/>
      <p:bldP spid="74" grpId="0" animBg="1"/>
      <p:bldP spid="74" grpId="1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8" grpId="0" animBg="1"/>
      <p:bldP spid="8" grpId="1" animBg="1"/>
      <p:bldP spid="8" grpId="2" animBg="1"/>
      <p:bldP spid="8" grpId="3" animBg="1"/>
      <p:bldP spid="8" grpId="4" animBg="1"/>
      <p:bldP spid="68" grpId="0" animBg="1"/>
      <p:bldP spid="68" grpId="1" animBg="1"/>
      <p:bldP spid="68" grpId="2" animBg="1"/>
      <p:bldP spid="68" grpId="3" animBg="1"/>
      <p:bldP spid="59" grpId="0"/>
      <p:bldP spid="66" grpId="0" animBg="1"/>
      <p:bldP spid="66" grpId="1" animBg="1"/>
      <p:bldP spid="70" grpId="0"/>
      <p:bldP spid="71" grpId="0" animBg="1"/>
      <p:bldP spid="7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Evaluation Goals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000" dirty="0"/>
              <a:t>Comparison of </a:t>
            </a:r>
            <a:r>
              <a:rPr lang="en-US" sz="2000" dirty="0" smtClean="0"/>
              <a:t>isolated </a:t>
            </a:r>
            <a:r>
              <a:rPr lang="en-US" sz="2000" dirty="0"/>
              <a:t>driver </a:t>
            </a:r>
            <a:r>
              <a:rPr lang="en-US" sz="2000" dirty="0" smtClean="0"/>
              <a:t>domains </a:t>
            </a:r>
            <a:r>
              <a:rPr lang="en-US" sz="2000" dirty="0"/>
              <a:t>with </a:t>
            </a:r>
            <a:r>
              <a:rPr lang="en-US" sz="2000" dirty="0" smtClean="0"/>
              <a:t>IDDR system</a:t>
            </a:r>
          </a:p>
          <a:p>
            <a:pPr marL="713214" lvl="1" indent="-457189"/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Comparison of Xen split device driver with IDDR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system</a:t>
            </a:r>
            <a:endParaRPr lang="en-US" sz="2000" dirty="0" smtClean="0"/>
          </a:p>
          <a:p>
            <a:pPr marL="713214" lvl="1" indent="-457189"/>
            <a:r>
              <a:rPr lang="en-US" sz="2000" dirty="0" smtClean="0"/>
              <a:t>Prove </a:t>
            </a:r>
            <a:r>
              <a:rPr lang="en-US" sz="2000" dirty="0"/>
              <a:t>that our implementation provides a suitable </a:t>
            </a:r>
            <a:r>
              <a:rPr lang="en-US" sz="2000" dirty="0" smtClean="0"/>
              <a:t>baseline</a:t>
            </a:r>
          </a:p>
          <a:p>
            <a:pPr marL="713214" lvl="1" indent="-457189"/>
            <a:endParaRPr lang="en-US" sz="2000" dirty="0" smtClean="0"/>
          </a:p>
          <a:p>
            <a:pPr marL="457189" indent="-457189">
              <a:buFont typeface="+mj-lt"/>
              <a:buAutoNum type="arabicPeriod"/>
            </a:pPr>
            <a:r>
              <a:rPr lang="en-US" sz="2000" dirty="0" smtClean="0"/>
              <a:t>An </a:t>
            </a:r>
            <a:r>
              <a:rPr lang="en-US" sz="2000" dirty="0"/>
              <a:t>evaluation of performance </a:t>
            </a:r>
            <a:r>
              <a:rPr lang="en-US" sz="2000" dirty="0" smtClean="0"/>
              <a:t>improvement of spinning</a:t>
            </a:r>
          </a:p>
          <a:p>
            <a:pPr marL="713214" lvl="1" indent="-457189"/>
            <a:r>
              <a:rPr lang="en-US" sz="2000" dirty="0" smtClean="0"/>
              <a:t>Prove that spinning based inter-domain communication improves the performance of the system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19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4456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Device Drivers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</a:t>
            </a:fld>
            <a:endParaRPr lang="en-US" sz="4500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1" y="1929133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device driver is a computer program which acts as a translator between the hardware device and applications or an operating system.</a:t>
            </a:r>
          </a:p>
          <a:p>
            <a:endParaRPr lang="en-US" sz="20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59" y="1929133"/>
            <a:ext cx="6148759" cy="3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We used SATA disk, RAM disk </a:t>
            </a:r>
            <a:r>
              <a:rPr lang="en-US" sz="2000" dirty="0" smtClean="0"/>
              <a:t>as </a:t>
            </a:r>
            <a:r>
              <a:rPr lang="en-US" sz="2000" dirty="0"/>
              <a:t>block devices for </a:t>
            </a:r>
            <a:r>
              <a:rPr lang="en-US" sz="2000" dirty="0" smtClean="0"/>
              <a:t>performance testing</a:t>
            </a:r>
          </a:p>
          <a:p>
            <a:pPr algn="just"/>
            <a:r>
              <a:rPr lang="en-US" sz="2000" dirty="0" smtClean="0"/>
              <a:t>As RAM disk is a fast block device and SATA disk is a slow block device</a:t>
            </a:r>
          </a:p>
          <a:p>
            <a:pPr algn="just"/>
            <a:r>
              <a:rPr lang="en-US" sz="2000" dirty="0" smtClean="0"/>
              <a:t>Represents a range of devices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20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356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Xen's</a:t>
            </a:r>
            <a:r>
              <a:rPr lang="en-US" sz="2000" b="1" dirty="0" smtClean="0"/>
              <a:t> split device driver vs IDDR </a:t>
            </a:r>
            <a:r>
              <a:rPr lang="en-US" sz="2000" b="1" dirty="0"/>
              <a:t>system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21</a:t>
            </a:fld>
            <a:endParaRPr lang="en-US" sz="4500" dirty="0"/>
          </a:p>
        </p:txBody>
      </p:sp>
      <p:sp>
        <p:nvSpPr>
          <p:cNvPr id="6" name="Rectangle 5"/>
          <p:cNvSpPr/>
          <p:nvPr/>
        </p:nvSpPr>
        <p:spPr>
          <a:xfrm>
            <a:off x="2980074" y="4737821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7616" y="5652221"/>
            <a:ext cx="2293259" cy="585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SATA disk/ram disk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02132" y="2909021"/>
            <a:ext cx="2264228" cy="2627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25595" y="2909021"/>
            <a:ext cx="2264228" cy="3328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38433" y="4737821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7917" y="4737821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5596" y="2909023"/>
            <a:ext cx="226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Application domain/ Domain U / HVM guest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02132" y="2924716"/>
            <a:ext cx="226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Driver domain/ </a:t>
            </a:r>
          </a:p>
          <a:p>
            <a:r>
              <a:rPr lang="en-US" sz="1600" dirty="0"/>
              <a:t>Domain 0 / PV guest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917" y="3794395"/>
            <a:ext cx="1479585" cy="464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SysBench</a:t>
            </a:r>
            <a:r>
              <a:rPr lang="en-US" sz="1400" dirty="0"/>
              <a:t>  </a:t>
            </a:r>
          </a:p>
          <a:p>
            <a:pPr algn="ctr"/>
            <a:r>
              <a:rPr lang="en-US" sz="1400" dirty="0" err="1"/>
              <a:t>FileIO</a:t>
            </a:r>
            <a:r>
              <a:rPr lang="en-US" sz="1400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3117" y="2844232"/>
            <a:ext cx="370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SATA </a:t>
            </a:r>
            <a:r>
              <a:rPr lang="en-US" sz="1600" dirty="0" smtClean="0"/>
              <a:t>disk and RAM disk were attached </a:t>
            </a:r>
            <a:r>
              <a:rPr lang="en-US" sz="1600" dirty="0"/>
              <a:t>as a physical device in the driver domain.</a:t>
            </a:r>
          </a:p>
          <a:p>
            <a:endParaRPr lang="en-US" sz="1600" dirty="0"/>
          </a:p>
          <a:p>
            <a:r>
              <a:rPr lang="en-US" sz="1600" dirty="0" smtClean="0"/>
              <a:t>Both the devices were mounted </a:t>
            </a:r>
            <a:r>
              <a:rPr lang="en-US" sz="1600" dirty="0"/>
              <a:t>as ext2 file system in the application domain through an interface provided by the frontend driver.</a:t>
            </a:r>
          </a:p>
          <a:p>
            <a:endParaRPr lang="en-US" sz="1600" dirty="0"/>
          </a:p>
          <a:p>
            <a:r>
              <a:rPr lang="en-US" sz="1600" dirty="0"/>
              <a:t>We ran </a:t>
            </a:r>
            <a:r>
              <a:rPr lang="en-US" sz="1600" dirty="0" err="1"/>
              <a:t>SysBench</a:t>
            </a:r>
            <a:r>
              <a:rPr lang="en-US" sz="1600" dirty="0"/>
              <a:t> benchmark in </a:t>
            </a:r>
            <a:r>
              <a:rPr lang="en-US" sz="1600" dirty="0" err="1"/>
              <a:t>FileIO</a:t>
            </a:r>
            <a:r>
              <a:rPr lang="en-US" sz="1600" dirty="0"/>
              <a:t> mode to generate 128 files with 1Gb of total data.</a:t>
            </a:r>
          </a:p>
          <a:p>
            <a:endParaRPr lang="en-US" sz="1600" dirty="0"/>
          </a:p>
          <a:p>
            <a:r>
              <a:rPr lang="en-US" sz="1600" dirty="0"/>
              <a:t>We </a:t>
            </a:r>
            <a:r>
              <a:rPr lang="en-US" sz="1600" dirty="0" smtClean="0"/>
              <a:t>executed </a:t>
            </a:r>
            <a:r>
              <a:rPr lang="en-US" sz="1600" dirty="0"/>
              <a:t>random reads and writes through </a:t>
            </a:r>
            <a:r>
              <a:rPr lang="en-US" sz="1600" dirty="0" err="1"/>
              <a:t>SysBench</a:t>
            </a:r>
            <a:r>
              <a:rPr lang="en-US" sz="1600" dirty="0"/>
              <a:t> benchmark.</a:t>
            </a:r>
          </a:p>
        </p:txBody>
      </p:sp>
    </p:spTree>
    <p:extLst>
      <p:ext uri="{BB962C8B-B14F-4D97-AF65-F5344CB8AC3E}">
        <p14:creationId xmlns:p14="http://schemas.microsoft.com/office/powerpoint/2010/main" val="29832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Split device driver vs IDDR system </a:t>
            </a:r>
            <a:r>
              <a:rPr lang="en-US" sz="4400" dirty="0" smtClean="0"/>
              <a:t>(RAM disk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9440" y="5438549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22</a:t>
            </a:fld>
            <a:endParaRPr lang="en-US" sz="4500" dirty="0"/>
          </a:p>
        </p:txBody>
      </p:sp>
      <p:sp>
        <p:nvSpPr>
          <p:cNvPr id="8" name="TextBox 7"/>
          <p:cNvSpPr txBox="1"/>
          <p:nvPr/>
        </p:nvSpPr>
        <p:spPr>
          <a:xfrm>
            <a:off x="1610014" y="5161550"/>
            <a:ext cx="170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Ramdisk</a:t>
            </a:r>
            <a:r>
              <a:rPr lang="en-US" sz="1200" dirty="0"/>
              <a:t> - Random </a:t>
            </a:r>
            <a:r>
              <a:rPr lang="en-US" sz="1200" dirty="0" smtClean="0"/>
              <a:t>reads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4" y="2419453"/>
            <a:ext cx="4467080" cy="27011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054" y="2419454"/>
            <a:ext cx="4467075" cy="27011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30174" y="5161550"/>
            <a:ext cx="2232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Ramdisk</a:t>
            </a:r>
            <a:r>
              <a:rPr lang="en-US" sz="1200" dirty="0"/>
              <a:t> - Random </a:t>
            </a:r>
            <a:r>
              <a:rPr lang="en-US" sz="1200" dirty="0" smtClean="0"/>
              <a:t>reads + writes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76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Split device driver vs IDDR system (SATA disk)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23</a:t>
            </a:fld>
            <a:endParaRPr lang="en-US" sz="4500" dirty="0"/>
          </a:p>
        </p:txBody>
      </p:sp>
      <p:sp>
        <p:nvSpPr>
          <p:cNvPr id="8" name="TextBox 7"/>
          <p:cNvSpPr txBox="1"/>
          <p:nvPr/>
        </p:nvSpPr>
        <p:spPr>
          <a:xfrm>
            <a:off x="1578423" y="5294858"/>
            <a:ext cx="1757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SATA disk - Random reads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1" y="2500544"/>
            <a:ext cx="4447498" cy="272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709" y="2500544"/>
            <a:ext cx="4512249" cy="2728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07813" y="5294857"/>
            <a:ext cx="2283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SATA disk - Random </a:t>
            </a:r>
            <a:r>
              <a:rPr lang="en-US" sz="1200" dirty="0" smtClean="0"/>
              <a:t>reads + writes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40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Interrupt based vs spinning based inter-domain communication (RAM disk)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18232" y="5389230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24</a:t>
            </a:fld>
            <a:endParaRPr lang="en-US" sz="4500" dirty="0"/>
          </a:p>
        </p:txBody>
      </p:sp>
      <p:sp>
        <p:nvSpPr>
          <p:cNvPr id="4" name="Rectangle 3"/>
          <p:cNvSpPr/>
          <p:nvPr/>
        </p:nvSpPr>
        <p:spPr>
          <a:xfrm>
            <a:off x="3018611" y="2820435"/>
            <a:ext cx="2264228" cy="2627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10937" y="2820435"/>
            <a:ext cx="2264228" cy="3328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54914" y="4649234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259" y="4649234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4097" y="5563635"/>
            <a:ext cx="2293259" cy="585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RAM disk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936" y="2820435"/>
            <a:ext cx="226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Application domain/ Domain 0 / PV guest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18611" y="2836130"/>
            <a:ext cx="226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Driver domain/ </a:t>
            </a:r>
          </a:p>
          <a:p>
            <a:r>
              <a:rPr lang="en-US" sz="1600" dirty="0"/>
              <a:t>Domain U / HVM guest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3259" y="3705807"/>
            <a:ext cx="1479585" cy="464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Sysbench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85211" y="2836130"/>
            <a:ext cx="315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0 – Application domain </a:t>
            </a:r>
          </a:p>
          <a:p>
            <a:r>
              <a:rPr lang="en-US" dirty="0"/>
              <a:t>Domain U – Driver domain</a:t>
            </a:r>
          </a:p>
        </p:txBody>
      </p:sp>
    </p:spTree>
    <p:extLst>
      <p:ext uri="{BB962C8B-B14F-4D97-AF65-F5344CB8AC3E}">
        <p14:creationId xmlns:p14="http://schemas.microsoft.com/office/powerpoint/2010/main" val="25505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vs Spinning (RAM disk)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25</a:t>
            </a:fld>
            <a:endParaRPr lang="en-US" sz="4500" dirty="0"/>
          </a:p>
        </p:txBody>
      </p:sp>
      <p:sp>
        <p:nvSpPr>
          <p:cNvPr id="6" name="TextBox 5"/>
          <p:cNvSpPr txBox="1"/>
          <p:nvPr/>
        </p:nvSpPr>
        <p:spPr>
          <a:xfrm>
            <a:off x="1930598" y="5231528"/>
            <a:ext cx="1073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Random reads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9637" y="5231528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Random </a:t>
            </a:r>
            <a:r>
              <a:rPr lang="en-US" sz="1200" dirty="0" smtClean="0"/>
              <a:t>reads + </a:t>
            </a:r>
            <a:r>
              <a:rPr lang="en-US" sz="1200" dirty="0"/>
              <a:t>writes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" y="2408072"/>
            <a:ext cx="4454622" cy="2693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54" y="2350421"/>
            <a:ext cx="4549962" cy="27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Interrupt based vs spinning based inter-domain communication </a:t>
            </a:r>
            <a:r>
              <a:rPr lang="en-US" sz="2000" b="1" dirty="0" smtClean="0"/>
              <a:t>(SATA disk</a:t>
            </a:r>
            <a:r>
              <a:rPr lang="en-US" sz="2000" b="1" dirty="0"/>
              <a:t>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26</a:t>
            </a:fld>
            <a:endParaRPr lang="en-US" sz="4500" dirty="0"/>
          </a:p>
        </p:txBody>
      </p:sp>
      <p:sp>
        <p:nvSpPr>
          <p:cNvPr id="4" name="Rectangle 3"/>
          <p:cNvSpPr/>
          <p:nvPr/>
        </p:nvSpPr>
        <p:spPr>
          <a:xfrm>
            <a:off x="3091545" y="2973736"/>
            <a:ext cx="2264228" cy="2627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07206" y="2973736"/>
            <a:ext cx="2264228" cy="3328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27846" y="4802536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28" y="4802536"/>
            <a:ext cx="1479585" cy="566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7029" y="5716936"/>
            <a:ext cx="2293259" cy="585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SATA disk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207" y="2973738"/>
            <a:ext cx="226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Application domain/ Domain U / HVM guest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1545" y="2989431"/>
            <a:ext cx="226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Driver domain/ </a:t>
            </a:r>
          </a:p>
          <a:p>
            <a:r>
              <a:rPr lang="en-US" sz="1600" dirty="0"/>
              <a:t>Domain 0 / PV guest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9528" y="3859110"/>
            <a:ext cx="1479585" cy="464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Sysbench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51556" y="2927875"/>
            <a:ext cx="2843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Domain U – Application domain </a:t>
            </a:r>
          </a:p>
          <a:p>
            <a:r>
              <a:rPr lang="en-US" sz="1600" dirty="0"/>
              <a:t>Domain 0 – Driver domain</a:t>
            </a:r>
          </a:p>
        </p:txBody>
      </p:sp>
    </p:spTree>
    <p:extLst>
      <p:ext uri="{BB962C8B-B14F-4D97-AF65-F5344CB8AC3E}">
        <p14:creationId xmlns:p14="http://schemas.microsoft.com/office/powerpoint/2010/main" val="192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Interrupt vs Spinning </a:t>
            </a:r>
            <a:r>
              <a:rPr lang="en-US" sz="4400" dirty="0" smtClean="0"/>
              <a:t>(SATA disk</a:t>
            </a:r>
            <a:r>
              <a:rPr lang="en-US" sz="44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27</a:t>
            </a:fld>
            <a:endParaRPr lang="en-US" sz="4500" dirty="0"/>
          </a:p>
        </p:txBody>
      </p:sp>
      <p:sp>
        <p:nvSpPr>
          <p:cNvPr id="6" name="TextBox 5"/>
          <p:cNvSpPr txBox="1"/>
          <p:nvPr/>
        </p:nvSpPr>
        <p:spPr>
          <a:xfrm>
            <a:off x="1974503" y="5448641"/>
            <a:ext cx="1073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Random reads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9637" y="5448640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</a:t>
            </a:r>
            <a:r>
              <a:rPr lang="en-US" sz="1200" dirty="0"/>
              <a:t>reads </a:t>
            </a:r>
            <a:r>
              <a:rPr lang="en-US" sz="1200" dirty="0" smtClean="0"/>
              <a:t>+ writes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" y="2586950"/>
            <a:ext cx="4474142" cy="2705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709" y="2586950"/>
            <a:ext cx="4474143" cy="27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Maximum CPU </a:t>
            </a:r>
            <a:r>
              <a:rPr lang="en-US" sz="4400" dirty="0" smtClean="0"/>
              <a:t>utilization (RAM disk)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28</a:t>
            </a:fld>
            <a:endParaRPr lang="en-US" sz="4500" dirty="0"/>
          </a:p>
        </p:txBody>
      </p:sp>
      <p:sp>
        <p:nvSpPr>
          <p:cNvPr id="5" name="TextBox 4"/>
          <p:cNvSpPr txBox="1"/>
          <p:nvPr/>
        </p:nvSpPr>
        <p:spPr>
          <a:xfrm>
            <a:off x="6418621" y="5460961"/>
            <a:ext cx="1061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Driver domain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61" y="2750630"/>
            <a:ext cx="4379506" cy="2648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8" y="2750630"/>
            <a:ext cx="4387909" cy="26533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58217" y="5460961"/>
            <a:ext cx="1382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 domain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2919" y="2030082"/>
            <a:ext cx="338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the systems shared 8 VCPUs.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Maximum CPU </a:t>
            </a:r>
            <a:r>
              <a:rPr lang="en-US" sz="4400" dirty="0" smtClean="0"/>
              <a:t>utilization (SATA disk)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29</a:t>
            </a:fld>
            <a:endParaRPr lang="en-US" sz="4500" dirty="0"/>
          </a:p>
        </p:txBody>
      </p:sp>
      <p:sp>
        <p:nvSpPr>
          <p:cNvPr id="5" name="TextBox 4"/>
          <p:cNvSpPr txBox="1"/>
          <p:nvPr/>
        </p:nvSpPr>
        <p:spPr>
          <a:xfrm>
            <a:off x="6418621" y="5198071"/>
            <a:ext cx="1061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Driver domain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6" y="2310587"/>
            <a:ext cx="4522382" cy="2734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569" y="2345325"/>
            <a:ext cx="4464935" cy="2699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9244" y="5198071"/>
            <a:ext cx="1382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 domain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89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Motivation for Device Driver </a:t>
            </a:r>
            <a:r>
              <a:rPr lang="en-US" sz="4400" dirty="0" smtClean="0"/>
              <a:t>Isolation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An analysis </a:t>
            </a:r>
            <a:r>
              <a:rPr lang="en-US" sz="1800" dirty="0"/>
              <a:t>of the Linux kernel code </a:t>
            </a:r>
            <a:r>
              <a:rPr lang="en-US" sz="1800" dirty="0" smtClean="0"/>
              <a:t>by </a:t>
            </a:r>
            <a:r>
              <a:rPr lang="en-US" sz="1800" dirty="0" err="1" smtClean="0"/>
              <a:t>Coverity</a:t>
            </a:r>
            <a:r>
              <a:rPr lang="en-US" sz="1800" dirty="0" smtClean="0"/>
              <a:t> found</a:t>
            </a:r>
            <a:endParaRPr lang="en-US" sz="1800" dirty="0"/>
          </a:p>
          <a:p>
            <a:pPr marL="205735" lvl="2" indent="0">
              <a:buNone/>
            </a:pPr>
            <a:r>
              <a:rPr lang="en-US" sz="1600" dirty="0"/>
              <a:t>1000 bugs in the Linux kernel 2.4.1</a:t>
            </a:r>
          </a:p>
          <a:p>
            <a:pPr marL="205735" lvl="2" indent="0">
              <a:buNone/>
            </a:pPr>
            <a:r>
              <a:rPr lang="en-US" sz="1600" dirty="0"/>
              <a:t>950 bugs in the Linux kernel 2.6.9</a:t>
            </a:r>
          </a:p>
          <a:p>
            <a:pPr marL="205735" lvl="2" indent="0">
              <a:buNone/>
            </a:pPr>
            <a:r>
              <a:rPr lang="en-US" sz="1600" dirty="0"/>
              <a:t>53% of the bugs are present in the device driver portion of the </a:t>
            </a:r>
            <a:r>
              <a:rPr lang="en-US" sz="1600" dirty="0" smtClean="0"/>
              <a:t>kernel</a:t>
            </a:r>
          </a:p>
          <a:p>
            <a:pPr marL="205735" lvl="2" indent="0">
              <a:buNone/>
            </a:pPr>
            <a:r>
              <a:rPr lang="en-US" sz="1600" dirty="0" smtClean="0"/>
              <a:t>Any </a:t>
            </a:r>
            <a:r>
              <a:rPr lang="en-US" sz="1600" dirty="0"/>
              <a:t>portion of the kernel can </a:t>
            </a:r>
            <a:r>
              <a:rPr lang="en-US" sz="1600" dirty="0" smtClean="0"/>
              <a:t>overwrite any data structures in kernel space</a:t>
            </a:r>
          </a:p>
          <a:p>
            <a:pPr marL="205735" lvl="2" indent="0">
              <a:buNone/>
            </a:pPr>
            <a:r>
              <a:rPr lang="en-US" sz="1600" dirty="0" smtClean="0"/>
              <a:t>This causes </a:t>
            </a:r>
            <a:r>
              <a:rPr lang="en-US" sz="1600" dirty="0"/>
              <a:t>a bug in a device driver to corrupt the memory of other kernel </a:t>
            </a:r>
            <a:r>
              <a:rPr lang="en-US" sz="1600" dirty="0" smtClean="0"/>
              <a:t>components</a:t>
            </a:r>
          </a:p>
          <a:p>
            <a:pPr marL="4572" lvl="1" indent="0">
              <a:buNone/>
            </a:pPr>
            <a:endParaRPr lang="en-US" sz="2000" dirty="0"/>
          </a:p>
          <a:p>
            <a:pPr marL="205735" lvl="2" indent="0">
              <a:buNone/>
            </a:pPr>
            <a:endParaRPr lang="en-US" sz="1800" dirty="0"/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6132" y="545121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3</a:t>
            </a:fld>
            <a:endParaRPr lang="en-US" sz="4500" dirty="0"/>
          </a:p>
        </p:txBody>
      </p:sp>
      <p:sp>
        <p:nvSpPr>
          <p:cNvPr id="4" name="Rectangle 3"/>
          <p:cNvSpPr/>
          <p:nvPr/>
        </p:nvSpPr>
        <p:spPr>
          <a:xfrm>
            <a:off x="872055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1096" y="4894313"/>
            <a:ext cx="3433471" cy="11273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7994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Ethernet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7243" y="5302536"/>
            <a:ext cx="59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Monolithic OS kernel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1096" y="6080397"/>
            <a:ext cx="3433471" cy="467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96227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35636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7994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TCP/IP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19233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19233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40470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PCI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40470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 Manager</a:t>
            </a:r>
          </a:p>
        </p:txBody>
      </p:sp>
      <p:pic>
        <p:nvPicPr>
          <p:cNvPr id="30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93" y="4369159"/>
            <a:ext cx="424332" cy="4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12" y="4374293"/>
            <a:ext cx="431972" cy="4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30" y="4380539"/>
            <a:ext cx="435127" cy="43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&quot;No&quot; Symbol 20"/>
          <p:cNvSpPr/>
          <p:nvPr/>
        </p:nvSpPr>
        <p:spPr>
          <a:xfrm>
            <a:off x="2263755" y="4351997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05468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44509" y="4894313"/>
            <a:ext cx="3433471" cy="11273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1407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Ethernet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44509" y="6080397"/>
            <a:ext cx="3433471" cy="467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9639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69048" y="4329296"/>
            <a:ext cx="1063211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User 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1407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TCP/IP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52645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52645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73882" y="5490659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PCI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73882" y="4986873"/>
            <a:ext cx="811333" cy="409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 Manager</a:t>
            </a:r>
          </a:p>
        </p:txBody>
      </p:sp>
      <p:pic>
        <p:nvPicPr>
          <p:cNvPr id="43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405" y="4369159"/>
            <a:ext cx="424332" cy="4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24" y="4374293"/>
            <a:ext cx="431972" cy="4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242" y="4380539"/>
            <a:ext cx="435127" cy="43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994447" y="5265367"/>
            <a:ext cx="59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Monolithic OS kernel</a:t>
            </a:r>
          </a:p>
        </p:txBody>
      </p:sp>
      <p:sp>
        <p:nvSpPr>
          <p:cNvPr id="48" name="&quot;No&quot; Symbol 47"/>
          <p:cNvSpPr/>
          <p:nvPr/>
        </p:nvSpPr>
        <p:spPr>
          <a:xfrm>
            <a:off x="6424904" y="5474863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&quot;No&quot; Symbol 51"/>
          <p:cNvSpPr/>
          <p:nvPr/>
        </p:nvSpPr>
        <p:spPr>
          <a:xfrm>
            <a:off x="7345103" y="5474863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&quot;No&quot; Symbol 52"/>
          <p:cNvSpPr/>
          <p:nvPr/>
        </p:nvSpPr>
        <p:spPr>
          <a:xfrm>
            <a:off x="5503468" y="5472046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&quot;No&quot; Symbol 53"/>
          <p:cNvSpPr/>
          <p:nvPr/>
        </p:nvSpPr>
        <p:spPr>
          <a:xfrm>
            <a:off x="6420536" y="4956987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&quot;No&quot; Symbol 54"/>
          <p:cNvSpPr/>
          <p:nvPr/>
        </p:nvSpPr>
        <p:spPr>
          <a:xfrm>
            <a:off x="7340734" y="4956987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&quot;No&quot; Symbol 55"/>
          <p:cNvSpPr/>
          <p:nvPr/>
        </p:nvSpPr>
        <p:spPr>
          <a:xfrm>
            <a:off x="5499100" y="4954171"/>
            <a:ext cx="466811" cy="45426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&quot;No&quot; Symbol 56"/>
          <p:cNvSpPr/>
          <p:nvPr/>
        </p:nvSpPr>
        <p:spPr>
          <a:xfrm>
            <a:off x="6027572" y="4410686"/>
            <a:ext cx="1481211" cy="144141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lker.com/cliparts/f/V/y/o/z/c/green-check-mark-t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69" y="4348731"/>
            <a:ext cx="405620" cy="4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ttp://www.clker.com/cliparts/f/V/y/o/z/c/green-check-mark-t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21" y="4348731"/>
            <a:ext cx="405620" cy="4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45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8" grpId="0" animBg="1"/>
      <p:bldP spid="48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Inter domain communication</a:t>
            </a:r>
          </a:p>
          <a:p>
            <a:pPr lvl="1"/>
            <a:r>
              <a:rPr lang="en-US" sz="2000" dirty="0" smtClean="0"/>
              <a:t>Xen split </a:t>
            </a:r>
            <a:r>
              <a:rPr lang="en-US" sz="2000" dirty="0"/>
              <a:t>device driver [</a:t>
            </a:r>
            <a:r>
              <a:rPr lang="en-US" sz="2000" dirty="0" err="1" smtClean="0"/>
              <a:t>Barham</a:t>
            </a:r>
            <a:r>
              <a:rPr lang="en-US" sz="2000" smtClean="0"/>
              <a:t> 2003]</a:t>
            </a:r>
            <a:endParaRPr lang="en-US" sz="2000" dirty="0"/>
          </a:p>
          <a:p>
            <a:pPr lvl="2"/>
            <a:r>
              <a:rPr lang="en-US" sz="1600" dirty="0" smtClean="0"/>
              <a:t>Data </a:t>
            </a:r>
            <a:r>
              <a:rPr lang="en-US" sz="1600" dirty="0"/>
              <a:t>copy </a:t>
            </a:r>
            <a:r>
              <a:rPr lang="en-US" sz="1600" dirty="0" smtClean="0"/>
              <a:t>overhead and </a:t>
            </a:r>
            <a:r>
              <a:rPr lang="en-US" sz="1600" dirty="0"/>
              <a:t>page </a:t>
            </a:r>
            <a:r>
              <a:rPr lang="en-US" sz="1600" dirty="0" smtClean="0"/>
              <a:t>flipping overhead</a:t>
            </a:r>
          </a:p>
          <a:p>
            <a:pPr lvl="1"/>
            <a:endParaRPr lang="en-US" sz="2000" i="1" dirty="0" smtClean="0"/>
          </a:p>
          <a:p>
            <a:pPr lvl="1"/>
            <a:r>
              <a:rPr lang="en-US" sz="2000" dirty="0" smtClean="0"/>
              <a:t>Xen socket </a:t>
            </a:r>
            <a:r>
              <a:rPr lang="en-US" sz="2000" dirty="0"/>
              <a:t>[</a:t>
            </a:r>
            <a:r>
              <a:rPr lang="en-US" sz="2000" dirty="0" smtClean="0"/>
              <a:t>Zhang 2007]</a:t>
            </a:r>
            <a:endParaRPr lang="en-US" sz="2000" dirty="0"/>
          </a:p>
          <a:p>
            <a:pPr lvl="2"/>
            <a:r>
              <a:rPr lang="en-US" sz="1600" dirty="0"/>
              <a:t>A</a:t>
            </a:r>
            <a:r>
              <a:rPr lang="en-US" sz="1600" dirty="0" smtClean="0"/>
              <a:t> UNIX socket like interface in order to overcome page </a:t>
            </a:r>
            <a:r>
              <a:rPr lang="en-US" sz="1600" dirty="0"/>
              <a:t>flipping </a:t>
            </a:r>
            <a:r>
              <a:rPr lang="en-US" sz="1600" dirty="0" smtClean="0"/>
              <a:t>overhead</a:t>
            </a:r>
          </a:p>
          <a:p>
            <a:pPr lvl="2"/>
            <a:r>
              <a:rPr lang="en-US" sz="1600" dirty="0" smtClean="0"/>
              <a:t>Needs </a:t>
            </a:r>
            <a:r>
              <a:rPr lang="en-US" sz="1600" dirty="0"/>
              <a:t>an existing socket interface APIs to be </a:t>
            </a:r>
            <a:r>
              <a:rPr lang="en-US" sz="1600" dirty="0" smtClean="0"/>
              <a:t>changed</a:t>
            </a:r>
          </a:p>
          <a:p>
            <a:pPr lvl="2"/>
            <a:endParaRPr lang="en-US" sz="1600" dirty="0" smtClean="0"/>
          </a:p>
          <a:p>
            <a:pPr lvl="1"/>
            <a:r>
              <a:rPr lang="en-US" sz="2000" dirty="0"/>
              <a:t>Fido [</a:t>
            </a:r>
            <a:r>
              <a:rPr lang="en-US" sz="2000" dirty="0" err="1"/>
              <a:t>Burtsev</a:t>
            </a:r>
            <a:r>
              <a:rPr lang="en-US" sz="2000" dirty="0"/>
              <a:t> 2009]</a:t>
            </a:r>
          </a:p>
          <a:p>
            <a:pPr lvl="2"/>
            <a:r>
              <a:rPr lang="en-US" sz="1600" dirty="0"/>
              <a:t>Shared memory based inter domain communication mechanism</a:t>
            </a:r>
          </a:p>
          <a:p>
            <a:pPr lvl="2"/>
            <a:r>
              <a:rPr lang="en-US" sz="1600" dirty="0"/>
              <a:t>Avoid page flipping and copy overheads</a:t>
            </a:r>
          </a:p>
          <a:p>
            <a:pPr lvl="2"/>
            <a:r>
              <a:rPr lang="en-US" sz="1600" dirty="0"/>
              <a:t>Enables end-to-end zero-copy communication across multiple domains.</a:t>
            </a:r>
          </a:p>
          <a:p>
            <a:pPr lvl="2"/>
            <a:r>
              <a:rPr lang="en-US" sz="1600" dirty="0"/>
              <a:t>Leverages relaxed trust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30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3261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Future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Adaptive spinning</a:t>
            </a:r>
          </a:p>
          <a:p>
            <a:pPr lvl="1"/>
            <a:r>
              <a:rPr lang="en-US" sz="1800" dirty="0" smtClean="0"/>
              <a:t>In current implementation the read request thread and read response thread spins for a constant amount of time. </a:t>
            </a:r>
          </a:p>
          <a:p>
            <a:pPr lvl="1"/>
            <a:r>
              <a:rPr lang="en-US" sz="1800" dirty="0" smtClean="0"/>
              <a:t>It will be interesting to see the impact on performance if adaptive spinning is used.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36959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31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818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Isolated driver domain implementation</a:t>
            </a:r>
          </a:p>
          <a:p>
            <a:pPr lvl="1"/>
            <a:r>
              <a:rPr lang="en-US" sz="1800" dirty="0" smtClean="0"/>
              <a:t>IDDR provides suitable baseline to optimize performance.</a:t>
            </a:r>
          </a:p>
          <a:p>
            <a:r>
              <a:rPr lang="en-US" sz="2000" dirty="0" smtClean="0"/>
              <a:t>IDDR robustness</a:t>
            </a:r>
          </a:p>
          <a:p>
            <a:pPr lvl="1"/>
            <a:r>
              <a:rPr lang="en-US" sz="1800" dirty="0" smtClean="0"/>
              <a:t>We tested the robustness of IDDR system with bonnie++, </a:t>
            </a:r>
            <a:r>
              <a:rPr lang="en-US" sz="1800" dirty="0" err="1" smtClean="0"/>
              <a:t>dd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xdd</a:t>
            </a:r>
            <a:r>
              <a:rPr lang="en-US" sz="1800" dirty="0" smtClean="0"/>
              <a:t>. </a:t>
            </a:r>
            <a:endParaRPr lang="en-US" sz="1800" dirty="0"/>
          </a:p>
          <a:p>
            <a:r>
              <a:rPr lang="en-US" sz="2000" dirty="0" smtClean="0"/>
              <a:t>Performance</a:t>
            </a:r>
          </a:p>
          <a:p>
            <a:pPr lvl="1"/>
            <a:r>
              <a:rPr lang="en-US" sz="1800" dirty="0" smtClean="0"/>
              <a:t>IDDR system trades off CPU cycles to achieve fast inter-domain communication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Compatibility and transparency </a:t>
            </a:r>
          </a:p>
          <a:p>
            <a:pPr lvl="1"/>
            <a:r>
              <a:rPr lang="en-US" sz="1800" dirty="0" smtClean="0"/>
              <a:t>IDDR system doesn’t require any changes to device drivers and applications. </a:t>
            </a:r>
          </a:p>
          <a:p>
            <a:pPr lvl="1"/>
            <a:r>
              <a:rPr lang="en-US" sz="1800" dirty="0" smtClean="0"/>
              <a:t>Require few changes to the kernel.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32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40929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33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6629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Motivation for Device Driver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sz="2000" dirty="0" smtClean="0"/>
              <a:t>The underlying </a:t>
            </a:r>
            <a:r>
              <a:rPr lang="en-US" sz="2000" dirty="0"/>
              <a:t>cause of unreliability in operating systems is the lack of isolation between </a:t>
            </a:r>
            <a:r>
              <a:rPr lang="en-US" sz="2000" b="1" dirty="0"/>
              <a:t>device drivers </a:t>
            </a:r>
            <a:r>
              <a:rPr lang="en-US" sz="2000" dirty="0"/>
              <a:t>and </a:t>
            </a:r>
            <a:r>
              <a:rPr lang="en-US" sz="2000" dirty="0" smtClean="0"/>
              <a:t>the </a:t>
            </a:r>
            <a:r>
              <a:rPr lang="en-US" sz="2000" b="1" dirty="0" smtClean="0"/>
              <a:t>kernel</a:t>
            </a:r>
            <a:endParaRPr lang="en-US" sz="2000" dirty="0"/>
          </a:p>
          <a:p>
            <a:pPr marL="4572" lvl="1" indent="0">
              <a:buNone/>
            </a:pPr>
            <a:endParaRPr lang="en-US" dirty="0"/>
          </a:p>
          <a:p>
            <a:pPr marL="205735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4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10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Existing approaches for driver isolation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Device driver isolation is not a new concept. </a:t>
            </a:r>
          </a:p>
          <a:p>
            <a:r>
              <a:rPr lang="en-US" sz="2000" dirty="0" smtClean="0"/>
              <a:t>Existing solutions includes:</a:t>
            </a:r>
          </a:p>
          <a:p>
            <a:pPr lvl="1"/>
            <a:r>
              <a:rPr lang="en-US" sz="2000" dirty="0" smtClean="0"/>
              <a:t>User level </a:t>
            </a:r>
            <a:r>
              <a:rPr lang="en-US" sz="2000" dirty="0"/>
              <a:t>drivers [</a:t>
            </a:r>
            <a:r>
              <a:rPr lang="en-US" sz="2000" dirty="0" smtClean="0"/>
              <a:t>Leslie 2005]</a:t>
            </a:r>
          </a:p>
          <a:p>
            <a:pPr lvl="1"/>
            <a:r>
              <a:rPr lang="en-US" sz="2000" dirty="0"/>
              <a:t>Micro-drivers [</a:t>
            </a:r>
            <a:r>
              <a:rPr lang="en-US" sz="2000" dirty="0" err="1" smtClean="0"/>
              <a:t>Ganapathy</a:t>
            </a:r>
            <a:r>
              <a:rPr lang="en-US" sz="2000" dirty="0" smtClean="0"/>
              <a:t> 2008]</a:t>
            </a:r>
          </a:p>
          <a:p>
            <a:pPr lvl="1"/>
            <a:r>
              <a:rPr lang="en-US" sz="2000" dirty="0" smtClean="0"/>
              <a:t>Virtual machine based approaches </a:t>
            </a:r>
          </a:p>
          <a:p>
            <a:pPr lvl="2"/>
            <a:r>
              <a:rPr lang="en-US" sz="1800" dirty="0" smtClean="0"/>
              <a:t>DD/OS </a:t>
            </a:r>
            <a:r>
              <a:rPr lang="en-US" sz="1800" i="0" dirty="0"/>
              <a:t>[</a:t>
            </a:r>
            <a:r>
              <a:rPr lang="en-US" sz="1800" i="0" dirty="0" err="1" smtClean="0"/>
              <a:t>LeVasseur</a:t>
            </a:r>
            <a:r>
              <a:rPr lang="en-US" sz="1800" i="0" dirty="0" smtClean="0"/>
              <a:t> 2004]</a:t>
            </a:r>
          </a:p>
          <a:p>
            <a:pPr lvl="2"/>
            <a:r>
              <a:rPr lang="en-US" sz="1800" dirty="0" smtClean="0"/>
              <a:t>Xen Isolated Driver Domains </a:t>
            </a:r>
            <a:r>
              <a:rPr lang="en-US" sz="1800" i="0" dirty="0"/>
              <a:t>[</a:t>
            </a:r>
            <a:r>
              <a:rPr lang="en-US" sz="1800" i="0" dirty="0" smtClean="0"/>
              <a:t>Fraser 2004]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5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607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Xen’s</a:t>
            </a:r>
            <a:r>
              <a:rPr lang="en-US" sz="4400" dirty="0" smtClean="0"/>
              <a:t> Isolated Driver Domains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878" y="1791938"/>
            <a:ext cx="3562795" cy="4550317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A domain running user applications is called an </a:t>
            </a:r>
            <a:r>
              <a:rPr lang="en-US" sz="1800" b="1" dirty="0"/>
              <a:t>a</a:t>
            </a:r>
            <a:r>
              <a:rPr lang="en-US" sz="1800" b="1" dirty="0" smtClean="0"/>
              <a:t>pplication domain.</a:t>
            </a:r>
            <a:endParaRPr lang="en-US" sz="1800" dirty="0" smtClean="0"/>
          </a:p>
          <a:p>
            <a:r>
              <a:rPr lang="en-US" sz="1800" dirty="0"/>
              <a:t>A device driver is isolated </a:t>
            </a:r>
            <a:r>
              <a:rPr lang="en-US" sz="1800" dirty="0" smtClean="0"/>
              <a:t>by </a:t>
            </a:r>
            <a:r>
              <a:rPr lang="en-US" sz="1800" dirty="0"/>
              <a:t>running it in a </a:t>
            </a:r>
            <a:r>
              <a:rPr lang="en-US" sz="1800" dirty="0" smtClean="0"/>
              <a:t>domain </a:t>
            </a:r>
            <a:r>
              <a:rPr lang="en-US" sz="1800" dirty="0"/>
              <a:t>separate from the application domain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 domain running a device driver is called a </a:t>
            </a:r>
            <a:r>
              <a:rPr lang="en-US" sz="1800" b="1" dirty="0"/>
              <a:t>driver domain</a:t>
            </a:r>
            <a:r>
              <a:rPr lang="en-US" sz="1800" b="1" dirty="0" smtClean="0"/>
              <a:t>.</a:t>
            </a:r>
          </a:p>
          <a:p>
            <a:r>
              <a:rPr lang="en-US" sz="1800" dirty="0" smtClean="0"/>
              <a:t>Uses split device driver model.</a:t>
            </a:r>
          </a:p>
          <a:p>
            <a:r>
              <a:rPr lang="en-US" sz="1800" b="1" dirty="0" smtClean="0"/>
              <a:t>Split device driver: </a:t>
            </a:r>
            <a:r>
              <a:rPr lang="en-US" sz="1800" dirty="0" smtClean="0"/>
              <a:t>Originally, Xen implemented the split device driver model to reuse the device driver supported by the guest OS running in the domain 0.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6</a:t>
            </a:fld>
            <a:endParaRPr lang="en-US" sz="4500" dirty="0"/>
          </a:p>
        </p:txBody>
      </p:sp>
      <p:sp>
        <p:nvSpPr>
          <p:cNvPr id="53" name="Rectangle 52"/>
          <p:cNvSpPr/>
          <p:nvPr/>
        </p:nvSpPr>
        <p:spPr>
          <a:xfrm>
            <a:off x="216920" y="1791938"/>
            <a:ext cx="1840933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0350" y="2070503"/>
            <a:ext cx="1520751" cy="6293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0350" y="2959529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System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5830" y="3836695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Device Driver</a:t>
            </a:r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>
            <a:off x="1150725" y="2699896"/>
            <a:ext cx="0" cy="2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1150725" y="3588921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2151" y="4885187"/>
            <a:ext cx="5144507" cy="827927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44016" y="4978185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Xen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1282551" y="4978185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Memory Segment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95518" y="1797035"/>
            <a:ext cx="3171140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288029" y="3836695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Device Driver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899150" y="3843610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Real Device driver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2153" y="5806161"/>
            <a:ext cx="5144505" cy="698201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899151" y="5872359"/>
            <a:ext cx="1372803" cy="565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Physical Device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2152" y="5847483"/>
            <a:ext cx="88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Hardware</a:t>
            </a:r>
            <a:endParaRPr lang="en-US" sz="1600" dirty="0"/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078738" y="4474156"/>
            <a:ext cx="518201" cy="468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61746" y="4507711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047539" y="3593493"/>
            <a:ext cx="153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584521" y="3590505"/>
            <a:ext cx="1" cy="26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68043" y="4449099"/>
            <a:ext cx="0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58128" y="1775425"/>
            <a:ext cx="121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Driver domain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0188" y="1775425"/>
            <a:ext cx="1582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domain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047539" y="3588923"/>
            <a:ext cx="0" cy="26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6920" y="2806575"/>
            <a:ext cx="184093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Properties of Isolated </a:t>
            </a:r>
            <a:r>
              <a:rPr lang="en-US" sz="4400" dirty="0"/>
              <a:t>Driver </a:t>
            </a:r>
            <a:r>
              <a:rPr lang="en-US" sz="4400" dirty="0" smtClean="0"/>
              <a:t>Domains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Strong isolation</a:t>
            </a:r>
            <a:r>
              <a:rPr lang="en-US" sz="2000" dirty="0"/>
              <a:t>: A bug within a device driver </a:t>
            </a:r>
            <a:r>
              <a:rPr lang="en-US" sz="2000" dirty="0" smtClean="0"/>
              <a:t>does not </a:t>
            </a:r>
            <a:r>
              <a:rPr lang="en-US" sz="2000" dirty="0"/>
              <a:t>affect </a:t>
            </a:r>
            <a:r>
              <a:rPr lang="en-US" sz="2000" dirty="0" smtClean="0"/>
              <a:t>other kernel components.</a:t>
            </a:r>
            <a:endParaRPr lang="en-US" sz="2000" dirty="0"/>
          </a:p>
          <a:p>
            <a:r>
              <a:rPr lang="en-US" sz="2000" b="1" dirty="0" smtClean="0"/>
              <a:t>Transparency</a:t>
            </a:r>
            <a:r>
              <a:rPr lang="en-US" sz="2000" dirty="0" smtClean="0"/>
              <a:t> &amp; </a:t>
            </a:r>
            <a:r>
              <a:rPr lang="en-US" sz="2000" b="1" dirty="0" smtClean="0"/>
              <a:t>Compatibility</a:t>
            </a:r>
            <a:r>
              <a:rPr lang="en-US" sz="2000" dirty="0"/>
              <a:t>: Existing </a:t>
            </a:r>
            <a:r>
              <a:rPr lang="en-US" sz="2000" dirty="0" smtClean="0"/>
              <a:t>drivers and applications are compatible </a:t>
            </a:r>
            <a:r>
              <a:rPr lang="en-US" sz="2000" dirty="0"/>
              <a:t>with </a:t>
            </a:r>
            <a:r>
              <a:rPr lang="en-US" sz="2000" dirty="0" smtClean="0"/>
              <a:t>the new </a:t>
            </a:r>
            <a:r>
              <a:rPr lang="en-US" sz="2000" dirty="0"/>
              <a:t>architecture.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7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601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Device Driver (IDDR)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order to </a:t>
            </a:r>
            <a:r>
              <a:rPr lang="en-US" sz="2000" dirty="0" smtClean="0"/>
              <a:t>optimize performance of Isolated Driver Domains, </a:t>
            </a:r>
            <a:r>
              <a:rPr lang="en-US" sz="2000" dirty="0"/>
              <a:t>we wanted to try it </a:t>
            </a:r>
            <a:r>
              <a:rPr lang="en-US" sz="2000" dirty="0" smtClean="0"/>
              <a:t>out</a:t>
            </a:r>
          </a:p>
          <a:p>
            <a:r>
              <a:rPr lang="en-US" sz="2000" dirty="0" smtClean="0"/>
              <a:t>Source code of </a:t>
            </a:r>
            <a:r>
              <a:rPr lang="en-US" sz="2000" dirty="0"/>
              <a:t>I</a:t>
            </a:r>
            <a:r>
              <a:rPr lang="en-US" sz="2000" dirty="0" smtClean="0"/>
              <a:t>solated Driver Domains is not available</a:t>
            </a:r>
          </a:p>
          <a:p>
            <a:r>
              <a:rPr lang="en-US" sz="2000" dirty="0" smtClean="0"/>
              <a:t>We re-implemented Isolated Driver Domains</a:t>
            </a:r>
          </a:p>
          <a:p>
            <a:r>
              <a:rPr lang="en-US" sz="2000" dirty="0" smtClean="0"/>
              <a:t>We refer our implementation as </a:t>
            </a:r>
            <a:r>
              <a:rPr lang="en-US" sz="2000" b="1" dirty="0" smtClean="0"/>
              <a:t>Isolated Device Driver (IDDR) system </a:t>
            </a:r>
          </a:p>
          <a:p>
            <a:r>
              <a:rPr lang="en-US" sz="2000" dirty="0" smtClean="0"/>
              <a:t>Our work is divided into two parts : </a:t>
            </a:r>
          </a:p>
          <a:p>
            <a:pPr marL="640080" lvl="1" indent="-457200">
              <a:buFont typeface="+mj-lt"/>
              <a:buAutoNum type="arabicPeriod"/>
            </a:pPr>
            <a:r>
              <a:rPr lang="en-US" sz="2000" dirty="0" smtClean="0"/>
              <a:t>Reimplementation of Isolated Driver Domains – IDDR System</a:t>
            </a:r>
          </a:p>
          <a:p>
            <a:pPr marL="640080" lvl="1" indent="-457200">
              <a:buFont typeface="+mj-lt"/>
              <a:buAutoNum type="arabicPeriod"/>
            </a:pPr>
            <a:r>
              <a:rPr lang="en-US" sz="2000" dirty="0" smtClean="0"/>
              <a:t>Performance optimizations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60961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8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574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Components of the IDDR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Frontend Driver </a:t>
            </a:r>
            <a:endParaRPr lang="en-US" sz="1600" b="1" dirty="0"/>
          </a:p>
          <a:p>
            <a:pPr lvl="1"/>
            <a:r>
              <a:rPr lang="en-US" sz="1600" dirty="0" smtClean="0"/>
              <a:t>Provides a block device interface (/</a:t>
            </a:r>
            <a:r>
              <a:rPr lang="en-US" sz="1600" dirty="0" err="1" smtClean="0"/>
              <a:t>dev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Accepts requests from applications</a:t>
            </a:r>
          </a:p>
          <a:p>
            <a:pPr lvl="1"/>
            <a:r>
              <a:rPr lang="en-US" sz="1600" dirty="0" smtClean="0"/>
              <a:t>Forwards them to the communication module</a:t>
            </a:r>
          </a:p>
          <a:p>
            <a:pPr lvl="1"/>
            <a:r>
              <a:rPr lang="en-US" sz="1600" dirty="0" smtClean="0"/>
              <a:t>Accepts responses from the communication module and notifies completion of requests</a:t>
            </a:r>
          </a:p>
          <a:p>
            <a:r>
              <a:rPr lang="en-US" sz="1600" b="1" dirty="0"/>
              <a:t>Communication Module </a:t>
            </a:r>
          </a:p>
          <a:p>
            <a:pPr lvl="1"/>
            <a:r>
              <a:rPr lang="en-US" sz="1600" dirty="0" smtClean="0"/>
              <a:t>Shares </a:t>
            </a:r>
            <a:r>
              <a:rPr lang="en-US" sz="1600" dirty="0"/>
              <a:t>requests and </a:t>
            </a:r>
            <a:r>
              <a:rPr lang="en-US" sz="1600" dirty="0" smtClean="0"/>
              <a:t>responses between frontend and backend driver</a:t>
            </a:r>
            <a:endParaRPr lang="en-US" sz="1600" dirty="0"/>
          </a:p>
          <a:p>
            <a:pPr lvl="1"/>
            <a:r>
              <a:rPr lang="en-US" sz="1600" dirty="0" smtClean="0"/>
              <a:t>Sends </a:t>
            </a:r>
            <a:r>
              <a:rPr lang="en-US" sz="1600" dirty="0"/>
              <a:t>virtual </a:t>
            </a:r>
            <a:r>
              <a:rPr lang="en-US" sz="1600" dirty="0" smtClean="0"/>
              <a:t>interrupts/notifications</a:t>
            </a:r>
            <a:endParaRPr lang="en-US" sz="1600" dirty="0"/>
          </a:p>
          <a:p>
            <a:pPr lvl="1"/>
            <a:r>
              <a:rPr lang="en-US" sz="1600" dirty="0" smtClean="0"/>
              <a:t>Shares data between frontend and backend driver</a:t>
            </a:r>
            <a:endParaRPr lang="en-US" sz="1600" dirty="0"/>
          </a:p>
          <a:p>
            <a:r>
              <a:rPr lang="en-US" sz="1600" b="1" dirty="0" smtClean="0"/>
              <a:t>Backend Driver </a:t>
            </a:r>
            <a:endParaRPr lang="en-US" sz="1600" b="1" dirty="0"/>
          </a:p>
          <a:p>
            <a:pPr lvl="1"/>
            <a:r>
              <a:rPr lang="en-US" sz="1600" dirty="0" smtClean="0"/>
              <a:t>Accepts requests from the communication module</a:t>
            </a:r>
          </a:p>
          <a:p>
            <a:pPr lvl="1"/>
            <a:r>
              <a:rPr lang="en-US" sz="1600" dirty="0" smtClean="0"/>
              <a:t>Forwards them to the real device driver</a:t>
            </a:r>
          </a:p>
          <a:p>
            <a:pPr lvl="1"/>
            <a:r>
              <a:rPr lang="en-US" sz="1600" dirty="0" smtClean="0"/>
              <a:t>Receives responses from the real device driver</a:t>
            </a:r>
          </a:p>
          <a:p>
            <a:pPr lvl="1"/>
            <a:r>
              <a:rPr lang="en-US" sz="1600" dirty="0" smtClean="0"/>
              <a:t>Sends back responses to communication module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9440" y="5433056"/>
            <a:ext cx="2194560" cy="1397039"/>
          </a:xfrm>
        </p:spPr>
        <p:txBody>
          <a:bodyPr/>
          <a:lstStyle/>
          <a:p>
            <a:fld id="{C5024439-A31A-4F48-9663-11BB463AD572}" type="slidenum">
              <a:rPr lang="en-US" sz="4500" smtClean="0"/>
              <a:t>9</a:t>
            </a:fld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405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6520</TotalTime>
  <Words>2365</Words>
  <Application>Microsoft Office PowerPoint</Application>
  <PresentationFormat>On-screen Show (4:3)</PresentationFormat>
  <Paragraphs>477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Metropolitan</vt:lpstr>
      <vt:lpstr>Performance Optimizations for Isolated Driver Domains.</vt:lpstr>
      <vt:lpstr>Device Drivers</vt:lpstr>
      <vt:lpstr>Motivation for Device Driver Isolation</vt:lpstr>
      <vt:lpstr>Motivation for Device Driver Isolation</vt:lpstr>
      <vt:lpstr>Existing approaches for driver isolation</vt:lpstr>
      <vt:lpstr>Xen’s Isolated Driver Domains</vt:lpstr>
      <vt:lpstr>Properties of Isolated Driver Domains</vt:lpstr>
      <vt:lpstr>Isolated Device Driver (IDDR)</vt:lpstr>
      <vt:lpstr>Components of the IDDR system</vt:lpstr>
      <vt:lpstr>Components of the IDDR system</vt:lpstr>
      <vt:lpstr>Implementation of the IDDR system</vt:lpstr>
      <vt:lpstr>Optimizing IDDR’s performance</vt:lpstr>
      <vt:lpstr>Data Copy Overhead</vt:lpstr>
      <vt:lpstr>Inter-domain Communication Overhead</vt:lpstr>
      <vt:lpstr>Cost of Context Switch</vt:lpstr>
      <vt:lpstr>Solution</vt:lpstr>
      <vt:lpstr>Implementation</vt:lpstr>
      <vt:lpstr>More implementation details</vt:lpstr>
      <vt:lpstr>Evaluation Goals</vt:lpstr>
      <vt:lpstr>Methodology</vt:lpstr>
      <vt:lpstr>Methodology</vt:lpstr>
      <vt:lpstr>Split device driver vs IDDR system (RAM disk)</vt:lpstr>
      <vt:lpstr>Split device driver vs IDDR system (SATA disk)</vt:lpstr>
      <vt:lpstr>Methodology</vt:lpstr>
      <vt:lpstr>Interrupt vs Spinning (RAM disk)</vt:lpstr>
      <vt:lpstr>Methodology</vt:lpstr>
      <vt:lpstr>Interrupt vs Spinning (SATA disk)</vt:lpstr>
      <vt:lpstr>Maximum CPU utilization (RAM disk)</vt:lpstr>
      <vt:lpstr>Maximum CPU utilization (SATA disk)</vt:lpstr>
      <vt:lpstr>Related Work</vt:lpstr>
      <vt:lpstr>Future work</vt:lpstr>
      <vt:lpstr>Conclusion</vt:lpstr>
      <vt:lpstr>Thank you.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 of the Driver Domain</dc:title>
  <dc:creator>sushrut shirole</dc:creator>
  <cp:lastModifiedBy>sushrut shirole</cp:lastModifiedBy>
  <cp:revision>1444</cp:revision>
  <dcterms:created xsi:type="dcterms:W3CDTF">2014-03-29T19:47:57Z</dcterms:created>
  <dcterms:modified xsi:type="dcterms:W3CDTF">2014-04-15T04:43:58Z</dcterms:modified>
</cp:coreProperties>
</file>