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5" r:id="rId9"/>
    <p:sldId id="266" r:id="rId10"/>
    <p:sldId id="267" r:id="rId11"/>
    <p:sldId id="269" r:id="rId12"/>
    <p:sldId id="271" r:id="rId13"/>
    <p:sldId id="270" r:id="rId14"/>
    <p:sldId id="273" r:id="rId15"/>
    <p:sldId id="274" r:id="rId16"/>
    <p:sldId id="276" r:id="rId17"/>
    <p:sldId id="277" r:id="rId18"/>
    <p:sldId id="278" r:id="rId19"/>
    <p:sldId id="279" r:id="rId20"/>
    <p:sldId id="280" r:id="rId21"/>
    <p:sldId id="282" r:id="rId22"/>
    <p:sldId id="29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68" r:id="rId33"/>
    <p:sldId id="272" r:id="rId34"/>
    <p:sldId id="26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3E7E83-02CC-4E50-86DC-B234535AC799}">
          <p14:sldIdLst>
            <p14:sldId id="256"/>
            <p14:sldId id="257"/>
            <p14:sldId id="258"/>
            <p14:sldId id="260"/>
            <p14:sldId id="262"/>
            <p14:sldId id="261"/>
            <p14:sldId id="263"/>
            <p14:sldId id="265"/>
            <p14:sldId id="266"/>
            <p14:sldId id="267"/>
            <p14:sldId id="269"/>
            <p14:sldId id="271"/>
            <p14:sldId id="270"/>
            <p14:sldId id="273"/>
            <p14:sldId id="274"/>
            <p14:sldId id="276"/>
            <p14:sldId id="277"/>
            <p14:sldId id="278"/>
            <p14:sldId id="279"/>
            <p14:sldId id="280"/>
          </p14:sldIdLst>
        </p14:section>
        <p14:section name="New IDDR system" id="{14151455-AAFE-49C2-9250-31EA1CEB152F}">
          <p14:sldIdLst>
            <p14:sldId id="282"/>
            <p14:sldId id="29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Figures" id="{E2334729-6C61-4C52-B79C-4CB92910D7A9}">
          <p14:sldIdLst>
            <p14:sldId id="268"/>
            <p14:sldId id="27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FE97B-C4B1-41BF-AE6B-8CBC991743C2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1A657-737E-473D-890E-EA091DB3B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49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67C5B-A18A-4DC2-9096-D6D33224FB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08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67C5B-A18A-4DC2-9096-D6D33224FBB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45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67C5B-A18A-4DC2-9096-D6D33224FBB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61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93ACEB1-2F95-4730-9A80-DEA31051A5D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9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2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0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4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4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5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7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1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CEB1-2F95-4730-9A80-DEA31051A5D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4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93ACEB1-2F95-4730-9A80-DEA31051A5D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95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93ACEB1-2F95-4730-9A80-DEA31051A5DE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5024439-A31A-4F48-9663-11BB463AD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8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I</a:t>
            </a:r>
            <a:r>
              <a:rPr lang="en-US" sz="7200" dirty="0" smtClean="0"/>
              <a:t>solated </a:t>
            </a:r>
            <a:r>
              <a:rPr lang="en-US" sz="7200" dirty="0"/>
              <a:t>D</a:t>
            </a:r>
            <a:r>
              <a:rPr lang="en-US" sz="7200" dirty="0" smtClean="0"/>
              <a:t>evice </a:t>
            </a:r>
            <a:r>
              <a:rPr lang="en-US" sz="7200" dirty="0"/>
              <a:t>D</a:t>
            </a:r>
            <a:r>
              <a:rPr lang="en-US" sz="7200" dirty="0" smtClean="0"/>
              <a:t>river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Sushrut Shirole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1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 of the New IDDR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Performance improvement: </a:t>
            </a:r>
            <a:r>
              <a:rPr lang="en-US" dirty="0" smtClean="0"/>
              <a:t>The design goal of the New IDDR system is to improve the performance of the base IDDR system without compromising any properties of it.</a:t>
            </a:r>
          </a:p>
          <a:p>
            <a:r>
              <a:rPr lang="en-US" dirty="0" smtClean="0"/>
              <a:t>The reason for the performance deterioration of the IDDR system is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hypervisor layer.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Extra data copy between the domains.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Overhead due to the communication between the domains.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9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hypervisor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230" y="2011680"/>
            <a:ext cx="4136836" cy="3766185"/>
          </a:xfrm>
        </p:spPr>
        <p:txBody>
          <a:bodyPr>
            <a:normAutofit/>
          </a:bodyPr>
          <a:lstStyle/>
          <a:p>
            <a:r>
              <a:rPr lang="en-US" dirty="0" smtClean="0"/>
              <a:t>Hypervisor </a:t>
            </a:r>
            <a:r>
              <a:rPr lang="en-US" dirty="0"/>
              <a:t>runs at most privileged level </a:t>
            </a:r>
          </a:p>
          <a:p>
            <a:r>
              <a:rPr lang="en-US" dirty="0" smtClean="0"/>
              <a:t>Guest </a:t>
            </a:r>
            <a:r>
              <a:rPr lang="en-US" dirty="0" err="1"/>
              <a:t>os</a:t>
            </a:r>
            <a:r>
              <a:rPr lang="en-US" dirty="0"/>
              <a:t> runs at less privileged </a:t>
            </a:r>
            <a:r>
              <a:rPr lang="en-US" dirty="0" smtClean="0"/>
              <a:t>level</a:t>
            </a:r>
          </a:p>
          <a:p>
            <a:r>
              <a:rPr lang="en-US" dirty="0" smtClean="0"/>
              <a:t>Operations such as page table updates (memory management) takes more time in guest operating system due to hypervisor layer.</a:t>
            </a:r>
          </a:p>
          <a:p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9736899" y="2157731"/>
            <a:ext cx="1368152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app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9736899" y="2814187"/>
            <a:ext cx="1368152" cy="5040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9736899" y="3470643"/>
            <a:ext cx="1368152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Guest OS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10316764" y="4127099"/>
            <a:ext cx="788287" cy="504056"/>
          </a:xfrm>
          <a:prstGeom prst="round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Xen</a:t>
            </a:r>
            <a:endParaRPr lang="en-US" dirty="0"/>
          </a:p>
        </p:txBody>
      </p:sp>
      <p:sp>
        <p:nvSpPr>
          <p:cNvPr id="51" name="Rounded Rectangle 50"/>
          <p:cNvSpPr/>
          <p:nvPr/>
        </p:nvSpPr>
        <p:spPr>
          <a:xfrm>
            <a:off x="8800795" y="4822027"/>
            <a:ext cx="2304256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Host computer system hardware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584771" y="22250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Ring 3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584771" y="2881549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Ring 2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584771" y="353800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Ring 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8584770" y="4194461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Ring 0</a:t>
            </a:r>
            <a:endParaRPr lang="en-US" dirty="0"/>
          </a:p>
        </p:txBody>
      </p:sp>
      <p:sp>
        <p:nvSpPr>
          <p:cNvPr id="56" name="Curved Left Arrow 55"/>
          <p:cNvSpPr/>
          <p:nvPr/>
        </p:nvSpPr>
        <p:spPr>
          <a:xfrm>
            <a:off x="11221444" y="3722671"/>
            <a:ext cx="360041" cy="656456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Left Arrow 56"/>
          <p:cNvSpPr/>
          <p:nvPr/>
        </p:nvSpPr>
        <p:spPr>
          <a:xfrm>
            <a:off x="11221445" y="4393988"/>
            <a:ext cx="360041" cy="656456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2041155" y="3788545"/>
            <a:ext cx="960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</a:rPr>
              <a:t>Hypercall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9736899" y="4136322"/>
            <a:ext cx="504056" cy="4856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Down Arrow 59"/>
          <p:cNvSpPr/>
          <p:nvPr/>
        </p:nvSpPr>
        <p:spPr>
          <a:xfrm>
            <a:off x="9911369" y="3974699"/>
            <a:ext cx="155115" cy="866500"/>
          </a:xfrm>
          <a:prstGeom prst="downArrow">
            <a:avLst/>
          </a:prstGeom>
          <a:ln w="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9761804" y="4237928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dom0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2" name="Curved Left Arrow 61"/>
          <p:cNvSpPr/>
          <p:nvPr/>
        </p:nvSpPr>
        <p:spPr>
          <a:xfrm>
            <a:off x="11221444" y="2333559"/>
            <a:ext cx="509486" cy="13891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897139" y="2852080"/>
            <a:ext cx="19471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Privileged instruction</a:t>
            </a:r>
          </a:p>
          <a:p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/</a:t>
            </a:r>
            <a:r>
              <a:rPr lang="en-US" sz="1600" dirty="0" err="1" smtClean="0">
                <a:solidFill>
                  <a:schemeClr val="accent3">
                    <a:lumMod val="50000"/>
                  </a:schemeClr>
                </a:solidFill>
              </a:rPr>
              <a:t>syscall</a:t>
            </a:r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4" name="Straight Arrow Connector 63"/>
          <p:cNvCxnSpPr>
            <a:stCxn id="58" idx="1"/>
          </p:cNvCxnSpPr>
          <p:nvPr/>
        </p:nvCxnSpPr>
        <p:spPr>
          <a:xfrm flipH="1">
            <a:off x="11730931" y="3957822"/>
            <a:ext cx="31022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4690454" y="2157731"/>
            <a:ext cx="3456384" cy="34329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5050494" y="2854327"/>
            <a:ext cx="2736304" cy="268198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338526" y="3309859"/>
            <a:ext cx="2160240" cy="21602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626558" y="3813915"/>
            <a:ext cx="1584176" cy="1584176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6036967" y="387610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Ring 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036970" y="239846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Ring 3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036969" y="2940527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Ring 2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036968" y="337257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Ring 1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994709" y="3741907"/>
            <a:ext cx="165618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6994709" y="4421337"/>
            <a:ext cx="165618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Copy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6856257" cy="3766185"/>
          </a:xfrm>
        </p:spPr>
        <p:txBody>
          <a:bodyPr/>
          <a:lstStyle/>
          <a:p>
            <a:r>
              <a:rPr lang="en-US" dirty="0" smtClean="0"/>
              <a:t>In a usual system :</a:t>
            </a:r>
          </a:p>
          <a:p>
            <a:r>
              <a:rPr lang="en-US" dirty="0" smtClean="0"/>
              <a:t>Data is copied from </a:t>
            </a:r>
          </a:p>
          <a:p>
            <a:r>
              <a:rPr lang="en-US" dirty="0" smtClean="0"/>
              <a:t>User space -&gt; kernel space</a:t>
            </a:r>
          </a:p>
          <a:p>
            <a:r>
              <a:rPr lang="en-US" dirty="0" smtClean="0"/>
              <a:t>Kernel space -&gt; Socket buffer (physical </a:t>
            </a:r>
            <a:r>
              <a:rPr lang="en-US" dirty="0" err="1" smtClean="0"/>
              <a:t>nework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151064" y="2011680"/>
            <a:ext cx="2421577" cy="3269673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00396" y="2355309"/>
            <a:ext cx="1698172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8500396" y="3389452"/>
            <a:ext cx="1698172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TCP/IP stack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8500396" y="4423595"/>
            <a:ext cx="1698172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Split Device Driver</a:t>
            </a:r>
          </a:p>
          <a:p>
            <a:pPr algn="ctr"/>
            <a:r>
              <a:rPr lang="en-US" sz="1100" dirty="0" smtClean="0"/>
              <a:t>Front end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9349482" y="2984701"/>
            <a:ext cx="0" cy="40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347502" y="4018844"/>
            <a:ext cx="0" cy="40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151063" y="5338478"/>
            <a:ext cx="2421578" cy="878774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491489" y="5432469"/>
            <a:ext cx="1712025" cy="565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Physical Device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8151063" y="5950810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Hardware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8151063" y="2006675"/>
            <a:ext cx="1378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U Guest</a:t>
            </a:r>
            <a:endParaRPr lang="en-US" sz="16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359020" y="5052987"/>
            <a:ext cx="0" cy="40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03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Copy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4885944" cy="3766185"/>
          </a:xfrm>
        </p:spPr>
        <p:txBody>
          <a:bodyPr/>
          <a:lstStyle/>
          <a:p>
            <a:r>
              <a:rPr lang="en-US" dirty="0" smtClean="0"/>
              <a:t>In split device driver</a:t>
            </a:r>
          </a:p>
          <a:p>
            <a:r>
              <a:rPr lang="en-US" dirty="0" smtClean="0"/>
              <a:t>Guest user space -&gt; Guest kernel space</a:t>
            </a:r>
          </a:p>
          <a:p>
            <a:r>
              <a:rPr lang="en-US" dirty="0" smtClean="0"/>
              <a:t>Guest kernel space -&gt; shared memory</a:t>
            </a:r>
          </a:p>
          <a:p>
            <a:r>
              <a:rPr lang="en-US" dirty="0" smtClean="0"/>
              <a:t>Shared memory -&gt; physical device 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44457" y="1856689"/>
            <a:ext cx="2071046" cy="2989715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17886" y="2135256"/>
            <a:ext cx="1520751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6117886" y="3024282"/>
            <a:ext cx="1520751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TCP/IP stack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6123366" y="3901448"/>
            <a:ext cx="1515271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</a:t>
            </a:r>
          </a:p>
          <a:p>
            <a:pPr algn="ctr"/>
            <a:r>
              <a:rPr lang="en-US" sz="1100" dirty="0" smtClean="0"/>
              <a:t>Front end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6878262" y="2764648"/>
            <a:ext cx="0" cy="25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2"/>
          </p:cNvCxnSpPr>
          <p:nvPr/>
        </p:nvCxnSpPr>
        <p:spPr>
          <a:xfrm>
            <a:off x="6878262" y="3653674"/>
            <a:ext cx="0" cy="24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949688" y="4949939"/>
            <a:ext cx="5607596" cy="827926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971552" y="5042936"/>
            <a:ext cx="458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Xen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010086" y="5042936"/>
            <a:ext cx="1764989" cy="6624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Shared Memory Segment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8157073" y="1840174"/>
            <a:ext cx="3400211" cy="3006229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30902" y="3901448"/>
            <a:ext cx="1514357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</a:t>
            </a:r>
          </a:p>
          <a:p>
            <a:pPr algn="ctr"/>
            <a:r>
              <a:rPr lang="en-US" sz="1100" dirty="0" smtClean="0"/>
              <a:t>Back end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10020731" y="3906918"/>
            <a:ext cx="1372804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Real Device driver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5949689" y="5870911"/>
            <a:ext cx="5607596" cy="698201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020731" y="5971227"/>
            <a:ext cx="1372803" cy="565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Physical Device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949688" y="5912234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Hardware</a:t>
            </a:r>
            <a:endParaRPr lang="en-US" sz="1600" dirty="0"/>
          </a:p>
        </p:txBody>
      </p:sp>
      <p:cxnSp>
        <p:nvCxnSpPr>
          <p:cNvPr id="21" name="Elbow Connector 20"/>
          <p:cNvCxnSpPr/>
          <p:nvPr/>
        </p:nvCxnSpPr>
        <p:spPr>
          <a:xfrm rot="16200000" flipH="1">
            <a:off x="6806274" y="4549793"/>
            <a:ext cx="518201" cy="468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5400000" flipH="1" flipV="1">
            <a:off x="8289280" y="4572463"/>
            <a:ext cx="527417" cy="4441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775075" y="3653674"/>
            <a:ext cx="1958436" cy="1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721636" y="3667530"/>
            <a:ext cx="1" cy="26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703775" y="4524735"/>
            <a:ext cx="25733" cy="143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185664" y="1840175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0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947725" y="1840175"/>
            <a:ext cx="1378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U Guest</a:t>
            </a:r>
            <a:endParaRPr lang="en-US" sz="1600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8775075" y="3653674"/>
            <a:ext cx="0" cy="268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77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Overhead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between the domains to share requests and responses</a:t>
            </a:r>
          </a:p>
          <a:p>
            <a:r>
              <a:rPr lang="en-US" dirty="0" smtClean="0"/>
              <a:t>Requests and responses are notified by software interrupt</a:t>
            </a:r>
          </a:p>
          <a:p>
            <a:r>
              <a:rPr lang="en-US" dirty="0" smtClean="0"/>
              <a:t>Software interrupt causes rescheduling of the domain – Context switch</a:t>
            </a:r>
          </a:p>
          <a:p>
            <a:r>
              <a:rPr lang="en-US" dirty="0" smtClean="0"/>
              <a:t>Context switch deteriorates the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the IDDR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47437" y="2005331"/>
            <a:ext cx="2628524" cy="441163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1621" y="6043459"/>
            <a:ext cx="1782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Application 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60523" y="2142337"/>
            <a:ext cx="1028700" cy="5818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/>
              </a:rPr>
              <a:t>User process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447436" y="2902528"/>
            <a:ext cx="2628525" cy="0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2860103" y="2936291"/>
            <a:ext cx="2628524" cy="347650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65049" y="5311326"/>
            <a:ext cx="1661545" cy="5507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SATA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51894" y="3285167"/>
            <a:ext cx="1645959" cy="542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File system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782667" y="2735114"/>
            <a:ext cx="0" cy="543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01937" y="6043459"/>
            <a:ext cx="1344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libri Light" panose="020F0302020204030204"/>
              </a:rPr>
              <a:t>Driver </a:t>
            </a:r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cxnSp>
        <p:nvCxnSpPr>
          <p:cNvPr id="21" name="Elbow Connector 20"/>
          <p:cNvCxnSpPr>
            <a:stCxn id="10" idx="2"/>
            <a:endCxn id="9" idx="0"/>
          </p:cNvCxnSpPr>
          <p:nvPr/>
        </p:nvCxnSpPr>
        <p:spPr>
          <a:xfrm rot="5400000">
            <a:off x="5243615" y="2780067"/>
            <a:ext cx="1483466" cy="35790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52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the IDDR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47437" y="2005331"/>
            <a:ext cx="2628524" cy="441163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1621" y="6043459"/>
            <a:ext cx="1782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Application 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60523" y="2142337"/>
            <a:ext cx="1028700" cy="5818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/>
              </a:rPr>
              <a:t>User process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447436" y="2902528"/>
            <a:ext cx="2628525" cy="0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2860103" y="2936291"/>
            <a:ext cx="2628524" cy="347650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65049" y="5311326"/>
            <a:ext cx="1661545" cy="5507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SATA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51894" y="3285167"/>
            <a:ext cx="1645959" cy="542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File system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782667" y="2735114"/>
            <a:ext cx="0" cy="543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01937" y="6043459"/>
            <a:ext cx="1344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libri Light" panose="020F0302020204030204"/>
              </a:rPr>
              <a:t>Driver </a:t>
            </a:r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cxnSp>
        <p:nvCxnSpPr>
          <p:cNvPr id="21" name="Elbow Connector 20"/>
          <p:cNvCxnSpPr>
            <a:stCxn id="10" idx="2"/>
            <a:endCxn id="9" idx="0"/>
          </p:cNvCxnSpPr>
          <p:nvPr/>
        </p:nvCxnSpPr>
        <p:spPr>
          <a:xfrm rot="5400000">
            <a:off x="5243615" y="2780067"/>
            <a:ext cx="1483466" cy="35790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7-Point Star 13"/>
          <p:cNvSpPr/>
          <p:nvPr/>
        </p:nvSpPr>
        <p:spPr>
          <a:xfrm>
            <a:off x="9733010" y="2142337"/>
            <a:ext cx="312074" cy="312074"/>
          </a:xfrm>
          <a:prstGeom prst="star7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034771" y="2143825"/>
            <a:ext cx="1606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Read Write Request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782246" y="3992463"/>
            <a:ext cx="82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/</a:t>
            </a:r>
            <a:r>
              <a:rPr lang="en-US" sz="1400" dirty="0" err="1" smtClean="0"/>
              <a:t>dev</a:t>
            </a:r>
            <a:r>
              <a:rPr lang="en-US" sz="1400" dirty="0" smtClean="0"/>
              <a:t>/</a:t>
            </a:r>
            <a:r>
              <a:rPr lang="en-US" sz="1400" dirty="0" err="1" smtClean="0"/>
              <a:t>sdd</a:t>
            </a:r>
            <a:endParaRPr lang="en-US" sz="1400" dirty="0"/>
          </a:p>
        </p:txBody>
      </p:sp>
      <p:sp>
        <p:nvSpPr>
          <p:cNvPr id="15" name="Cloud Callout 14"/>
          <p:cNvSpPr/>
          <p:nvPr/>
        </p:nvSpPr>
        <p:spPr>
          <a:xfrm>
            <a:off x="8932584" y="3058669"/>
            <a:ext cx="1912925" cy="835027"/>
          </a:xfrm>
          <a:prstGeom prst="cloudCallout">
            <a:avLst>
              <a:gd name="adj1" fmla="val -32783"/>
              <a:gd name="adj2" fmla="val 833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How to forward to the Driver domain?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6944098" y="4289380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Frontend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7782667" y="3838563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Left-Right Arrow 21"/>
          <p:cNvSpPr/>
          <p:nvPr/>
        </p:nvSpPr>
        <p:spPr>
          <a:xfrm>
            <a:off x="4994255" y="4146352"/>
            <a:ext cx="1957639" cy="828748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Communication Channel</a:t>
            </a:r>
            <a:endParaRPr lang="en-US" sz="1200" dirty="0"/>
          </a:p>
        </p:txBody>
      </p:sp>
      <p:sp>
        <p:nvSpPr>
          <p:cNvPr id="23" name="Cloud Callout 22"/>
          <p:cNvSpPr/>
          <p:nvPr/>
        </p:nvSpPr>
        <p:spPr>
          <a:xfrm flipH="1">
            <a:off x="884533" y="3058669"/>
            <a:ext cx="1821623" cy="874193"/>
          </a:xfrm>
          <a:prstGeom prst="cloudCallout">
            <a:avLst>
              <a:gd name="adj1" fmla="val -37361"/>
              <a:gd name="adj2" fmla="val 84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How to receive request from the application domain ?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3358986" y="4323142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Backend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4210919" y="4865835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7-Point Star 2"/>
          <p:cNvSpPr/>
          <p:nvPr/>
        </p:nvSpPr>
        <p:spPr>
          <a:xfrm>
            <a:off x="7618836" y="2345267"/>
            <a:ext cx="312074" cy="312074"/>
          </a:xfrm>
          <a:prstGeom prst="star7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4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33333E-6 L 0.00013 0.1530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15301 L 0.00013 0.22639 C 0.00013 0.25926 -0.05677 0.30023 -0.10286 0.30023 L -0.20573 0.30023 " pathEditMode="relative" rAng="0" ptsTypes="AAAA">
                                      <p:cBhvr>
                                        <p:cTn id="3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99" y="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73 0.30023 L -0.24896 0.30023 C -0.26836 0.30023 -0.29219 0.33727 -0.29219 0.36783 L -0.29219 0.43565 " pathEditMode="relative" rAng="0" ptsTypes="AAAA">
                                      <p:cBhvr>
                                        <p:cTn id="5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5" grpId="0" animBg="1"/>
      <p:bldP spid="15" grpId="1" animBg="1"/>
      <p:bldP spid="18" grpId="0" animBg="1"/>
      <p:bldP spid="22" grpId="0" animBg="1"/>
      <p:bldP spid="23" grpId="0" animBg="1"/>
      <p:bldP spid="23" grpId="1" animBg="1"/>
      <p:bldP spid="24" grpId="0" animBg="1"/>
      <p:bldP spid="3" grpId="0" animBg="1"/>
      <p:bldP spid="3" grpId="1" animBg="1"/>
      <p:bldP spid="3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the IDDR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Frontend Driver – Provides an interface for applications</a:t>
            </a:r>
          </a:p>
          <a:p>
            <a:r>
              <a:rPr lang="en-US" dirty="0" smtClean="0"/>
              <a:t>Backend Driver – Accepts the requests and sends back responses</a:t>
            </a:r>
          </a:p>
          <a:p>
            <a:r>
              <a:rPr lang="en-US" dirty="0" smtClean="0"/>
              <a:t>Communication Module –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0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module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14981" y="1375837"/>
            <a:ext cx="2628524" cy="441163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59165" y="5413965"/>
            <a:ext cx="1782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Application 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28067" y="1512843"/>
            <a:ext cx="1028700" cy="5818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/>
              </a:rPr>
              <a:t>User process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014980" y="2273034"/>
            <a:ext cx="2628525" cy="0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sp>
        <p:nvSpPr>
          <p:cNvPr id="8" name="Rectangle 7"/>
          <p:cNvSpPr/>
          <p:nvPr/>
        </p:nvSpPr>
        <p:spPr>
          <a:xfrm>
            <a:off x="1615421" y="2341745"/>
            <a:ext cx="2628524" cy="347650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20367" y="4716780"/>
            <a:ext cx="1661545" cy="5507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SATA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19438" y="2655673"/>
            <a:ext cx="1645959" cy="542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File system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11642" y="3659886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Frontend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14304" y="3728596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Backend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7255" y="5448913"/>
            <a:ext cx="1344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libri Light" panose="020F0302020204030204"/>
              </a:rPr>
              <a:t>Driver </a:t>
            </a:r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17" name="Left-Right Arrow 16"/>
          <p:cNvSpPr/>
          <p:nvPr/>
        </p:nvSpPr>
        <p:spPr>
          <a:xfrm>
            <a:off x="3971317" y="2895600"/>
            <a:ext cx="4242783" cy="2371898"/>
          </a:xfrm>
          <a:prstGeom prst="leftRightArrow">
            <a:avLst>
              <a:gd name="adj1" fmla="val 50000"/>
              <a:gd name="adj2" fmla="val 3760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4942114" y="3954450"/>
            <a:ext cx="2362200" cy="2589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Share </a:t>
            </a:r>
            <a:r>
              <a:rPr lang="en-US" sz="1200" dirty="0" smtClean="0"/>
              <a:t>read write data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954612" y="4728489"/>
            <a:ext cx="222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Communication component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9332687" y="2111964"/>
            <a:ext cx="0" cy="543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9332687" y="3215413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917379" y="4259580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942114" y="3605346"/>
            <a:ext cx="2362200" cy="2589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Event notification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4942114" y="4303554"/>
            <a:ext cx="2362200" cy="2589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Send/receive request/response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6622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the IDDR system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585769" y="2497873"/>
            <a:ext cx="5140037" cy="40714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5130615" y="4331717"/>
            <a:ext cx="1939637" cy="1953914"/>
          </a:xfrm>
          <a:prstGeom prst="ellipse">
            <a:avLst/>
          </a:prstGeom>
          <a:solidFill>
            <a:srgbClr val="50B4C8">
              <a:lumMod val="40000"/>
              <a:lumOff val="60000"/>
            </a:srgbClr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52" name="Straight Connector 51"/>
          <p:cNvCxnSpPr>
            <a:stCxn id="51" idx="0"/>
            <a:endCxn id="51" idx="4"/>
          </p:cNvCxnSpPr>
          <p:nvPr/>
        </p:nvCxnSpPr>
        <p:spPr>
          <a:xfrm>
            <a:off x="6100434" y="4331717"/>
            <a:ext cx="0" cy="1953914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cxnSp>
        <p:nvCxnSpPr>
          <p:cNvPr id="53" name="Straight Connector 52"/>
          <p:cNvCxnSpPr>
            <a:stCxn id="51" idx="3"/>
            <a:endCxn id="51" idx="7"/>
          </p:cNvCxnSpPr>
          <p:nvPr/>
        </p:nvCxnSpPr>
        <p:spPr>
          <a:xfrm flipV="1">
            <a:off x="5414668" y="4617861"/>
            <a:ext cx="1371531" cy="1381626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cxnSp>
        <p:nvCxnSpPr>
          <p:cNvPr id="54" name="Straight Connector 53"/>
          <p:cNvCxnSpPr>
            <a:stCxn id="51" idx="5"/>
            <a:endCxn id="51" idx="1"/>
          </p:cNvCxnSpPr>
          <p:nvPr/>
        </p:nvCxnSpPr>
        <p:spPr>
          <a:xfrm flipH="1" flipV="1">
            <a:off x="5414668" y="4617861"/>
            <a:ext cx="1371531" cy="1381626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cxnSp>
        <p:nvCxnSpPr>
          <p:cNvPr id="55" name="Straight Connector 54"/>
          <p:cNvCxnSpPr>
            <a:stCxn id="51" idx="2"/>
            <a:endCxn id="51" idx="6"/>
          </p:cNvCxnSpPr>
          <p:nvPr/>
        </p:nvCxnSpPr>
        <p:spPr>
          <a:xfrm>
            <a:off x="5130615" y="5308674"/>
            <a:ext cx="1939637" cy="0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sp>
        <p:nvSpPr>
          <p:cNvPr id="56" name="Oval 55"/>
          <p:cNvSpPr/>
          <p:nvPr/>
        </p:nvSpPr>
        <p:spPr>
          <a:xfrm>
            <a:off x="5643233" y="4851474"/>
            <a:ext cx="914400" cy="9144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rPr>
              <a:t>Ring buffer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1" name="Flowchart: Direct Access Storage 60"/>
          <p:cNvSpPr/>
          <p:nvPr/>
        </p:nvSpPr>
        <p:spPr>
          <a:xfrm>
            <a:off x="5130614" y="2578713"/>
            <a:ext cx="1939637" cy="514147"/>
          </a:xfrm>
          <a:prstGeom prst="flowChartMagneticDrum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Event channel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643238" y="3321084"/>
            <a:ext cx="457132" cy="408378"/>
          </a:xfrm>
          <a:prstGeom prst="rect">
            <a:avLst/>
          </a:prstGeom>
          <a:solidFill>
            <a:srgbClr val="657689"/>
          </a:solidFill>
          <a:ln w="12700" cap="flat" cmpd="sng" algn="ctr">
            <a:solidFill>
              <a:srgbClr val="65768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100370" y="3321830"/>
            <a:ext cx="457132" cy="408378"/>
          </a:xfrm>
          <a:prstGeom prst="rect">
            <a:avLst/>
          </a:prstGeom>
          <a:solidFill>
            <a:srgbClr val="9B9256"/>
          </a:solidFill>
          <a:ln w="12700" cap="flat" cmpd="sng" algn="ctr">
            <a:solidFill>
              <a:srgbClr val="9B925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643233" y="3723606"/>
            <a:ext cx="457132" cy="408378"/>
          </a:xfrm>
          <a:prstGeom prst="rect">
            <a:avLst/>
          </a:prstGeom>
          <a:solidFill>
            <a:srgbClr val="84AC9D"/>
          </a:solidFill>
          <a:ln w="12700" cap="flat" cmpd="sng" algn="ctr">
            <a:solidFill>
              <a:srgbClr val="84AC9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100365" y="3723606"/>
            <a:ext cx="457132" cy="408378"/>
          </a:xfrm>
          <a:prstGeom prst="rect">
            <a:avLst/>
          </a:prstGeom>
          <a:solidFill>
            <a:srgbClr val="A8B97F"/>
          </a:solidFill>
          <a:ln w="12700" cap="flat" cmpd="sng" algn="ctr">
            <a:solidFill>
              <a:srgbClr val="A8B97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56965" y="3477187"/>
            <a:ext cx="72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Shared </a:t>
            </a:r>
          </a:p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pages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130233" y="6302798"/>
            <a:ext cx="1940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Communication module</a:t>
            </a:r>
            <a:endParaRPr lang="en-US" sz="1400" dirty="0"/>
          </a:p>
        </p:txBody>
      </p:sp>
      <p:sp>
        <p:nvSpPr>
          <p:cNvPr id="70" name="Rectangle 69"/>
          <p:cNvSpPr/>
          <p:nvPr/>
        </p:nvSpPr>
        <p:spPr>
          <a:xfrm>
            <a:off x="9211710" y="2148304"/>
            <a:ext cx="2628524" cy="44116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655894" y="6186432"/>
            <a:ext cx="1782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Application 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0024796" y="2285310"/>
            <a:ext cx="1028700" cy="5818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/>
              </a:rPr>
              <a:t>User process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9211709" y="3045501"/>
            <a:ext cx="2628525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71341" y="3092860"/>
            <a:ext cx="2628524" cy="347650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76287" y="5467895"/>
            <a:ext cx="1661545" cy="5507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SATA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716167" y="3428140"/>
            <a:ext cx="1645959" cy="542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File system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708371" y="4432353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Frontend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70224" y="4479711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Backend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113175" y="6200028"/>
            <a:ext cx="1344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libri Light" panose="020F0302020204030204"/>
              </a:rPr>
              <a:t>Driver </a:t>
            </a:r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10529416" y="2884431"/>
            <a:ext cx="0" cy="543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10529416" y="3987880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1773299" y="5010695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19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OS components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593275" y="3272840"/>
            <a:ext cx="500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593275" y="3511336"/>
            <a:ext cx="5008418" cy="16937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593275" y="5465321"/>
            <a:ext cx="5008418" cy="610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29492" y="2434492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19" name="Picture 8" descr="http://socialfixer.com/includes/img/chrome-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604" y="2507112"/>
            <a:ext cx="485126" cy="48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5440529" y="2434491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21" name="Picture 10" descr="http://www.mswordhelp.com/wp-content/uploads/2011/04/word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063" y="2463158"/>
            <a:ext cx="501649" cy="50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7151566" y="2431184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23" name="Picture 12" descr="http://icons.iconarchive.com/icons/musett/adobe-folders/256/Acrobat-Read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155" y="2481695"/>
            <a:ext cx="501649" cy="50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http://getstrip.com/assets/windo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654" y="41309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http://getdesign.org/wp-content/uploads/2013/04/intel-company-logo-png-hd-s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27" y="5411533"/>
            <a:ext cx="905666" cy="75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67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9211710" y="2148304"/>
            <a:ext cx="2628524" cy="441163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716167" y="3428140"/>
            <a:ext cx="1645959" cy="542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File system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9708371" y="4432353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Frontend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850136" y="5022404"/>
            <a:ext cx="504193" cy="2862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850135" y="5308674"/>
            <a:ext cx="504193" cy="2862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850135" y="5590789"/>
            <a:ext cx="504193" cy="2862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850134" y="5877059"/>
            <a:ext cx="504193" cy="2862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0024796" y="2285310"/>
            <a:ext cx="1028700" cy="5818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" panose="020F0302020204030204"/>
              </a:rPr>
              <a:t>User process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the IDDR system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585769" y="2500743"/>
            <a:ext cx="5140037" cy="40686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5130615" y="4331717"/>
            <a:ext cx="1939637" cy="1953914"/>
          </a:xfrm>
          <a:prstGeom prst="ellipse">
            <a:avLst/>
          </a:prstGeom>
          <a:solidFill>
            <a:srgbClr val="50B4C8">
              <a:lumMod val="40000"/>
              <a:lumOff val="60000"/>
            </a:srgbClr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52" name="Straight Connector 51"/>
          <p:cNvCxnSpPr>
            <a:stCxn id="51" idx="0"/>
            <a:endCxn id="51" idx="4"/>
          </p:cNvCxnSpPr>
          <p:nvPr/>
        </p:nvCxnSpPr>
        <p:spPr>
          <a:xfrm>
            <a:off x="6100434" y="4331717"/>
            <a:ext cx="0" cy="1953914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cxnSp>
        <p:nvCxnSpPr>
          <p:cNvPr id="53" name="Straight Connector 52"/>
          <p:cNvCxnSpPr>
            <a:stCxn id="51" idx="3"/>
            <a:endCxn id="51" idx="7"/>
          </p:cNvCxnSpPr>
          <p:nvPr/>
        </p:nvCxnSpPr>
        <p:spPr>
          <a:xfrm flipV="1">
            <a:off x="5414668" y="4617861"/>
            <a:ext cx="1371531" cy="1381626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cxnSp>
        <p:nvCxnSpPr>
          <p:cNvPr id="54" name="Straight Connector 53"/>
          <p:cNvCxnSpPr>
            <a:stCxn id="51" idx="5"/>
            <a:endCxn id="51" idx="1"/>
          </p:cNvCxnSpPr>
          <p:nvPr/>
        </p:nvCxnSpPr>
        <p:spPr>
          <a:xfrm flipH="1" flipV="1">
            <a:off x="5414668" y="4617861"/>
            <a:ext cx="1371531" cy="1381626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cxnSp>
        <p:nvCxnSpPr>
          <p:cNvPr id="55" name="Straight Connector 54"/>
          <p:cNvCxnSpPr>
            <a:stCxn id="51" idx="2"/>
            <a:endCxn id="51" idx="6"/>
          </p:cNvCxnSpPr>
          <p:nvPr/>
        </p:nvCxnSpPr>
        <p:spPr>
          <a:xfrm>
            <a:off x="5130615" y="5308674"/>
            <a:ext cx="1939637" cy="0"/>
          </a:xfrm>
          <a:prstGeom prst="line">
            <a:avLst/>
          </a:prstGeom>
          <a:noFill/>
          <a:ln w="9525" cap="flat" cmpd="sng" algn="ctr">
            <a:solidFill>
              <a:srgbClr val="50B4C8"/>
            </a:solidFill>
            <a:prstDash val="solid"/>
          </a:ln>
          <a:effectLst/>
        </p:spPr>
      </p:cxnSp>
      <p:sp>
        <p:nvSpPr>
          <p:cNvPr id="56" name="Oval 55"/>
          <p:cNvSpPr/>
          <p:nvPr/>
        </p:nvSpPr>
        <p:spPr>
          <a:xfrm>
            <a:off x="5643233" y="4851474"/>
            <a:ext cx="914400" cy="91440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rgbClr val="50B4C8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rPr>
              <a:t>Ring buffer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1" name="Flowchart: Direct Access Storage 60"/>
          <p:cNvSpPr/>
          <p:nvPr/>
        </p:nvSpPr>
        <p:spPr>
          <a:xfrm>
            <a:off x="5130614" y="2578713"/>
            <a:ext cx="1939637" cy="514147"/>
          </a:xfrm>
          <a:prstGeom prst="flowChartMagneticDrum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Event channel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643238" y="3321084"/>
            <a:ext cx="457132" cy="408378"/>
          </a:xfrm>
          <a:prstGeom prst="rect">
            <a:avLst/>
          </a:prstGeom>
          <a:solidFill>
            <a:srgbClr val="657689"/>
          </a:solidFill>
          <a:ln w="12700" cap="flat" cmpd="sng" algn="ctr">
            <a:solidFill>
              <a:srgbClr val="65768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100370" y="3321830"/>
            <a:ext cx="457132" cy="408378"/>
          </a:xfrm>
          <a:prstGeom prst="rect">
            <a:avLst/>
          </a:prstGeom>
          <a:solidFill>
            <a:srgbClr val="9B9256"/>
          </a:solidFill>
          <a:ln w="12700" cap="flat" cmpd="sng" algn="ctr">
            <a:solidFill>
              <a:srgbClr val="9B925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643233" y="3723606"/>
            <a:ext cx="457132" cy="408378"/>
          </a:xfrm>
          <a:prstGeom prst="rect">
            <a:avLst/>
          </a:prstGeom>
          <a:solidFill>
            <a:srgbClr val="84AC9D"/>
          </a:solidFill>
          <a:ln w="12700" cap="flat" cmpd="sng" algn="ctr">
            <a:solidFill>
              <a:srgbClr val="84AC9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100365" y="3723606"/>
            <a:ext cx="457132" cy="408378"/>
          </a:xfrm>
          <a:prstGeom prst="rect">
            <a:avLst/>
          </a:prstGeom>
          <a:solidFill>
            <a:srgbClr val="A8B97F"/>
          </a:solidFill>
          <a:ln w="12700" cap="flat" cmpd="sng" algn="ctr">
            <a:solidFill>
              <a:srgbClr val="A8B97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756965" y="3477187"/>
            <a:ext cx="72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Shared </a:t>
            </a:r>
          </a:p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pages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130233" y="6302798"/>
            <a:ext cx="1940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Communication module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9655894" y="6186432"/>
            <a:ext cx="1782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Application 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9211709" y="3045501"/>
            <a:ext cx="2628525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471341" y="3092860"/>
            <a:ext cx="2628524" cy="347650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76287" y="5467895"/>
            <a:ext cx="1661545" cy="5507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 Light" panose="020F0302020204030204"/>
              </a:rPr>
              <a:t>SATA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70224" y="4479711"/>
            <a:ext cx="1645959" cy="5426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Backend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113175" y="6200028"/>
            <a:ext cx="1344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prstClr val="black"/>
                </a:solidFill>
                <a:latin typeface="Calibri Light" panose="020F0302020204030204"/>
              </a:rPr>
              <a:t>Driver </a:t>
            </a:r>
            <a:r>
              <a:rPr lang="en-US" sz="1600" dirty="0" smtClean="0">
                <a:solidFill>
                  <a:prstClr val="black"/>
                </a:solidFill>
                <a:latin typeface="Calibri Light" panose="020F0302020204030204"/>
              </a:rPr>
              <a:t>domain</a:t>
            </a:r>
            <a:endParaRPr lang="en-US" sz="160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10529416" y="2884431"/>
            <a:ext cx="0" cy="543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10529416" y="3987880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1773299" y="5010695"/>
            <a:ext cx="0" cy="457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365973" y="5467895"/>
            <a:ext cx="1159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Device queue</a:t>
            </a:r>
            <a:endParaRPr lang="en-US" sz="14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0525971" y="5601940"/>
            <a:ext cx="248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7-Point Star 8"/>
          <p:cNvSpPr/>
          <p:nvPr/>
        </p:nvSpPr>
        <p:spPr>
          <a:xfrm>
            <a:off x="10087826" y="2508630"/>
            <a:ext cx="237029" cy="237029"/>
          </a:xfrm>
          <a:prstGeom prst="star7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7-Point Star 41"/>
          <p:cNvSpPr/>
          <p:nvPr/>
        </p:nvSpPr>
        <p:spPr>
          <a:xfrm>
            <a:off x="10727088" y="2519781"/>
            <a:ext cx="234561" cy="234561"/>
          </a:xfrm>
          <a:prstGeom prst="star7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7-Point Star 42"/>
          <p:cNvSpPr/>
          <p:nvPr/>
        </p:nvSpPr>
        <p:spPr>
          <a:xfrm>
            <a:off x="10414849" y="2500743"/>
            <a:ext cx="222244" cy="222244"/>
          </a:xfrm>
          <a:prstGeom prst="star7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ightning Bolt 10"/>
          <p:cNvSpPr/>
          <p:nvPr/>
        </p:nvSpPr>
        <p:spPr>
          <a:xfrm>
            <a:off x="9762876" y="4555324"/>
            <a:ext cx="261920" cy="261920"/>
          </a:xfrm>
          <a:prstGeom prst="lightningBol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1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96296E-6 L -1.45833E-6 0.18449 C -1.45833E-6 0.26736 0.01172 0.36944 0.02162 0.36944 L 0.04323 0.36944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1847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L 6.25E-7 0.20695 C 6.25E-7 0.29954 0.01888 0.41412 0.03477 0.41412 L 0.06953 0.41412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7" y="206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-3.125E-6 0.22824 C -3.125E-6 0.33079 0.0043 0.45764 0.00808 0.45764 L 0.01706 0.45764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6" y="2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58 0.36944 L -0.31042 0.3587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00" y="-53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97 0.41088 L -0.28737 0.4284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17" y="88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72 0.4581 L -0.37174 0.4902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80" y="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16667 -0.20879 C -0.2013 -0.25579 -0.25339 -0.28079 -0.30807 -0.28079 C -0.37018 -0.28079 -0.42005 -0.25579 -0.45469 -0.20879 L -0.62123 -1.85185E-6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68" y="-1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042 0.3588 L -0.31042 0.35903 C -0.31536 0.35834 -0.32031 0.35811 -0.32513 0.35718 C -0.32604 0.35695 -0.32695 0.35556 -0.32786 0.35556 C -0.34401 0.3544 -0.36015 0.3544 -0.3763 0.35394 C -0.38841 0.34954 -0.3737 0.3544 -0.39922 0.3507 C -0.40052 0.35047 -0.40169 0.34954 -0.40286 0.34908 C -0.40443 0.34838 -0.40599 0.34792 -0.40742 0.34746 C -0.40872 0.34699 -0.40989 0.3463 -0.41107 0.34584 C -0.41289 0.34514 -0.41471 0.34468 -0.41653 0.34422 C -0.422 0.34237 -0.42669 0.34005 -0.43216 0.33936 C -0.43672 0.33843 -0.44127 0.3382 -0.44583 0.33774 C -0.45247 0.3338 -0.44987 0.33473 -0.46237 0.33426 L -0.54375 0.33287 C -0.5582 0.3294 -0.54049 0.33287 -0.56302 0.33287 C -0.57213 0.33287 -0.58125 0.33195 -0.59036 0.33125 C -0.60989 0.32755 -0.58528 0.33195 -0.62057 0.32801 C -0.62305 0.32778 -0.62552 0.32686 -0.62786 0.32639 C -0.63216 0.3257 -0.63646 0.32524 -0.64075 0.32477 C -0.64987 0.32408 -0.65898 0.32385 -0.66823 0.32315 C -0.67747 0.31899 -0.66719 0.32315 -0.68646 0.31991 C -0.68802 0.31968 -0.68958 0.31899 -0.69101 0.31829 C -0.69193 0.31783 -0.69284 0.3169 -0.69375 0.31667 C -0.70377 0.31574 -0.71393 0.31551 -0.72396 0.31505 C -0.73151 0.31181 -0.72539 0.31412 -0.73854 0.31181 C -0.7414 0.31135 -0.74414 0.31065 -0.74687 0.31019 C -0.75078 0.31065 -0.75768 0.30533 -0.75872 0.31181 C -0.76211 0.33519 -0.75794 0.36019 -0.75781 0.38449 C -0.75768 0.40973 -0.75781 0.43496 -0.75781 0.46042 " pathEditMode="relative" rAng="0" ptsTypes="AAAAAAAAAAAAAAAAAAAAAAAAAAAAA">
                                      <p:cBhvr>
                                        <p:cTn id="3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87" y="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737 0.42847 L -0.28737 0.42847 C -0.29049 0.42732 -0.29362 0.42685 -0.29661 0.42523 C -0.29857 0.42407 -0.30026 0.42176 -0.30208 0.42037 C -0.30299 0.41968 -0.3039 0.41945 -0.30482 0.41875 C -0.30612 0.41782 -0.30716 0.41644 -0.30846 0.41551 C -0.30937 0.41482 -0.31028 0.41435 -0.3112 0.41389 C -0.31276 0.41273 -0.31419 0.41157 -0.31575 0.41065 C -0.32448 0.40486 -0.3181 0.40926 -0.32591 0.40579 C -0.32682 0.40532 -0.3276 0.40463 -0.32864 0.40394 C -0.32982 0.40347 -0.33099 0.40301 -0.33229 0.40232 C -0.33411 0.40139 -0.3358 0.39954 -0.33776 0.39907 L -0.34596 0.39745 C -0.34713 0.39699 -0.34844 0.39653 -0.34961 0.39583 C -0.35052 0.39537 -0.35143 0.39468 -0.35234 0.39421 C -0.3556 0.39306 -0.36419 0.39167 -0.36705 0.39097 C -0.36966 0.38982 -0.37252 0.38843 -0.37526 0.38773 C -0.37799 0.38704 -0.38073 0.38657 -0.38346 0.38611 C -0.3858 0.38472 -0.38737 0.3838 -0.38984 0.38287 C -0.39883 0.38009 -0.4039 0.38079 -0.41458 0.37963 L -0.42825 0.37801 C -0.42982 0.37755 -0.43138 0.37708 -0.43281 0.37639 C -0.43411 0.37593 -0.43528 0.37523 -0.43646 0.37477 C -0.43828 0.37407 -0.44023 0.37361 -0.44205 0.37315 C -0.44349 0.37269 -0.44505 0.37199 -0.44661 0.37153 C -0.46237 0.36644 -0.45234 0.36991 -0.46393 0.36667 C -0.48385 0.36111 -0.4569 0.36852 -0.47396 0.36343 C -0.47617 0.36273 -0.47825 0.36227 -0.48047 0.36181 C -0.48646 0.3581 -0.4858 0.35833 -0.49232 0.35509 C -0.49349 0.35463 -0.49479 0.35417 -0.49596 0.35347 C -0.49778 0.35255 -0.49961 0.35116 -0.50143 0.35023 C -0.50325 0.34954 -0.50508 0.34931 -0.5069 0.34861 C -0.50846 0.34815 -0.51002 0.34745 -0.51146 0.34699 C -0.51614 0.3456 -0.51966 0.34468 -0.52435 0.34375 C -0.53515 0.34167 -0.5362 0.34213 -0.54804 0.34051 L -0.55911 0.33889 C -0.56549 0.33796 -0.57187 0.33634 -0.57825 0.33565 L -0.59388 0.33403 C -0.59883 0.33195 -0.60299 0.32986 -0.60846 0.32917 L -0.62304 0.32755 C -0.62812 0.32454 -0.62448 0.32639 -0.63229 0.32431 C -0.63411 0.32384 -0.63594 0.32292 -0.63776 0.32269 C -0.64323 0.32153 -0.6608 0.31968 -0.66523 0.31945 L -0.71549 0.3162 C -0.72474 0.31065 -0.71041 0.31898 -0.72187 0.31296 C -0.7237 0.31181 -0.72552 0.31065 -0.72734 0.30972 L -0.73008 0.3081 C -0.7388 0.3132 -0.73372 0.30857 -0.73372 0.34375 C -0.73372 0.36667 -0.73333 0.38935 -0.73281 0.41227 C -0.73151 0.4757 -0.7319 0.36482 -0.7319 0.45301 " pathEditMode="relative" ptsTypes="AAAAAAAAAAAAAAAAAAAAAAAAAAAAAAAAAAAAAAAAAAAAAAAAAA">
                                      <p:cBhvr>
                                        <p:cTn id="3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7174 0.49028 L -0.37174 0.49028 C -0.37642 0.4875 -0.38111 0.48542 -0.38554 0.48195 C -0.38749 0.48056 -0.38919 0.47755 -0.39101 0.47546 C -0.41002 0.45486 -0.37968 0.49005 -0.40833 0.45602 C -0.41028 0.45394 -0.41184 0.45116 -0.41392 0.44954 C -0.41874 0.4456 -0.42395 0.44306 -0.42851 0.4382 C -0.43098 0.43542 -0.4332 0.43218 -0.4358 0.43009 C -0.44036 0.42593 -0.44778 0.42292 -0.45234 0.42014 C -0.46327 0.41366 -0.45598 0.41667 -0.46783 0.41042 C -0.47265 0.40787 -0.47682 0.40695 -0.4815 0.40394 C -0.48372 0.40255 -0.4858 0.40046 -0.48801 0.39907 C -0.4901 0.39769 -0.49218 0.39699 -0.49439 0.39583 C -0.49713 0.39421 -0.49986 0.39282 -0.5026 0.39097 C -0.52174 0.37824 -0.49517 0.39445 -0.51627 0.38125 C -0.51991 0.37894 -0.52343 0.3757 -0.52734 0.37477 C -0.52942 0.37407 -0.5315 0.37361 -0.53372 0.37315 C -0.53528 0.37269 -0.53671 0.37176 -0.53827 0.37153 C -0.54257 0.3706 -0.54674 0.37037 -0.55103 0.36991 C -0.56093 0.3669 -0.55481 0.36898 -0.56939 0.36157 C -0.57148 0.36065 -0.57369 0.35995 -0.57577 0.35833 C -0.57734 0.35741 -0.57877 0.35602 -0.58033 0.35509 C -0.58398 0.35278 -0.58788 0.35162 -0.59127 0.34861 C -0.59413 0.34607 -0.59648 0.34375 -0.5996 0.34213 C -0.60195 0.34074 -0.60442 0.34005 -0.60689 0.33889 C -0.60807 0.33843 -0.60924 0.33773 -0.61054 0.33727 C -0.61523 0.33588 -0.62109 0.33426 -0.62603 0.33241 C -0.62734 0.33195 -0.62851 0.33148 -0.62968 0.33079 C -0.64166 0.32361 -0.62708 0.33079 -0.63892 0.32593 C -0.64127 0.32477 -0.64361 0.32269 -0.64622 0.32269 L -0.67825 0.32107 C -0.68241 0.32037 -0.68671 0.3206 -0.69101 0.31945 C -0.70169 0.31644 -0.69192 0.3169 -0.70012 0.31296 C -0.70221 0.31181 -0.70442 0.31181 -0.7065 0.31134 C -0.70741 0.31065 -0.70833 0.30995 -0.70924 0.30972 C -0.71679 0.30671 -0.72447 0.30718 -0.73215 0.30648 L -0.77057 0.3081 C -0.77239 0.3081 -0.77421 0.30926 -0.77603 0.30972 C -0.78033 0.31042 -0.78463 0.31065 -0.78879 0.31134 C -0.78853 0.32801 -0.7884 0.34491 -0.78788 0.36157 C -0.78697 0.39398 -0.78671 0.3419 -0.78606 0.38611 C -0.78593 0.40602 -0.78606 0.42616 -0.78606 0.4463 " pathEditMode="relative" ptsTypes="AAAAAAAAAAAAAAAAAAAAAAAAAAAAAAAAAAAAAAAAAA">
                                      <p:cBhvr>
                                        <p:cTn id="3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11" grpId="0" animBg="1"/>
      <p:bldP spid="11" grpId="1" animBg="1"/>
      <p:bldP spid="11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IDDR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92541" y="2154697"/>
            <a:ext cx="2628524" cy="4411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89202" y="6193961"/>
            <a:ext cx="166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Primary domain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5627" y="2291703"/>
            <a:ext cx="1028700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process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092540" y="3051894"/>
            <a:ext cx="2670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35537" y="3089826"/>
            <a:ext cx="2628524" cy="3476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26628" y="6198130"/>
            <a:ext cx="1644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 domain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0483" y="5464861"/>
            <a:ext cx="1661545" cy="550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96998" y="3434533"/>
            <a:ext cx="1645959" cy="542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589202" y="4438746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34420" y="4476677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0427771" y="2884480"/>
            <a:ext cx="0" cy="54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0427771" y="3977226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613192" y="500766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463636" y="2396836"/>
            <a:ext cx="5140037" cy="39901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008482" y="4328683"/>
            <a:ext cx="1939637" cy="19539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9" idx="0"/>
            <a:endCxn id="9" idx="4"/>
          </p:cNvCxnSpPr>
          <p:nvPr/>
        </p:nvCxnSpPr>
        <p:spPr>
          <a:xfrm>
            <a:off x="5978301" y="4328683"/>
            <a:ext cx="0" cy="1953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  <a:endCxn id="9" idx="7"/>
          </p:cNvCxnSpPr>
          <p:nvPr/>
        </p:nvCxnSpPr>
        <p:spPr>
          <a:xfrm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5"/>
            <a:endCxn id="9" idx="1"/>
          </p:cNvCxnSpPr>
          <p:nvPr/>
        </p:nvCxnSpPr>
        <p:spPr>
          <a:xfrm flipH="1"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9" idx="6"/>
          </p:cNvCxnSpPr>
          <p:nvPr/>
        </p:nvCxnSpPr>
        <p:spPr>
          <a:xfrm>
            <a:off x="5008482" y="5305640"/>
            <a:ext cx="193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521100" y="48484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Ring buffer</a:t>
            </a:r>
            <a:endParaRPr lang="en-US" sz="1400" dirty="0"/>
          </a:p>
        </p:txBody>
      </p:sp>
      <p:sp>
        <p:nvSpPr>
          <p:cNvPr id="37" name="Curved Left Arrow 36"/>
          <p:cNvSpPr/>
          <p:nvPr/>
        </p:nvSpPr>
        <p:spPr>
          <a:xfrm>
            <a:off x="3226277" y="4441111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Left Arrow 45"/>
          <p:cNvSpPr/>
          <p:nvPr/>
        </p:nvSpPr>
        <p:spPr>
          <a:xfrm rot="10800000">
            <a:off x="2626702" y="4409009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Left Arrow 46"/>
          <p:cNvSpPr/>
          <p:nvPr/>
        </p:nvSpPr>
        <p:spPr>
          <a:xfrm>
            <a:off x="8748595" y="4409009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urved Left Arrow 47"/>
          <p:cNvSpPr/>
          <p:nvPr/>
        </p:nvSpPr>
        <p:spPr>
          <a:xfrm rot="10800000">
            <a:off x="8149020" y="4376907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Flowchart: Direct Access Storage 58"/>
          <p:cNvSpPr/>
          <p:nvPr/>
        </p:nvSpPr>
        <p:spPr>
          <a:xfrm>
            <a:off x="5008481" y="2575679"/>
            <a:ext cx="1939637" cy="514147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Event channel</a:t>
            </a:r>
            <a:endParaRPr lang="en-US" sz="1600" dirty="0"/>
          </a:p>
        </p:txBody>
      </p:sp>
      <p:sp>
        <p:nvSpPr>
          <p:cNvPr id="8" name="8-Point Star 7"/>
          <p:cNvSpPr/>
          <p:nvPr/>
        </p:nvSpPr>
        <p:spPr>
          <a:xfrm>
            <a:off x="10340685" y="2478298"/>
            <a:ext cx="174172" cy="194761"/>
          </a:xfrm>
          <a:prstGeom prst="star8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8-Point Star 37"/>
          <p:cNvSpPr/>
          <p:nvPr/>
        </p:nvSpPr>
        <p:spPr>
          <a:xfrm>
            <a:off x="10559670" y="1753164"/>
            <a:ext cx="174172" cy="194761"/>
          </a:xfrm>
          <a:prstGeom prst="star8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733842" y="1712046"/>
            <a:ext cx="996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Read request</a:t>
            </a:r>
            <a:endParaRPr lang="en-US" sz="1200" dirty="0"/>
          </a:p>
        </p:txBody>
      </p:sp>
      <p:sp>
        <p:nvSpPr>
          <p:cNvPr id="17" name="Cloud Callout 16"/>
          <p:cNvSpPr/>
          <p:nvPr/>
        </p:nvSpPr>
        <p:spPr>
          <a:xfrm>
            <a:off x="9470571" y="5188211"/>
            <a:ext cx="1899629" cy="901379"/>
          </a:xfrm>
          <a:prstGeom prst="cloudCallout">
            <a:avLst>
              <a:gd name="adj1" fmla="val 29622"/>
              <a:gd name="adj2" fmla="val -896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Is backend thread running ?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3758363" y="4468466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SLEEPING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63641" y="4518515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SLEEPING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138673" y="2364503"/>
            <a:ext cx="457132" cy="408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Buffer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5521105" y="3303804"/>
            <a:ext cx="457132" cy="408378"/>
          </a:xfrm>
          <a:prstGeom prst="rect">
            <a:avLst/>
          </a:prstGeom>
          <a:solidFill>
            <a:srgbClr val="657689"/>
          </a:solidFill>
          <a:ln w="12700" cap="flat" cmpd="sng" algn="ctr">
            <a:solidFill>
              <a:srgbClr val="65768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978237" y="3304550"/>
            <a:ext cx="457132" cy="408378"/>
          </a:xfrm>
          <a:prstGeom prst="rect">
            <a:avLst/>
          </a:prstGeom>
          <a:solidFill>
            <a:srgbClr val="9B9256"/>
          </a:solidFill>
          <a:ln w="12700" cap="flat" cmpd="sng" algn="ctr">
            <a:solidFill>
              <a:srgbClr val="9B925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521100" y="3706326"/>
            <a:ext cx="457132" cy="408378"/>
          </a:xfrm>
          <a:prstGeom prst="rect">
            <a:avLst/>
          </a:prstGeom>
          <a:solidFill>
            <a:srgbClr val="84AC9D"/>
          </a:solidFill>
          <a:ln w="12700" cap="flat" cmpd="sng" algn="ctr">
            <a:solidFill>
              <a:srgbClr val="84AC9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978232" y="3706326"/>
            <a:ext cx="457132" cy="408378"/>
          </a:xfrm>
          <a:prstGeom prst="rect">
            <a:avLst/>
          </a:prstGeom>
          <a:solidFill>
            <a:srgbClr val="A8B97F"/>
          </a:solidFill>
          <a:ln w="12700" cap="flat" cmpd="sng" algn="ctr">
            <a:solidFill>
              <a:srgbClr val="A8B97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34832" y="3459907"/>
            <a:ext cx="72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Shared </a:t>
            </a:r>
          </a:p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pages</a:t>
            </a:r>
          </a:p>
        </p:txBody>
      </p:sp>
    </p:spTree>
    <p:extLst>
      <p:ext uri="{BB962C8B-B14F-4D97-AF65-F5344CB8AC3E}">
        <p14:creationId xmlns:p14="http://schemas.microsoft.com/office/powerpoint/2010/main" val="414067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0.00092 L 1.45833E-6 0.31829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IDDR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92541" y="2154697"/>
            <a:ext cx="2628524" cy="4411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89202" y="6193961"/>
            <a:ext cx="166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Primary domain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5627" y="2291703"/>
            <a:ext cx="1028700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process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092540" y="3051894"/>
            <a:ext cx="2670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35537" y="3089826"/>
            <a:ext cx="2628524" cy="3476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0483" y="5464861"/>
            <a:ext cx="1661545" cy="550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96998" y="3434533"/>
            <a:ext cx="1645959" cy="542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589202" y="4438746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34420" y="4476677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0427771" y="2884480"/>
            <a:ext cx="0" cy="54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0427771" y="3977226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613192" y="500766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463636" y="2396836"/>
            <a:ext cx="5140037" cy="39901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008482" y="4328683"/>
            <a:ext cx="1939637" cy="19539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9" idx="0"/>
            <a:endCxn id="9" idx="4"/>
          </p:cNvCxnSpPr>
          <p:nvPr/>
        </p:nvCxnSpPr>
        <p:spPr>
          <a:xfrm>
            <a:off x="5978301" y="4328683"/>
            <a:ext cx="0" cy="1953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  <a:endCxn id="9" idx="7"/>
          </p:cNvCxnSpPr>
          <p:nvPr/>
        </p:nvCxnSpPr>
        <p:spPr>
          <a:xfrm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5"/>
            <a:endCxn id="9" idx="1"/>
          </p:cNvCxnSpPr>
          <p:nvPr/>
        </p:nvCxnSpPr>
        <p:spPr>
          <a:xfrm flipH="1"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9" idx="6"/>
          </p:cNvCxnSpPr>
          <p:nvPr/>
        </p:nvCxnSpPr>
        <p:spPr>
          <a:xfrm>
            <a:off x="5008482" y="5305640"/>
            <a:ext cx="193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521100" y="48484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Ring buffer</a:t>
            </a:r>
            <a:endParaRPr lang="en-US" sz="1400" dirty="0"/>
          </a:p>
        </p:txBody>
      </p:sp>
      <p:sp>
        <p:nvSpPr>
          <p:cNvPr id="37" name="Curved Left Arrow 36"/>
          <p:cNvSpPr/>
          <p:nvPr/>
        </p:nvSpPr>
        <p:spPr>
          <a:xfrm>
            <a:off x="3226277" y="4441111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Left Arrow 45"/>
          <p:cNvSpPr/>
          <p:nvPr/>
        </p:nvSpPr>
        <p:spPr>
          <a:xfrm rot="10800000">
            <a:off x="2626702" y="4409009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Left Arrow 46"/>
          <p:cNvSpPr/>
          <p:nvPr/>
        </p:nvSpPr>
        <p:spPr>
          <a:xfrm>
            <a:off x="8748595" y="4409009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urved Left Arrow 47"/>
          <p:cNvSpPr/>
          <p:nvPr/>
        </p:nvSpPr>
        <p:spPr>
          <a:xfrm rot="10800000">
            <a:off x="8149020" y="4376907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Flowchart: Direct Access Storage 58"/>
          <p:cNvSpPr/>
          <p:nvPr/>
        </p:nvSpPr>
        <p:spPr>
          <a:xfrm>
            <a:off x="5008481" y="2575679"/>
            <a:ext cx="1939637" cy="514147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Event channel</a:t>
            </a:r>
            <a:endParaRPr lang="en-US" sz="1600" dirty="0"/>
          </a:p>
        </p:txBody>
      </p:sp>
      <p:sp>
        <p:nvSpPr>
          <p:cNvPr id="8" name="8-Point Star 7"/>
          <p:cNvSpPr/>
          <p:nvPr/>
        </p:nvSpPr>
        <p:spPr>
          <a:xfrm>
            <a:off x="10356271" y="4633315"/>
            <a:ext cx="174172" cy="194761"/>
          </a:xfrm>
          <a:prstGeom prst="star8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8-Point Star 37"/>
          <p:cNvSpPr/>
          <p:nvPr/>
        </p:nvSpPr>
        <p:spPr>
          <a:xfrm>
            <a:off x="10559670" y="1753164"/>
            <a:ext cx="174172" cy="194761"/>
          </a:xfrm>
          <a:prstGeom prst="star8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Callout 16"/>
          <p:cNvSpPr/>
          <p:nvPr/>
        </p:nvSpPr>
        <p:spPr>
          <a:xfrm>
            <a:off x="9470571" y="5188211"/>
            <a:ext cx="1899629" cy="901379"/>
          </a:xfrm>
          <a:prstGeom prst="cloudCallout">
            <a:avLst>
              <a:gd name="adj1" fmla="val 29622"/>
              <a:gd name="adj2" fmla="val -896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NO. Wake up.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3758363" y="4468466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SLEEPING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63641" y="4518515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SLEEPING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3" name="Lightning Bolt 22"/>
          <p:cNvSpPr/>
          <p:nvPr/>
        </p:nvSpPr>
        <p:spPr>
          <a:xfrm>
            <a:off x="9610475" y="4612362"/>
            <a:ext cx="362262" cy="291088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26628" y="6198130"/>
            <a:ext cx="1644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 domain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521105" y="3303804"/>
            <a:ext cx="457132" cy="408378"/>
          </a:xfrm>
          <a:prstGeom prst="rect">
            <a:avLst/>
          </a:prstGeom>
          <a:solidFill>
            <a:srgbClr val="657689"/>
          </a:solidFill>
          <a:ln w="12700" cap="flat" cmpd="sng" algn="ctr">
            <a:solidFill>
              <a:srgbClr val="65768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978237" y="3304550"/>
            <a:ext cx="457132" cy="408378"/>
          </a:xfrm>
          <a:prstGeom prst="rect">
            <a:avLst/>
          </a:prstGeom>
          <a:solidFill>
            <a:srgbClr val="9B9256"/>
          </a:solidFill>
          <a:ln w="12700" cap="flat" cmpd="sng" algn="ctr">
            <a:solidFill>
              <a:srgbClr val="9B925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521100" y="3706326"/>
            <a:ext cx="457132" cy="408378"/>
          </a:xfrm>
          <a:prstGeom prst="rect">
            <a:avLst/>
          </a:prstGeom>
          <a:solidFill>
            <a:srgbClr val="84AC9D"/>
          </a:solidFill>
          <a:ln w="12700" cap="flat" cmpd="sng" algn="ctr">
            <a:solidFill>
              <a:srgbClr val="84AC9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978232" y="3706326"/>
            <a:ext cx="457132" cy="408378"/>
          </a:xfrm>
          <a:prstGeom prst="rect">
            <a:avLst/>
          </a:prstGeom>
          <a:solidFill>
            <a:srgbClr val="A8B97F"/>
          </a:solidFill>
          <a:ln w="12700" cap="flat" cmpd="sng" algn="ctr">
            <a:solidFill>
              <a:srgbClr val="A8B97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634832" y="3459907"/>
            <a:ext cx="72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Shared </a:t>
            </a:r>
          </a:p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pages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1138673" y="2364503"/>
            <a:ext cx="457132" cy="408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Buffer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10733842" y="1712046"/>
            <a:ext cx="996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Read request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5418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63636" y="2396836"/>
            <a:ext cx="5140037" cy="39901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757670" y="4477232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/>
              <a:t>RUNNING</a:t>
            </a:r>
            <a:endParaRPr lang="en-US" sz="1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IDDR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92541" y="2154697"/>
            <a:ext cx="2628524" cy="4411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89202" y="6193961"/>
            <a:ext cx="166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Primary domain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5627" y="2291703"/>
            <a:ext cx="1028700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process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092540" y="3051894"/>
            <a:ext cx="2670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35537" y="3089826"/>
            <a:ext cx="2628524" cy="3476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0483" y="5464861"/>
            <a:ext cx="1661545" cy="550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96998" y="3434533"/>
            <a:ext cx="1645959" cy="542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589202" y="4438746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34420" y="4476677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0427771" y="2884480"/>
            <a:ext cx="0" cy="54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0427771" y="3977226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613192" y="500766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008482" y="4328683"/>
            <a:ext cx="1939637" cy="19539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9" idx="0"/>
            <a:endCxn id="9" idx="4"/>
          </p:cNvCxnSpPr>
          <p:nvPr/>
        </p:nvCxnSpPr>
        <p:spPr>
          <a:xfrm>
            <a:off x="5978301" y="4328683"/>
            <a:ext cx="0" cy="1953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  <a:endCxn id="9" idx="7"/>
          </p:cNvCxnSpPr>
          <p:nvPr/>
        </p:nvCxnSpPr>
        <p:spPr>
          <a:xfrm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5"/>
            <a:endCxn id="9" idx="1"/>
          </p:cNvCxnSpPr>
          <p:nvPr/>
        </p:nvCxnSpPr>
        <p:spPr>
          <a:xfrm flipH="1"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9" idx="6"/>
          </p:cNvCxnSpPr>
          <p:nvPr/>
        </p:nvCxnSpPr>
        <p:spPr>
          <a:xfrm>
            <a:off x="5008482" y="5305640"/>
            <a:ext cx="193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521100" y="48484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Ring buffer</a:t>
            </a:r>
            <a:endParaRPr lang="en-US" sz="1400" dirty="0"/>
          </a:p>
        </p:txBody>
      </p:sp>
      <p:sp>
        <p:nvSpPr>
          <p:cNvPr id="37" name="Curved Left Arrow 36"/>
          <p:cNvSpPr/>
          <p:nvPr/>
        </p:nvSpPr>
        <p:spPr>
          <a:xfrm>
            <a:off x="3226277" y="4441111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Left Arrow 45"/>
          <p:cNvSpPr/>
          <p:nvPr/>
        </p:nvSpPr>
        <p:spPr>
          <a:xfrm rot="10800000">
            <a:off x="2626702" y="4409009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Left Arrow 46"/>
          <p:cNvSpPr/>
          <p:nvPr/>
        </p:nvSpPr>
        <p:spPr>
          <a:xfrm>
            <a:off x="8748595" y="4409009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urved Left Arrow 47"/>
          <p:cNvSpPr/>
          <p:nvPr/>
        </p:nvSpPr>
        <p:spPr>
          <a:xfrm rot="10800000">
            <a:off x="8149020" y="4376907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Flowchart: Direct Access Storage 58"/>
          <p:cNvSpPr/>
          <p:nvPr/>
        </p:nvSpPr>
        <p:spPr>
          <a:xfrm>
            <a:off x="5008481" y="2575679"/>
            <a:ext cx="1939637" cy="514147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Event channel</a:t>
            </a:r>
            <a:endParaRPr lang="en-US" sz="1600" dirty="0"/>
          </a:p>
        </p:txBody>
      </p:sp>
      <p:sp>
        <p:nvSpPr>
          <p:cNvPr id="8" name="8-Point Star 7"/>
          <p:cNvSpPr/>
          <p:nvPr/>
        </p:nvSpPr>
        <p:spPr>
          <a:xfrm>
            <a:off x="10356271" y="4633315"/>
            <a:ext cx="174172" cy="194761"/>
          </a:xfrm>
          <a:prstGeom prst="star8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8-Point Star 37"/>
          <p:cNvSpPr/>
          <p:nvPr/>
        </p:nvSpPr>
        <p:spPr>
          <a:xfrm>
            <a:off x="10559670" y="1753164"/>
            <a:ext cx="174172" cy="194761"/>
          </a:xfrm>
          <a:prstGeom prst="star8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Callout 16"/>
          <p:cNvSpPr/>
          <p:nvPr/>
        </p:nvSpPr>
        <p:spPr>
          <a:xfrm>
            <a:off x="9470571" y="5188211"/>
            <a:ext cx="1899629" cy="901379"/>
          </a:xfrm>
          <a:prstGeom prst="cloudCallout">
            <a:avLst>
              <a:gd name="adj1" fmla="val 29622"/>
              <a:gd name="adj2" fmla="val -896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</a:t>
            </a:r>
            <a:r>
              <a:rPr lang="en-US" sz="1100" dirty="0"/>
              <a:t>. Wake up.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58363" y="4468466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SLEEPING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63641" y="4518515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SLEEPING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3" name="Lightning Bolt 22"/>
          <p:cNvSpPr/>
          <p:nvPr/>
        </p:nvSpPr>
        <p:spPr>
          <a:xfrm>
            <a:off x="9610475" y="4612362"/>
            <a:ext cx="362262" cy="291088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loud Callout 48"/>
          <p:cNvSpPr/>
          <p:nvPr/>
        </p:nvSpPr>
        <p:spPr>
          <a:xfrm>
            <a:off x="2305051" y="3173306"/>
            <a:ext cx="2066461" cy="1026802"/>
          </a:xfrm>
          <a:prstGeom prst="cloudCallout">
            <a:avLst>
              <a:gd name="adj1" fmla="val -27682"/>
              <a:gd name="adj2" fmla="val 842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Spin for some time and check for requests in buffer. Is request available ?</a:t>
            </a:r>
            <a:r>
              <a:rPr lang="en-US" sz="1100" b="1" u="sng" dirty="0" smtClean="0"/>
              <a:t> NO</a:t>
            </a:r>
            <a:endParaRPr lang="en-US" sz="11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26628" y="6198130"/>
            <a:ext cx="1644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 domain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521105" y="3303804"/>
            <a:ext cx="457132" cy="408378"/>
          </a:xfrm>
          <a:prstGeom prst="rect">
            <a:avLst/>
          </a:prstGeom>
          <a:solidFill>
            <a:srgbClr val="657689"/>
          </a:solidFill>
          <a:ln w="12700" cap="flat" cmpd="sng" algn="ctr">
            <a:solidFill>
              <a:srgbClr val="65768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978237" y="3304550"/>
            <a:ext cx="457132" cy="408378"/>
          </a:xfrm>
          <a:prstGeom prst="rect">
            <a:avLst/>
          </a:prstGeom>
          <a:solidFill>
            <a:srgbClr val="9B9256"/>
          </a:solidFill>
          <a:ln w="12700" cap="flat" cmpd="sng" algn="ctr">
            <a:solidFill>
              <a:srgbClr val="9B925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521100" y="3706326"/>
            <a:ext cx="457132" cy="408378"/>
          </a:xfrm>
          <a:prstGeom prst="rect">
            <a:avLst/>
          </a:prstGeom>
          <a:solidFill>
            <a:srgbClr val="84AC9D"/>
          </a:solidFill>
          <a:ln w="12700" cap="flat" cmpd="sng" algn="ctr">
            <a:solidFill>
              <a:srgbClr val="84AC9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978232" y="3706326"/>
            <a:ext cx="457132" cy="408378"/>
          </a:xfrm>
          <a:prstGeom prst="rect">
            <a:avLst/>
          </a:prstGeom>
          <a:solidFill>
            <a:srgbClr val="A8B97F"/>
          </a:solidFill>
          <a:ln w="12700" cap="flat" cmpd="sng" algn="ctr">
            <a:solidFill>
              <a:srgbClr val="A8B97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34832" y="3459907"/>
            <a:ext cx="72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Shared </a:t>
            </a:r>
          </a:p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pages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1138673" y="2364503"/>
            <a:ext cx="457132" cy="408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Buffer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10733842" y="1712046"/>
            <a:ext cx="996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Read request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6675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1888 -0.26644 L -0.37955 -0.26644 L -0.59557 0.01111 C -0.59804 0.01342 -0.60039 0.01574 -0.60273 0.01759 C -0.60455 0.01875 -0.60807 0.02083 -0.60807 0.02083 C -0.60872 0.01967 -0.6095 0.01898 -0.60989 0.01759 C -0.6108 0.01458 -0.60976 0.0081 -0.61172 0.0081 L -0.61432 0.0081 " pathEditMode="relative" ptsTypes="AAAAAAA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7" grpId="0" animBg="1"/>
      <p:bldP spid="19" grpId="0"/>
      <p:bldP spid="23" grpId="0" animBg="1"/>
      <p:bldP spid="4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IDDR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92541" y="2154697"/>
            <a:ext cx="2628524" cy="4411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89202" y="6193961"/>
            <a:ext cx="166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Primary domain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5627" y="2291703"/>
            <a:ext cx="1028700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process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092540" y="3051894"/>
            <a:ext cx="2670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35537" y="3089826"/>
            <a:ext cx="2628524" cy="3476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0483" y="5464861"/>
            <a:ext cx="1661545" cy="550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96998" y="3434533"/>
            <a:ext cx="1645959" cy="542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589202" y="4438746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34420" y="4476677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0427771" y="2884480"/>
            <a:ext cx="0" cy="54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0427771" y="3977226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613192" y="500766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463636" y="2396836"/>
            <a:ext cx="5140037" cy="39901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008482" y="4328683"/>
            <a:ext cx="1939637" cy="19539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9" idx="0"/>
            <a:endCxn id="9" idx="4"/>
          </p:cNvCxnSpPr>
          <p:nvPr/>
        </p:nvCxnSpPr>
        <p:spPr>
          <a:xfrm>
            <a:off x="5978301" y="4328683"/>
            <a:ext cx="0" cy="1953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  <a:endCxn id="9" idx="7"/>
          </p:cNvCxnSpPr>
          <p:nvPr/>
        </p:nvCxnSpPr>
        <p:spPr>
          <a:xfrm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5"/>
            <a:endCxn id="9" idx="1"/>
          </p:cNvCxnSpPr>
          <p:nvPr/>
        </p:nvCxnSpPr>
        <p:spPr>
          <a:xfrm flipH="1"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9" idx="6"/>
          </p:cNvCxnSpPr>
          <p:nvPr/>
        </p:nvCxnSpPr>
        <p:spPr>
          <a:xfrm>
            <a:off x="5008482" y="5305640"/>
            <a:ext cx="193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521100" y="48484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Ring buffer</a:t>
            </a:r>
            <a:endParaRPr lang="en-US" sz="1400" dirty="0"/>
          </a:p>
        </p:txBody>
      </p:sp>
      <p:sp>
        <p:nvSpPr>
          <p:cNvPr id="37" name="Curved Left Arrow 36"/>
          <p:cNvSpPr/>
          <p:nvPr/>
        </p:nvSpPr>
        <p:spPr>
          <a:xfrm>
            <a:off x="3226277" y="4441111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Left Arrow 45"/>
          <p:cNvSpPr/>
          <p:nvPr/>
        </p:nvSpPr>
        <p:spPr>
          <a:xfrm rot="10800000">
            <a:off x="2626702" y="4409009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Left Arrow 46"/>
          <p:cNvSpPr/>
          <p:nvPr/>
        </p:nvSpPr>
        <p:spPr>
          <a:xfrm>
            <a:off x="8748595" y="4409009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urved Left Arrow 47"/>
          <p:cNvSpPr/>
          <p:nvPr/>
        </p:nvSpPr>
        <p:spPr>
          <a:xfrm rot="10800000">
            <a:off x="8149020" y="4376907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Flowchart: Direct Access Storage 58"/>
          <p:cNvSpPr/>
          <p:nvPr/>
        </p:nvSpPr>
        <p:spPr>
          <a:xfrm>
            <a:off x="5008481" y="2575679"/>
            <a:ext cx="1939637" cy="514147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Event channel</a:t>
            </a:r>
            <a:endParaRPr lang="en-US" sz="1600" dirty="0"/>
          </a:p>
        </p:txBody>
      </p:sp>
      <p:sp>
        <p:nvSpPr>
          <p:cNvPr id="8" name="8-Point Star 7"/>
          <p:cNvSpPr/>
          <p:nvPr/>
        </p:nvSpPr>
        <p:spPr>
          <a:xfrm>
            <a:off x="10356271" y="4633315"/>
            <a:ext cx="174172" cy="194761"/>
          </a:xfrm>
          <a:prstGeom prst="star8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8-Point Star 37"/>
          <p:cNvSpPr/>
          <p:nvPr/>
        </p:nvSpPr>
        <p:spPr>
          <a:xfrm>
            <a:off x="10559670" y="1753164"/>
            <a:ext cx="174172" cy="194761"/>
          </a:xfrm>
          <a:prstGeom prst="star8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758363" y="4468466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/>
              <a:t>RUNNING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63641" y="4518515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SLEEPING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4" name="Cloud Callout 43"/>
          <p:cNvSpPr/>
          <p:nvPr/>
        </p:nvSpPr>
        <p:spPr>
          <a:xfrm>
            <a:off x="9470571" y="5188211"/>
            <a:ext cx="1899629" cy="901379"/>
          </a:xfrm>
          <a:prstGeom prst="cloudCallout">
            <a:avLst>
              <a:gd name="adj1" fmla="val 29622"/>
              <a:gd name="adj2" fmla="val -896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Is backend thread running ?</a:t>
            </a:r>
            <a:endParaRPr lang="en-US" sz="1100" dirty="0"/>
          </a:p>
        </p:txBody>
      </p:sp>
      <p:sp>
        <p:nvSpPr>
          <p:cNvPr id="50" name="Cloud Callout 49"/>
          <p:cNvSpPr/>
          <p:nvPr/>
        </p:nvSpPr>
        <p:spPr>
          <a:xfrm>
            <a:off x="2305051" y="3173306"/>
            <a:ext cx="2066461" cy="1026802"/>
          </a:xfrm>
          <a:prstGeom prst="cloudCallout">
            <a:avLst>
              <a:gd name="adj1" fmla="val -27682"/>
              <a:gd name="adj2" fmla="val 842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Spin for some time and check for requests in buffer. Is request available ?</a:t>
            </a:r>
            <a:r>
              <a:rPr lang="en-US" sz="1100" u="sng" dirty="0" smtClean="0"/>
              <a:t/>
            </a:r>
            <a:br>
              <a:rPr lang="en-US" sz="1100" u="sng" dirty="0" smtClean="0"/>
            </a:br>
            <a:r>
              <a:rPr lang="en-US" sz="1100" b="1" u="sng" dirty="0" smtClean="0"/>
              <a:t>NO</a:t>
            </a:r>
            <a:endParaRPr lang="en-US" sz="11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26628" y="6198130"/>
            <a:ext cx="1644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 domain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521105" y="3303804"/>
            <a:ext cx="457132" cy="408378"/>
          </a:xfrm>
          <a:prstGeom prst="rect">
            <a:avLst/>
          </a:prstGeom>
          <a:solidFill>
            <a:srgbClr val="657689"/>
          </a:solidFill>
          <a:ln w="12700" cap="flat" cmpd="sng" algn="ctr">
            <a:solidFill>
              <a:srgbClr val="65768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978237" y="3304550"/>
            <a:ext cx="457132" cy="408378"/>
          </a:xfrm>
          <a:prstGeom prst="rect">
            <a:avLst/>
          </a:prstGeom>
          <a:solidFill>
            <a:srgbClr val="9B9256"/>
          </a:solidFill>
          <a:ln w="12700" cap="flat" cmpd="sng" algn="ctr">
            <a:solidFill>
              <a:srgbClr val="9B925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521100" y="3706326"/>
            <a:ext cx="457132" cy="408378"/>
          </a:xfrm>
          <a:prstGeom prst="rect">
            <a:avLst/>
          </a:prstGeom>
          <a:solidFill>
            <a:srgbClr val="84AC9D"/>
          </a:solidFill>
          <a:ln w="12700" cap="flat" cmpd="sng" algn="ctr">
            <a:solidFill>
              <a:srgbClr val="84AC9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978232" y="3706326"/>
            <a:ext cx="457132" cy="408378"/>
          </a:xfrm>
          <a:prstGeom prst="rect">
            <a:avLst/>
          </a:prstGeom>
          <a:solidFill>
            <a:srgbClr val="A8B97F"/>
          </a:solidFill>
          <a:ln w="12700" cap="flat" cmpd="sng" algn="ctr">
            <a:solidFill>
              <a:srgbClr val="A8B97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34832" y="3459907"/>
            <a:ext cx="72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Shared </a:t>
            </a:r>
          </a:p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pages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1138673" y="2364503"/>
            <a:ext cx="457132" cy="408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Buffer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10733842" y="1712046"/>
            <a:ext cx="996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Read request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1535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IDDR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92541" y="2154697"/>
            <a:ext cx="2628524" cy="4411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89202" y="6193961"/>
            <a:ext cx="166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Primary domain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5627" y="2291703"/>
            <a:ext cx="1028700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process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092540" y="3051894"/>
            <a:ext cx="2670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35537" y="3089826"/>
            <a:ext cx="2628524" cy="3476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0483" y="5464861"/>
            <a:ext cx="1661545" cy="550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96998" y="3434533"/>
            <a:ext cx="1645959" cy="542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589202" y="4438746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34420" y="4476677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0427771" y="2884480"/>
            <a:ext cx="0" cy="54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0427771" y="3977226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613192" y="500766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463636" y="2396836"/>
            <a:ext cx="5140037" cy="39901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008482" y="4328683"/>
            <a:ext cx="1939637" cy="19539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9" idx="0"/>
            <a:endCxn id="9" idx="4"/>
          </p:cNvCxnSpPr>
          <p:nvPr/>
        </p:nvCxnSpPr>
        <p:spPr>
          <a:xfrm>
            <a:off x="5978301" y="4328683"/>
            <a:ext cx="0" cy="1953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  <a:endCxn id="9" idx="7"/>
          </p:cNvCxnSpPr>
          <p:nvPr/>
        </p:nvCxnSpPr>
        <p:spPr>
          <a:xfrm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5"/>
            <a:endCxn id="9" idx="1"/>
          </p:cNvCxnSpPr>
          <p:nvPr/>
        </p:nvCxnSpPr>
        <p:spPr>
          <a:xfrm flipH="1"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9" idx="6"/>
          </p:cNvCxnSpPr>
          <p:nvPr/>
        </p:nvCxnSpPr>
        <p:spPr>
          <a:xfrm>
            <a:off x="5008482" y="5305640"/>
            <a:ext cx="193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521100" y="48484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Ring buffer</a:t>
            </a:r>
            <a:endParaRPr lang="en-US" sz="1400" dirty="0"/>
          </a:p>
        </p:txBody>
      </p:sp>
      <p:sp>
        <p:nvSpPr>
          <p:cNvPr id="37" name="Curved Left Arrow 36"/>
          <p:cNvSpPr/>
          <p:nvPr/>
        </p:nvSpPr>
        <p:spPr>
          <a:xfrm>
            <a:off x="3226277" y="4441111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Left Arrow 45"/>
          <p:cNvSpPr/>
          <p:nvPr/>
        </p:nvSpPr>
        <p:spPr>
          <a:xfrm rot="10800000">
            <a:off x="2626702" y="4409009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Left Arrow 46"/>
          <p:cNvSpPr/>
          <p:nvPr/>
        </p:nvSpPr>
        <p:spPr>
          <a:xfrm>
            <a:off x="8748595" y="4409009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urved Left Arrow 47"/>
          <p:cNvSpPr/>
          <p:nvPr/>
        </p:nvSpPr>
        <p:spPr>
          <a:xfrm rot="10800000">
            <a:off x="8149020" y="4376907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Flowchart: Direct Access Storage 58"/>
          <p:cNvSpPr/>
          <p:nvPr/>
        </p:nvSpPr>
        <p:spPr>
          <a:xfrm>
            <a:off x="5008481" y="2575679"/>
            <a:ext cx="1939637" cy="514147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Event channel</a:t>
            </a:r>
            <a:endParaRPr lang="en-US" sz="1600" dirty="0"/>
          </a:p>
        </p:txBody>
      </p:sp>
      <p:sp>
        <p:nvSpPr>
          <p:cNvPr id="8" name="8-Point Star 7"/>
          <p:cNvSpPr/>
          <p:nvPr/>
        </p:nvSpPr>
        <p:spPr>
          <a:xfrm>
            <a:off x="10356271" y="4633315"/>
            <a:ext cx="174172" cy="194761"/>
          </a:xfrm>
          <a:prstGeom prst="star8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8-Point Star 37"/>
          <p:cNvSpPr/>
          <p:nvPr/>
        </p:nvSpPr>
        <p:spPr>
          <a:xfrm>
            <a:off x="10559670" y="1753164"/>
            <a:ext cx="174172" cy="194761"/>
          </a:xfrm>
          <a:prstGeom prst="star8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758363" y="4468466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/>
              <a:t>RUNNING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63641" y="4518515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SLEEPING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4" name="Cloud Callout 43"/>
          <p:cNvSpPr/>
          <p:nvPr/>
        </p:nvSpPr>
        <p:spPr>
          <a:xfrm>
            <a:off x="9470571" y="5188211"/>
            <a:ext cx="1899629" cy="901379"/>
          </a:xfrm>
          <a:prstGeom prst="cloudCallout">
            <a:avLst>
              <a:gd name="adj1" fmla="val 29622"/>
              <a:gd name="adj2" fmla="val -896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Yes. PUT REQUEST in the Ring buffer.</a:t>
            </a:r>
            <a:endParaRPr lang="en-US" sz="1100" dirty="0"/>
          </a:p>
        </p:txBody>
      </p:sp>
      <p:sp>
        <p:nvSpPr>
          <p:cNvPr id="41" name="Cloud Callout 40"/>
          <p:cNvSpPr/>
          <p:nvPr/>
        </p:nvSpPr>
        <p:spPr>
          <a:xfrm>
            <a:off x="2305051" y="3173306"/>
            <a:ext cx="2066461" cy="1026802"/>
          </a:xfrm>
          <a:prstGeom prst="cloudCallout">
            <a:avLst>
              <a:gd name="adj1" fmla="val -27682"/>
              <a:gd name="adj2" fmla="val 842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Spin for some time and check for requests in buffer. Is request available </a:t>
            </a:r>
            <a:r>
              <a:rPr lang="en-US" sz="1100" u="sng" dirty="0" smtClean="0"/>
              <a:t>?</a:t>
            </a:r>
          </a:p>
          <a:p>
            <a:pPr algn="ctr"/>
            <a:r>
              <a:rPr lang="en-US" sz="1100" b="1" u="sng" dirty="0" smtClean="0"/>
              <a:t>NO</a:t>
            </a:r>
            <a:endParaRPr lang="en-US" sz="11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726628" y="6198130"/>
            <a:ext cx="1644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 domain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521105" y="3303804"/>
            <a:ext cx="457132" cy="408378"/>
          </a:xfrm>
          <a:prstGeom prst="rect">
            <a:avLst/>
          </a:prstGeom>
          <a:solidFill>
            <a:srgbClr val="657689"/>
          </a:solidFill>
          <a:ln w="12700" cap="flat" cmpd="sng" algn="ctr">
            <a:solidFill>
              <a:srgbClr val="65768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978237" y="3304550"/>
            <a:ext cx="457132" cy="408378"/>
          </a:xfrm>
          <a:prstGeom prst="rect">
            <a:avLst/>
          </a:prstGeom>
          <a:solidFill>
            <a:srgbClr val="9B9256"/>
          </a:solidFill>
          <a:ln w="12700" cap="flat" cmpd="sng" algn="ctr">
            <a:solidFill>
              <a:srgbClr val="9B925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521100" y="3706326"/>
            <a:ext cx="457132" cy="408378"/>
          </a:xfrm>
          <a:prstGeom prst="rect">
            <a:avLst/>
          </a:prstGeom>
          <a:solidFill>
            <a:srgbClr val="84AC9D"/>
          </a:solidFill>
          <a:ln w="12700" cap="flat" cmpd="sng" algn="ctr">
            <a:solidFill>
              <a:srgbClr val="84AC9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978232" y="3706326"/>
            <a:ext cx="457132" cy="408378"/>
          </a:xfrm>
          <a:prstGeom prst="rect">
            <a:avLst/>
          </a:prstGeom>
          <a:solidFill>
            <a:srgbClr val="A8B97F"/>
          </a:solidFill>
          <a:ln w="12700" cap="flat" cmpd="sng" algn="ctr">
            <a:solidFill>
              <a:srgbClr val="A8B97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634832" y="3459907"/>
            <a:ext cx="72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Shared </a:t>
            </a:r>
          </a:p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pages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1138673" y="2364503"/>
            <a:ext cx="457132" cy="408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Buffer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0733842" y="1712046"/>
            <a:ext cx="996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Read request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3363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7 L -0.14141 0.00232 L -0.34492 0.0007 " pathEditMode="relative" ptsTypes="A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IDDR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92541" y="2154697"/>
            <a:ext cx="2628524" cy="4411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89202" y="6193961"/>
            <a:ext cx="166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Primary domain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5627" y="2291703"/>
            <a:ext cx="1028700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process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092540" y="3051894"/>
            <a:ext cx="2670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35537" y="3089826"/>
            <a:ext cx="2628524" cy="3476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0483" y="5464861"/>
            <a:ext cx="1661545" cy="550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96998" y="3434533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589202" y="4438746"/>
            <a:ext cx="1645959" cy="542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34420" y="4476677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0427771" y="2884480"/>
            <a:ext cx="0" cy="54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0427771" y="3977226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613192" y="500766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463636" y="2396836"/>
            <a:ext cx="5140037" cy="39901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008482" y="4328683"/>
            <a:ext cx="1939637" cy="19539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9" idx="0"/>
            <a:endCxn id="9" idx="4"/>
          </p:cNvCxnSpPr>
          <p:nvPr/>
        </p:nvCxnSpPr>
        <p:spPr>
          <a:xfrm>
            <a:off x="5978301" y="4328683"/>
            <a:ext cx="0" cy="1953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  <a:endCxn id="9" idx="7"/>
          </p:cNvCxnSpPr>
          <p:nvPr/>
        </p:nvCxnSpPr>
        <p:spPr>
          <a:xfrm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5"/>
            <a:endCxn id="9" idx="1"/>
          </p:cNvCxnSpPr>
          <p:nvPr/>
        </p:nvCxnSpPr>
        <p:spPr>
          <a:xfrm flipH="1"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9" idx="6"/>
          </p:cNvCxnSpPr>
          <p:nvPr/>
        </p:nvCxnSpPr>
        <p:spPr>
          <a:xfrm>
            <a:off x="5008482" y="5305640"/>
            <a:ext cx="193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521100" y="48484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Ring buffer</a:t>
            </a:r>
            <a:endParaRPr lang="en-US" sz="1400" dirty="0"/>
          </a:p>
        </p:txBody>
      </p:sp>
      <p:sp>
        <p:nvSpPr>
          <p:cNvPr id="37" name="Curved Left Arrow 36"/>
          <p:cNvSpPr/>
          <p:nvPr/>
        </p:nvSpPr>
        <p:spPr>
          <a:xfrm>
            <a:off x="3226277" y="4441111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Left Arrow 45"/>
          <p:cNvSpPr/>
          <p:nvPr/>
        </p:nvSpPr>
        <p:spPr>
          <a:xfrm rot="10800000">
            <a:off x="2626702" y="4409009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Left Arrow 46"/>
          <p:cNvSpPr/>
          <p:nvPr/>
        </p:nvSpPr>
        <p:spPr>
          <a:xfrm>
            <a:off x="8748595" y="4409009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urved Left Arrow 47"/>
          <p:cNvSpPr/>
          <p:nvPr/>
        </p:nvSpPr>
        <p:spPr>
          <a:xfrm rot="10800000">
            <a:off x="8149020" y="4376907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Flowchart: Direct Access Storage 58"/>
          <p:cNvSpPr/>
          <p:nvPr/>
        </p:nvSpPr>
        <p:spPr>
          <a:xfrm>
            <a:off x="5008481" y="2575679"/>
            <a:ext cx="1939637" cy="514147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Event channel</a:t>
            </a:r>
            <a:endParaRPr lang="en-US" sz="1600" dirty="0"/>
          </a:p>
        </p:txBody>
      </p:sp>
      <p:sp>
        <p:nvSpPr>
          <p:cNvPr id="8" name="8-Point Star 7"/>
          <p:cNvSpPr/>
          <p:nvPr/>
        </p:nvSpPr>
        <p:spPr>
          <a:xfrm>
            <a:off x="6175269" y="4641441"/>
            <a:ext cx="174172" cy="194761"/>
          </a:xfrm>
          <a:prstGeom prst="star8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8-Point Star 37"/>
          <p:cNvSpPr/>
          <p:nvPr/>
        </p:nvSpPr>
        <p:spPr>
          <a:xfrm>
            <a:off x="10559670" y="1753164"/>
            <a:ext cx="174172" cy="194761"/>
          </a:xfrm>
          <a:prstGeom prst="star8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758363" y="4468466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/>
              <a:t>RUNNING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63641" y="4518515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SLEEPING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1" name="Cloud Callout 40"/>
          <p:cNvSpPr/>
          <p:nvPr/>
        </p:nvSpPr>
        <p:spPr>
          <a:xfrm>
            <a:off x="2305051" y="3173306"/>
            <a:ext cx="2066461" cy="1026802"/>
          </a:xfrm>
          <a:prstGeom prst="cloudCallout">
            <a:avLst>
              <a:gd name="adj1" fmla="val -27682"/>
              <a:gd name="adj2" fmla="val 842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/>
              <a:t>Yes: Copy/get request.</a:t>
            </a:r>
            <a:endParaRPr lang="en-US" sz="11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26628" y="6198130"/>
            <a:ext cx="1644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 domain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521105" y="3303804"/>
            <a:ext cx="457132" cy="408378"/>
          </a:xfrm>
          <a:prstGeom prst="rect">
            <a:avLst/>
          </a:prstGeom>
          <a:solidFill>
            <a:srgbClr val="657689"/>
          </a:solidFill>
          <a:ln w="12700" cap="flat" cmpd="sng" algn="ctr">
            <a:solidFill>
              <a:srgbClr val="65768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978237" y="3304550"/>
            <a:ext cx="457132" cy="408378"/>
          </a:xfrm>
          <a:prstGeom prst="rect">
            <a:avLst/>
          </a:prstGeom>
          <a:solidFill>
            <a:srgbClr val="9B9256"/>
          </a:solidFill>
          <a:ln w="12700" cap="flat" cmpd="sng" algn="ctr">
            <a:solidFill>
              <a:srgbClr val="9B925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521100" y="3706326"/>
            <a:ext cx="457132" cy="408378"/>
          </a:xfrm>
          <a:prstGeom prst="rect">
            <a:avLst/>
          </a:prstGeom>
          <a:solidFill>
            <a:srgbClr val="84AC9D"/>
          </a:solidFill>
          <a:ln w="12700" cap="flat" cmpd="sng" algn="ctr">
            <a:solidFill>
              <a:srgbClr val="84AC9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978232" y="3706326"/>
            <a:ext cx="457132" cy="408378"/>
          </a:xfrm>
          <a:prstGeom prst="rect">
            <a:avLst/>
          </a:prstGeom>
          <a:solidFill>
            <a:srgbClr val="A8B97F"/>
          </a:solidFill>
          <a:ln w="12700" cap="flat" cmpd="sng" algn="ctr">
            <a:solidFill>
              <a:srgbClr val="A8B97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634832" y="3459907"/>
            <a:ext cx="72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Shared </a:t>
            </a:r>
          </a:p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pages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1138673" y="2364503"/>
            <a:ext cx="457132" cy="408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Buffer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10733842" y="1712046"/>
            <a:ext cx="996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Read request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8116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0.00023 L -0.3789 -0.00301 L -0.38138 0.14259 " pathEditMode="relative" rAng="0" ptsTypes="A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76" y="6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IDDR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92541" y="2154697"/>
            <a:ext cx="2628524" cy="4411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89202" y="6193961"/>
            <a:ext cx="166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Primary domain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5627" y="2291703"/>
            <a:ext cx="1028700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process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092540" y="3051894"/>
            <a:ext cx="2670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35537" y="3089826"/>
            <a:ext cx="2628524" cy="3476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0483" y="5464861"/>
            <a:ext cx="1661545" cy="550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96998" y="3434533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589202" y="4438746"/>
            <a:ext cx="1645959" cy="542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34420" y="4476677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0427771" y="2884480"/>
            <a:ext cx="0" cy="54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0427771" y="3977226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613192" y="500766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463636" y="2396836"/>
            <a:ext cx="5140037" cy="39901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008482" y="4328683"/>
            <a:ext cx="1939637" cy="19539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9" idx="0"/>
            <a:endCxn id="9" idx="4"/>
          </p:cNvCxnSpPr>
          <p:nvPr/>
        </p:nvCxnSpPr>
        <p:spPr>
          <a:xfrm>
            <a:off x="5978301" y="4328683"/>
            <a:ext cx="0" cy="1953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  <a:endCxn id="9" idx="7"/>
          </p:cNvCxnSpPr>
          <p:nvPr/>
        </p:nvCxnSpPr>
        <p:spPr>
          <a:xfrm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5"/>
            <a:endCxn id="9" idx="1"/>
          </p:cNvCxnSpPr>
          <p:nvPr/>
        </p:nvCxnSpPr>
        <p:spPr>
          <a:xfrm flipH="1"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9" idx="6"/>
          </p:cNvCxnSpPr>
          <p:nvPr/>
        </p:nvCxnSpPr>
        <p:spPr>
          <a:xfrm>
            <a:off x="5008482" y="5305640"/>
            <a:ext cx="193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521100" y="48484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Ring buffer</a:t>
            </a:r>
            <a:endParaRPr lang="en-US" sz="1400" dirty="0"/>
          </a:p>
        </p:txBody>
      </p:sp>
      <p:sp>
        <p:nvSpPr>
          <p:cNvPr id="37" name="Curved Left Arrow 36"/>
          <p:cNvSpPr/>
          <p:nvPr/>
        </p:nvSpPr>
        <p:spPr>
          <a:xfrm>
            <a:off x="3226277" y="4441111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Left Arrow 45"/>
          <p:cNvSpPr/>
          <p:nvPr/>
        </p:nvSpPr>
        <p:spPr>
          <a:xfrm rot="10800000">
            <a:off x="2626702" y="4409009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Left Arrow 46"/>
          <p:cNvSpPr/>
          <p:nvPr/>
        </p:nvSpPr>
        <p:spPr>
          <a:xfrm>
            <a:off x="8748595" y="4409009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urved Left Arrow 47"/>
          <p:cNvSpPr/>
          <p:nvPr/>
        </p:nvSpPr>
        <p:spPr>
          <a:xfrm rot="10800000">
            <a:off x="8149020" y="4376907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Flowchart: Direct Access Storage 58"/>
          <p:cNvSpPr/>
          <p:nvPr/>
        </p:nvSpPr>
        <p:spPr>
          <a:xfrm>
            <a:off x="5008481" y="2575679"/>
            <a:ext cx="1939637" cy="514147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Event channel</a:t>
            </a:r>
            <a:endParaRPr lang="en-US" sz="1600" dirty="0"/>
          </a:p>
        </p:txBody>
      </p:sp>
      <p:sp>
        <p:nvSpPr>
          <p:cNvPr id="8" name="8-Point Star 7"/>
          <p:cNvSpPr/>
          <p:nvPr/>
        </p:nvSpPr>
        <p:spPr>
          <a:xfrm>
            <a:off x="1526106" y="5648515"/>
            <a:ext cx="174172" cy="194761"/>
          </a:xfrm>
          <a:prstGeom prst="star8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8-Point Star 37"/>
          <p:cNvSpPr/>
          <p:nvPr/>
        </p:nvSpPr>
        <p:spPr>
          <a:xfrm>
            <a:off x="10559670" y="1753164"/>
            <a:ext cx="174172" cy="194761"/>
          </a:xfrm>
          <a:prstGeom prst="star8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758363" y="4468466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/>
              <a:t>RUNNING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63641" y="4518515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SLEEPING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6628" y="6198130"/>
            <a:ext cx="1644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 domain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521105" y="3303804"/>
            <a:ext cx="457132" cy="408378"/>
          </a:xfrm>
          <a:prstGeom prst="rect">
            <a:avLst/>
          </a:prstGeom>
          <a:solidFill>
            <a:srgbClr val="657689"/>
          </a:solidFill>
          <a:ln w="12700" cap="flat" cmpd="sng" algn="ctr">
            <a:solidFill>
              <a:srgbClr val="65768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978237" y="3304550"/>
            <a:ext cx="457132" cy="408378"/>
          </a:xfrm>
          <a:prstGeom prst="rect">
            <a:avLst/>
          </a:prstGeom>
          <a:solidFill>
            <a:srgbClr val="9B9256"/>
          </a:solidFill>
          <a:ln w="12700" cap="flat" cmpd="sng" algn="ctr">
            <a:solidFill>
              <a:srgbClr val="9B925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521100" y="3706326"/>
            <a:ext cx="457132" cy="408378"/>
          </a:xfrm>
          <a:prstGeom prst="rect">
            <a:avLst/>
          </a:prstGeom>
          <a:solidFill>
            <a:srgbClr val="84AC9D"/>
          </a:solidFill>
          <a:ln w="12700" cap="flat" cmpd="sng" algn="ctr">
            <a:solidFill>
              <a:srgbClr val="84AC9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978232" y="3706326"/>
            <a:ext cx="457132" cy="408378"/>
          </a:xfrm>
          <a:prstGeom prst="rect">
            <a:avLst/>
          </a:prstGeom>
          <a:solidFill>
            <a:srgbClr val="A8B97F"/>
          </a:solidFill>
          <a:ln w="12700" cap="flat" cmpd="sng" algn="ctr">
            <a:solidFill>
              <a:srgbClr val="A8B97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34832" y="3459907"/>
            <a:ext cx="72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Shared </a:t>
            </a:r>
          </a:p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pages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1138673" y="2364503"/>
            <a:ext cx="457132" cy="408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Buffer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10733842" y="1712046"/>
            <a:ext cx="996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Read request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2665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3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IDDR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92541" y="2154697"/>
            <a:ext cx="2628524" cy="4411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89202" y="6193961"/>
            <a:ext cx="166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Primary domain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5627" y="2291703"/>
            <a:ext cx="1028700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process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092540" y="3051894"/>
            <a:ext cx="2670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35537" y="3089826"/>
            <a:ext cx="2628524" cy="3476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0483" y="5464861"/>
            <a:ext cx="1661545" cy="550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96998" y="3434533"/>
            <a:ext cx="1645959" cy="542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589202" y="4438746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34420" y="4476677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0427771" y="2884480"/>
            <a:ext cx="0" cy="54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0427771" y="3977226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613192" y="500766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463636" y="2396836"/>
            <a:ext cx="5140037" cy="39901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008482" y="4328683"/>
            <a:ext cx="1939637" cy="19539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9" idx="0"/>
            <a:endCxn id="9" idx="4"/>
          </p:cNvCxnSpPr>
          <p:nvPr/>
        </p:nvCxnSpPr>
        <p:spPr>
          <a:xfrm>
            <a:off x="5978301" y="4328683"/>
            <a:ext cx="0" cy="1953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  <a:endCxn id="9" idx="7"/>
          </p:cNvCxnSpPr>
          <p:nvPr/>
        </p:nvCxnSpPr>
        <p:spPr>
          <a:xfrm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5"/>
            <a:endCxn id="9" idx="1"/>
          </p:cNvCxnSpPr>
          <p:nvPr/>
        </p:nvCxnSpPr>
        <p:spPr>
          <a:xfrm flipH="1"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9" idx="6"/>
          </p:cNvCxnSpPr>
          <p:nvPr/>
        </p:nvCxnSpPr>
        <p:spPr>
          <a:xfrm>
            <a:off x="5008482" y="5305640"/>
            <a:ext cx="193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521100" y="48484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Ring buffer</a:t>
            </a:r>
            <a:endParaRPr lang="en-US" sz="1400" dirty="0"/>
          </a:p>
        </p:txBody>
      </p:sp>
      <p:sp>
        <p:nvSpPr>
          <p:cNvPr id="37" name="Curved Left Arrow 36"/>
          <p:cNvSpPr/>
          <p:nvPr/>
        </p:nvSpPr>
        <p:spPr>
          <a:xfrm>
            <a:off x="3226277" y="4441111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Left Arrow 45"/>
          <p:cNvSpPr/>
          <p:nvPr/>
        </p:nvSpPr>
        <p:spPr>
          <a:xfrm rot="10800000">
            <a:off x="2626702" y="4409009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Left Arrow 46"/>
          <p:cNvSpPr/>
          <p:nvPr/>
        </p:nvSpPr>
        <p:spPr>
          <a:xfrm>
            <a:off x="8748595" y="4409009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urved Left Arrow 47"/>
          <p:cNvSpPr/>
          <p:nvPr/>
        </p:nvSpPr>
        <p:spPr>
          <a:xfrm rot="10800000">
            <a:off x="8149020" y="4376907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Flowchart: Direct Access Storage 58"/>
          <p:cNvSpPr/>
          <p:nvPr/>
        </p:nvSpPr>
        <p:spPr>
          <a:xfrm>
            <a:off x="5008481" y="2575679"/>
            <a:ext cx="1939637" cy="514147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Event channel</a:t>
            </a:r>
            <a:endParaRPr lang="en-US" sz="1600" dirty="0"/>
          </a:p>
        </p:txBody>
      </p:sp>
      <p:sp>
        <p:nvSpPr>
          <p:cNvPr id="8" name="8-Point Star 7"/>
          <p:cNvSpPr/>
          <p:nvPr/>
        </p:nvSpPr>
        <p:spPr>
          <a:xfrm>
            <a:off x="1526106" y="5648515"/>
            <a:ext cx="174172" cy="194761"/>
          </a:xfrm>
          <a:prstGeom prst="star8">
            <a:avLst/>
          </a:prstGeom>
          <a:solidFill>
            <a:srgbClr val="FFFF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8-Point Star 37"/>
          <p:cNvSpPr/>
          <p:nvPr/>
        </p:nvSpPr>
        <p:spPr>
          <a:xfrm>
            <a:off x="10559670" y="1753164"/>
            <a:ext cx="174172" cy="194761"/>
          </a:xfrm>
          <a:prstGeom prst="star8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758363" y="4468466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/>
              <a:t>RUNNING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63641" y="4518515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SLEEPING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1" name="Cloud Callout 40"/>
          <p:cNvSpPr/>
          <p:nvPr/>
        </p:nvSpPr>
        <p:spPr>
          <a:xfrm>
            <a:off x="538024" y="3296453"/>
            <a:ext cx="2066461" cy="1026802"/>
          </a:xfrm>
          <a:prstGeom prst="cloudCallout">
            <a:avLst>
              <a:gd name="adj1" fmla="val -27682"/>
              <a:gd name="adj2" fmla="val 842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Is frontend thread running ?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726628" y="6198130"/>
            <a:ext cx="1644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 domain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5521105" y="3303804"/>
            <a:ext cx="457132" cy="40837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65768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978237" y="3304550"/>
            <a:ext cx="457132" cy="408378"/>
          </a:xfrm>
          <a:prstGeom prst="rect">
            <a:avLst/>
          </a:prstGeom>
          <a:solidFill>
            <a:srgbClr val="9B9256"/>
          </a:solidFill>
          <a:ln w="12700" cap="flat" cmpd="sng" algn="ctr">
            <a:solidFill>
              <a:srgbClr val="9B925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521100" y="3706326"/>
            <a:ext cx="457132" cy="408378"/>
          </a:xfrm>
          <a:prstGeom prst="rect">
            <a:avLst/>
          </a:prstGeom>
          <a:solidFill>
            <a:srgbClr val="84AC9D"/>
          </a:solidFill>
          <a:ln w="12700" cap="flat" cmpd="sng" algn="ctr">
            <a:solidFill>
              <a:srgbClr val="84AC9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978232" y="3706326"/>
            <a:ext cx="457132" cy="408378"/>
          </a:xfrm>
          <a:prstGeom prst="rect">
            <a:avLst/>
          </a:prstGeom>
          <a:solidFill>
            <a:srgbClr val="A8B97F"/>
          </a:solidFill>
          <a:ln w="12700" cap="flat" cmpd="sng" algn="ctr">
            <a:solidFill>
              <a:srgbClr val="A8B97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634832" y="3459907"/>
            <a:ext cx="72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Shared </a:t>
            </a:r>
          </a:p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pages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1138673" y="2364503"/>
            <a:ext cx="457132" cy="408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Buffer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2980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91 -0.14444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63636" y="2396836"/>
            <a:ext cx="5140037" cy="39901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263641" y="4520830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/>
              <a:t>RUNNING</a:t>
            </a:r>
            <a:endParaRPr lang="en-US" sz="14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IDDR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92541" y="2154697"/>
            <a:ext cx="2628524" cy="4411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89202" y="6193961"/>
            <a:ext cx="166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Primary domain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5627" y="2291703"/>
            <a:ext cx="1028700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process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092540" y="3051894"/>
            <a:ext cx="2670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35537" y="3089826"/>
            <a:ext cx="2628524" cy="3476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0483" y="5464861"/>
            <a:ext cx="1661545" cy="550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96998" y="3434533"/>
            <a:ext cx="1645959" cy="542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589202" y="4438746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34420" y="4476677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0427771" y="2884480"/>
            <a:ext cx="0" cy="54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0427771" y="3977226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613192" y="500766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008482" y="4328683"/>
            <a:ext cx="1939637" cy="19539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9" idx="0"/>
            <a:endCxn id="9" idx="4"/>
          </p:cNvCxnSpPr>
          <p:nvPr/>
        </p:nvCxnSpPr>
        <p:spPr>
          <a:xfrm>
            <a:off x="5978301" y="4328683"/>
            <a:ext cx="0" cy="1953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  <a:endCxn id="9" idx="7"/>
          </p:cNvCxnSpPr>
          <p:nvPr/>
        </p:nvCxnSpPr>
        <p:spPr>
          <a:xfrm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5"/>
            <a:endCxn id="9" idx="1"/>
          </p:cNvCxnSpPr>
          <p:nvPr/>
        </p:nvCxnSpPr>
        <p:spPr>
          <a:xfrm flipH="1"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9" idx="6"/>
          </p:cNvCxnSpPr>
          <p:nvPr/>
        </p:nvCxnSpPr>
        <p:spPr>
          <a:xfrm>
            <a:off x="5008482" y="5305640"/>
            <a:ext cx="193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521100" y="48484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Ring buffer</a:t>
            </a:r>
            <a:endParaRPr lang="en-US" sz="1400" dirty="0"/>
          </a:p>
        </p:txBody>
      </p:sp>
      <p:sp>
        <p:nvSpPr>
          <p:cNvPr id="37" name="Curved Left Arrow 36"/>
          <p:cNvSpPr/>
          <p:nvPr/>
        </p:nvSpPr>
        <p:spPr>
          <a:xfrm>
            <a:off x="3226277" y="4441111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Left Arrow 45"/>
          <p:cNvSpPr/>
          <p:nvPr/>
        </p:nvSpPr>
        <p:spPr>
          <a:xfrm rot="10800000">
            <a:off x="2626702" y="4409009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Left Arrow 46"/>
          <p:cNvSpPr/>
          <p:nvPr/>
        </p:nvSpPr>
        <p:spPr>
          <a:xfrm>
            <a:off x="8748595" y="4409009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urved Left Arrow 47"/>
          <p:cNvSpPr/>
          <p:nvPr/>
        </p:nvSpPr>
        <p:spPr>
          <a:xfrm rot="10800000">
            <a:off x="8149020" y="4376907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Flowchart: Direct Access Storage 58"/>
          <p:cNvSpPr/>
          <p:nvPr/>
        </p:nvSpPr>
        <p:spPr>
          <a:xfrm>
            <a:off x="5008481" y="2575679"/>
            <a:ext cx="1939637" cy="514147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Event channel</a:t>
            </a:r>
            <a:endParaRPr lang="en-US" sz="1600" dirty="0"/>
          </a:p>
        </p:txBody>
      </p:sp>
      <p:sp>
        <p:nvSpPr>
          <p:cNvPr id="8" name="8-Point Star 7"/>
          <p:cNvSpPr/>
          <p:nvPr/>
        </p:nvSpPr>
        <p:spPr>
          <a:xfrm>
            <a:off x="1526106" y="4682744"/>
            <a:ext cx="174172" cy="194761"/>
          </a:xfrm>
          <a:prstGeom prst="star8">
            <a:avLst/>
          </a:prstGeom>
          <a:solidFill>
            <a:srgbClr val="FFFF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8-Point Star 37"/>
          <p:cNvSpPr/>
          <p:nvPr/>
        </p:nvSpPr>
        <p:spPr>
          <a:xfrm>
            <a:off x="10559670" y="1753164"/>
            <a:ext cx="174172" cy="194761"/>
          </a:xfrm>
          <a:prstGeom prst="star8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758363" y="4468466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/>
              <a:t>RUNNING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63641" y="4518515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>
                <a:solidFill>
                  <a:srgbClr val="FF0000"/>
                </a:solidFill>
              </a:rPr>
              <a:t>SLEEPING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1" name="Cloud Callout 40"/>
          <p:cNvSpPr/>
          <p:nvPr/>
        </p:nvSpPr>
        <p:spPr>
          <a:xfrm>
            <a:off x="538024" y="3296453"/>
            <a:ext cx="2066461" cy="1026802"/>
          </a:xfrm>
          <a:prstGeom prst="cloudCallout">
            <a:avLst>
              <a:gd name="adj1" fmla="val -27682"/>
              <a:gd name="adj2" fmla="val 842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NO. Wakeup.</a:t>
            </a:r>
            <a:endParaRPr lang="en-US" sz="1100" dirty="0"/>
          </a:p>
        </p:txBody>
      </p:sp>
      <p:sp>
        <p:nvSpPr>
          <p:cNvPr id="17" name="Lightning Bolt 16"/>
          <p:cNvSpPr/>
          <p:nvPr/>
        </p:nvSpPr>
        <p:spPr>
          <a:xfrm>
            <a:off x="2034105" y="4614827"/>
            <a:ext cx="276393" cy="33901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loud Callout 52"/>
          <p:cNvSpPr/>
          <p:nvPr/>
        </p:nvSpPr>
        <p:spPr>
          <a:xfrm>
            <a:off x="7405251" y="2929719"/>
            <a:ext cx="2057040" cy="1084945"/>
          </a:xfrm>
          <a:prstGeom prst="cloudCallout">
            <a:avLst>
              <a:gd name="adj1" fmla="val -9345"/>
              <a:gd name="adj2" fmla="val 1083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Spin some time. If response is available then return it to user process. Is response available ? </a:t>
            </a:r>
            <a:r>
              <a:rPr lang="en-US" sz="1100" b="1" u="sng" dirty="0" smtClean="0"/>
              <a:t>NO</a:t>
            </a:r>
            <a:endParaRPr lang="en-US" sz="1100" b="1" u="sng" dirty="0"/>
          </a:p>
        </p:txBody>
      </p:sp>
      <p:sp>
        <p:nvSpPr>
          <p:cNvPr id="49" name="TextBox 48"/>
          <p:cNvSpPr txBox="1"/>
          <p:nvPr/>
        </p:nvSpPr>
        <p:spPr>
          <a:xfrm>
            <a:off x="726628" y="6198130"/>
            <a:ext cx="1644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 domain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521105" y="3303804"/>
            <a:ext cx="457132" cy="40837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65768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978237" y="3304550"/>
            <a:ext cx="457132" cy="408378"/>
          </a:xfrm>
          <a:prstGeom prst="rect">
            <a:avLst/>
          </a:prstGeom>
          <a:solidFill>
            <a:srgbClr val="9B9256"/>
          </a:solidFill>
          <a:ln w="12700" cap="flat" cmpd="sng" algn="ctr">
            <a:solidFill>
              <a:srgbClr val="9B925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521100" y="3706326"/>
            <a:ext cx="457132" cy="408378"/>
          </a:xfrm>
          <a:prstGeom prst="rect">
            <a:avLst/>
          </a:prstGeom>
          <a:solidFill>
            <a:srgbClr val="84AC9D"/>
          </a:solidFill>
          <a:ln w="12700" cap="flat" cmpd="sng" algn="ctr">
            <a:solidFill>
              <a:srgbClr val="84AC9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978232" y="3706326"/>
            <a:ext cx="457132" cy="408378"/>
          </a:xfrm>
          <a:prstGeom prst="rect">
            <a:avLst/>
          </a:prstGeom>
          <a:solidFill>
            <a:srgbClr val="A8B97F"/>
          </a:solidFill>
          <a:ln w="12700" cap="flat" cmpd="sng" algn="ctr">
            <a:solidFill>
              <a:srgbClr val="A8B97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634832" y="3459907"/>
            <a:ext cx="72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Shared </a:t>
            </a:r>
          </a:p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pages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1138673" y="2364503"/>
            <a:ext cx="457132" cy="408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Buffer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10733842" y="1712046"/>
            <a:ext cx="996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Read request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6693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2 -0.0007 L 0.23178 -0.28264 L 0.39206 -0.28403 L 0.62891 -0.01135 " pathEditMode="relative" ptsTypes="AA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42" grpId="0"/>
      <p:bldP spid="41" grpId="0" animBg="1"/>
      <p:bldP spid="17" grpId="0" animBg="1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Driver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421581" y="3053893"/>
            <a:ext cx="5008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6421581" y="3292389"/>
            <a:ext cx="5008418" cy="16937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21581" y="5246374"/>
            <a:ext cx="5008418" cy="610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</a:p>
        </p:txBody>
      </p:sp>
      <p:sp>
        <p:nvSpPr>
          <p:cNvPr id="7" name="Rectangle 6"/>
          <p:cNvSpPr/>
          <p:nvPr/>
        </p:nvSpPr>
        <p:spPr>
          <a:xfrm>
            <a:off x="6557798" y="2215545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8" name="Picture 8" descr="http://socialfixer.com/includes/img/chrome-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910" y="2288165"/>
            <a:ext cx="485126" cy="48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268835" y="2215544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10" name="Picture 10" descr="http://www.mswordhelp.com/wp-content/uploads/2011/04/word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369" y="2244211"/>
            <a:ext cx="501649" cy="50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9979872" y="2212237"/>
            <a:ext cx="1340427" cy="60267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User 	</a:t>
            </a:r>
          </a:p>
          <a:p>
            <a:pPr algn="ctr"/>
            <a:r>
              <a:rPr lang="en-US" sz="1400" dirty="0" smtClean="0"/>
              <a:t>Process	</a:t>
            </a:r>
          </a:p>
        </p:txBody>
      </p:sp>
      <p:pic>
        <p:nvPicPr>
          <p:cNvPr id="12" name="Picture 12" descr="http://icons.iconarchive.com/icons/musett/adobe-folders/256/Acrobat-Read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461" y="2262748"/>
            <a:ext cx="501649" cy="50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getstrip.com/assets/windows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960" y="3912009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://getdesign.org/wp-content/uploads/2013/04/intel-company-logo-png-hd-s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333" y="5192586"/>
            <a:ext cx="905666" cy="75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7675117" y="4388259"/>
            <a:ext cx="1044382" cy="5003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208992" y="4388259"/>
            <a:ext cx="1044382" cy="5003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7224" y="2211519"/>
            <a:ext cx="51122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device driver is a computer program </a:t>
            </a:r>
            <a:r>
              <a:rPr lang="en-US" sz="2000" dirty="0" smtClean="0"/>
              <a:t>which </a:t>
            </a:r>
            <a:r>
              <a:rPr lang="en-US" sz="2000" dirty="0"/>
              <a:t>acts as a translator between </a:t>
            </a:r>
            <a:r>
              <a:rPr lang="en-US" sz="2000" dirty="0" smtClean="0"/>
              <a:t>the hardware device </a:t>
            </a:r>
            <a:r>
              <a:rPr lang="en-US" sz="2000" dirty="0"/>
              <a:t>and the application or </a:t>
            </a:r>
            <a:r>
              <a:rPr lang="en-US" sz="2000" dirty="0" smtClean="0"/>
              <a:t>the </a:t>
            </a:r>
            <a:r>
              <a:rPr lang="en-US" sz="2000" dirty="0"/>
              <a:t>operating </a:t>
            </a:r>
            <a:r>
              <a:rPr lang="en-US" sz="2000" dirty="0" smtClean="0"/>
              <a:t>system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585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IDDR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92541" y="2154697"/>
            <a:ext cx="2628524" cy="4411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89202" y="6193961"/>
            <a:ext cx="166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Primary domain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5627" y="2291703"/>
            <a:ext cx="1028700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process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092540" y="3051894"/>
            <a:ext cx="2670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35537" y="3089826"/>
            <a:ext cx="2628524" cy="3476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0483" y="5464861"/>
            <a:ext cx="1661545" cy="550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96998" y="3434533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589202" y="4438746"/>
            <a:ext cx="1645959" cy="542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34420" y="4476677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0427771" y="2884480"/>
            <a:ext cx="0" cy="54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0427771" y="3977226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613192" y="500766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463636" y="2396836"/>
            <a:ext cx="5140037" cy="39901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008482" y="4328683"/>
            <a:ext cx="1939637" cy="19539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9" idx="0"/>
            <a:endCxn id="9" idx="4"/>
          </p:cNvCxnSpPr>
          <p:nvPr/>
        </p:nvCxnSpPr>
        <p:spPr>
          <a:xfrm>
            <a:off x="5978301" y="4328683"/>
            <a:ext cx="0" cy="1953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  <a:endCxn id="9" idx="7"/>
          </p:cNvCxnSpPr>
          <p:nvPr/>
        </p:nvCxnSpPr>
        <p:spPr>
          <a:xfrm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5"/>
            <a:endCxn id="9" idx="1"/>
          </p:cNvCxnSpPr>
          <p:nvPr/>
        </p:nvCxnSpPr>
        <p:spPr>
          <a:xfrm flipH="1"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9" idx="6"/>
          </p:cNvCxnSpPr>
          <p:nvPr/>
        </p:nvCxnSpPr>
        <p:spPr>
          <a:xfrm>
            <a:off x="5008482" y="5305640"/>
            <a:ext cx="193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521100" y="48484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Ring buffer</a:t>
            </a:r>
            <a:endParaRPr lang="en-US" sz="1400" dirty="0"/>
          </a:p>
        </p:txBody>
      </p:sp>
      <p:sp>
        <p:nvSpPr>
          <p:cNvPr id="37" name="Curved Left Arrow 36"/>
          <p:cNvSpPr/>
          <p:nvPr/>
        </p:nvSpPr>
        <p:spPr>
          <a:xfrm>
            <a:off x="3226277" y="4441111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Left Arrow 45"/>
          <p:cNvSpPr/>
          <p:nvPr/>
        </p:nvSpPr>
        <p:spPr>
          <a:xfrm rot="10800000">
            <a:off x="2626702" y="4409009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Left Arrow 46"/>
          <p:cNvSpPr/>
          <p:nvPr/>
        </p:nvSpPr>
        <p:spPr>
          <a:xfrm>
            <a:off x="8748595" y="4409009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urved Left Arrow 47"/>
          <p:cNvSpPr/>
          <p:nvPr/>
        </p:nvSpPr>
        <p:spPr>
          <a:xfrm rot="10800000">
            <a:off x="8149020" y="4376907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Flowchart: Direct Access Storage 58"/>
          <p:cNvSpPr/>
          <p:nvPr/>
        </p:nvSpPr>
        <p:spPr>
          <a:xfrm>
            <a:off x="5008481" y="2575679"/>
            <a:ext cx="1939637" cy="514147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Event channel</a:t>
            </a:r>
            <a:endParaRPr lang="en-US" sz="1600" dirty="0"/>
          </a:p>
        </p:txBody>
      </p:sp>
      <p:sp>
        <p:nvSpPr>
          <p:cNvPr id="8" name="8-Point Star 7"/>
          <p:cNvSpPr/>
          <p:nvPr/>
        </p:nvSpPr>
        <p:spPr>
          <a:xfrm>
            <a:off x="1526106" y="4682744"/>
            <a:ext cx="174172" cy="194761"/>
          </a:xfrm>
          <a:prstGeom prst="star8">
            <a:avLst/>
          </a:prstGeom>
          <a:solidFill>
            <a:srgbClr val="FFFF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8-Point Star 37"/>
          <p:cNvSpPr/>
          <p:nvPr/>
        </p:nvSpPr>
        <p:spPr>
          <a:xfrm>
            <a:off x="10559670" y="1753164"/>
            <a:ext cx="174172" cy="194761"/>
          </a:xfrm>
          <a:prstGeom prst="star8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758363" y="4468466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/>
              <a:t>RUNNING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63641" y="4518515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/>
              <a:t>RUNNING</a:t>
            </a:r>
            <a:endParaRPr lang="en-US" sz="1400" b="1" dirty="0"/>
          </a:p>
        </p:txBody>
      </p:sp>
      <p:sp>
        <p:nvSpPr>
          <p:cNvPr id="44" name="Cloud Callout 43"/>
          <p:cNvSpPr/>
          <p:nvPr/>
        </p:nvSpPr>
        <p:spPr>
          <a:xfrm>
            <a:off x="7405251" y="2929719"/>
            <a:ext cx="2057040" cy="1084945"/>
          </a:xfrm>
          <a:prstGeom prst="cloudCallout">
            <a:avLst>
              <a:gd name="adj1" fmla="val -9345"/>
              <a:gd name="adj2" fmla="val 1083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Spin some time. If response is available then return it to user process. Is </a:t>
            </a:r>
            <a:r>
              <a:rPr lang="en-US" sz="1100" dirty="0" smtClean="0"/>
              <a:t>response </a:t>
            </a:r>
            <a:r>
              <a:rPr lang="en-US" sz="1100" dirty="0"/>
              <a:t>available ? </a:t>
            </a:r>
            <a:r>
              <a:rPr lang="en-US" sz="1100" b="1" u="sng" dirty="0"/>
              <a:t>NO</a:t>
            </a:r>
          </a:p>
        </p:txBody>
      </p:sp>
      <p:sp>
        <p:nvSpPr>
          <p:cNvPr id="17" name="Lightning Bolt 16"/>
          <p:cNvSpPr/>
          <p:nvPr/>
        </p:nvSpPr>
        <p:spPr>
          <a:xfrm>
            <a:off x="9712181" y="4546414"/>
            <a:ext cx="276393" cy="33901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26628" y="6198130"/>
            <a:ext cx="1644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 domain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521105" y="3303804"/>
            <a:ext cx="457132" cy="40837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65768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978237" y="3304550"/>
            <a:ext cx="457132" cy="408378"/>
          </a:xfrm>
          <a:prstGeom prst="rect">
            <a:avLst/>
          </a:prstGeom>
          <a:solidFill>
            <a:srgbClr val="9B9256"/>
          </a:solidFill>
          <a:ln w="12700" cap="flat" cmpd="sng" algn="ctr">
            <a:solidFill>
              <a:srgbClr val="9B925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521100" y="3706326"/>
            <a:ext cx="457132" cy="408378"/>
          </a:xfrm>
          <a:prstGeom prst="rect">
            <a:avLst/>
          </a:prstGeom>
          <a:solidFill>
            <a:srgbClr val="84AC9D"/>
          </a:solidFill>
          <a:ln w="12700" cap="flat" cmpd="sng" algn="ctr">
            <a:solidFill>
              <a:srgbClr val="84AC9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978232" y="3706326"/>
            <a:ext cx="457132" cy="408378"/>
          </a:xfrm>
          <a:prstGeom prst="rect">
            <a:avLst/>
          </a:prstGeom>
          <a:solidFill>
            <a:srgbClr val="A8B97F"/>
          </a:solidFill>
          <a:ln w="12700" cap="flat" cmpd="sng" algn="ctr">
            <a:solidFill>
              <a:srgbClr val="A8B97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34832" y="3459907"/>
            <a:ext cx="72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Shared </a:t>
            </a:r>
          </a:p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pages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1138673" y="2364503"/>
            <a:ext cx="457132" cy="408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Buffer</a:t>
            </a:r>
            <a:endParaRPr 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10733842" y="1712046"/>
            <a:ext cx="996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Read request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5815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38021 -0.02083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IDDR system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92541" y="2154697"/>
            <a:ext cx="2628524" cy="44116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89202" y="6193961"/>
            <a:ext cx="1661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Primary domain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5627" y="2291703"/>
            <a:ext cx="1028700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process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092540" y="3051894"/>
            <a:ext cx="2670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35537" y="3089826"/>
            <a:ext cx="2628524" cy="3476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40483" y="5464861"/>
            <a:ext cx="1661545" cy="5507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SATA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596998" y="3434533"/>
            <a:ext cx="1645959" cy="5426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system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589202" y="4438746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34420" y="4476677"/>
            <a:ext cx="1645959" cy="5426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Backend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10427771" y="2884480"/>
            <a:ext cx="0" cy="54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0427771" y="3977226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1613192" y="500766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463636" y="2396836"/>
            <a:ext cx="5140037" cy="39901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008482" y="4328683"/>
            <a:ext cx="1939637" cy="19539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9" idx="0"/>
            <a:endCxn id="9" idx="4"/>
          </p:cNvCxnSpPr>
          <p:nvPr/>
        </p:nvCxnSpPr>
        <p:spPr>
          <a:xfrm>
            <a:off x="5978301" y="4328683"/>
            <a:ext cx="0" cy="1953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  <a:endCxn id="9" idx="7"/>
          </p:cNvCxnSpPr>
          <p:nvPr/>
        </p:nvCxnSpPr>
        <p:spPr>
          <a:xfrm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5"/>
            <a:endCxn id="9" idx="1"/>
          </p:cNvCxnSpPr>
          <p:nvPr/>
        </p:nvCxnSpPr>
        <p:spPr>
          <a:xfrm flipH="1" flipV="1">
            <a:off x="5292535" y="4614827"/>
            <a:ext cx="1371531" cy="1381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9" idx="6"/>
          </p:cNvCxnSpPr>
          <p:nvPr/>
        </p:nvCxnSpPr>
        <p:spPr>
          <a:xfrm>
            <a:off x="5008482" y="5305640"/>
            <a:ext cx="1939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521100" y="4848440"/>
            <a:ext cx="91440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Ring buffer</a:t>
            </a:r>
            <a:endParaRPr lang="en-US" sz="1400" dirty="0"/>
          </a:p>
        </p:txBody>
      </p:sp>
      <p:sp>
        <p:nvSpPr>
          <p:cNvPr id="37" name="Curved Left Arrow 36"/>
          <p:cNvSpPr/>
          <p:nvPr/>
        </p:nvSpPr>
        <p:spPr>
          <a:xfrm>
            <a:off x="3226277" y="4441111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urved Left Arrow 45"/>
          <p:cNvSpPr/>
          <p:nvPr/>
        </p:nvSpPr>
        <p:spPr>
          <a:xfrm rot="10800000">
            <a:off x="2626702" y="4409009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Left Arrow 46"/>
          <p:cNvSpPr/>
          <p:nvPr/>
        </p:nvSpPr>
        <p:spPr>
          <a:xfrm>
            <a:off x="8748595" y="4409009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urved Left Arrow 47"/>
          <p:cNvSpPr/>
          <p:nvPr/>
        </p:nvSpPr>
        <p:spPr>
          <a:xfrm rot="10800000">
            <a:off x="8149020" y="4376907"/>
            <a:ext cx="474718" cy="67802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Flowchart: Direct Access Storage 58"/>
          <p:cNvSpPr/>
          <p:nvPr/>
        </p:nvSpPr>
        <p:spPr>
          <a:xfrm>
            <a:off x="5008481" y="2575679"/>
            <a:ext cx="1939637" cy="514147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Event channel</a:t>
            </a:r>
            <a:endParaRPr lang="en-US" sz="1600" dirty="0"/>
          </a:p>
        </p:txBody>
      </p:sp>
      <p:sp>
        <p:nvSpPr>
          <p:cNvPr id="8" name="8-Point Star 7"/>
          <p:cNvSpPr/>
          <p:nvPr/>
        </p:nvSpPr>
        <p:spPr>
          <a:xfrm>
            <a:off x="6128575" y="4534126"/>
            <a:ext cx="174172" cy="194761"/>
          </a:xfrm>
          <a:prstGeom prst="star8">
            <a:avLst/>
          </a:prstGeom>
          <a:solidFill>
            <a:srgbClr val="FFFF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8-Point Star 37"/>
          <p:cNvSpPr/>
          <p:nvPr/>
        </p:nvSpPr>
        <p:spPr>
          <a:xfrm>
            <a:off x="10559670" y="1753164"/>
            <a:ext cx="174172" cy="194761"/>
          </a:xfrm>
          <a:prstGeom prst="star8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758363" y="4468466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/>
              <a:t>RUNNING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63641" y="4518515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Status : </a:t>
            </a:r>
          </a:p>
          <a:p>
            <a:r>
              <a:rPr lang="en-US" sz="1400" b="1" dirty="0" smtClean="0"/>
              <a:t>RUNNING</a:t>
            </a:r>
            <a:endParaRPr lang="en-US" sz="1400" b="1" dirty="0"/>
          </a:p>
        </p:txBody>
      </p:sp>
      <p:sp>
        <p:nvSpPr>
          <p:cNvPr id="44" name="Cloud Callout 43"/>
          <p:cNvSpPr/>
          <p:nvPr/>
        </p:nvSpPr>
        <p:spPr>
          <a:xfrm>
            <a:off x="7405251" y="2929719"/>
            <a:ext cx="2057040" cy="1084945"/>
          </a:xfrm>
          <a:prstGeom prst="cloudCallout">
            <a:avLst>
              <a:gd name="adj1" fmla="val -9345"/>
              <a:gd name="adj2" fmla="val 1083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Yes. Response is available. Copy data to user buffer.</a:t>
            </a:r>
            <a:endParaRPr lang="en-US" sz="1100" dirty="0"/>
          </a:p>
        </p:txBody>
      </p:sp>
      <p:sp>
        <p:nvSpPr>
          <p:cNvPr id="17" name="Lightning Bolt 16"/>
          <p:cNvSpPr/>
          <p:nvPr/>
        </p:nvSpPr>
        <p:spPr>
          <a:xfrm>
            <a:off x="9712181" y="4546414"/>
            <a:ext cx="276393" cy="339014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138673" y="2364503"/>
            <a:ext cx="457132" cy="408378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Buffer</a:t>
            </a:r>
            <a:endParaRPr lang="en-US" sz="1200" dirty="0"/>
          </a:p>
        </p:txBody>
      </p:sp>
      <p:sp>
        <p:nvSpPr>
          <p:cNvPr id="51" name="Rectangle 50"/>
          <p:cNvSpPr/>
          <p:nvPr/>
        </p:nvSpPr>
        <p:spPr>
          <a:xfrm>
            <a:off x="11138673" y="2364503"/>
            <a:ext cx="457132" cy="40837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Buffer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6628" y="6198130"/>
            <a:ext cx="1644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 domain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521105" y="3303804"/>
            <a:ext cx="457132" cy="40837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65768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978237" y="3304550"/>
            <a:ext cx="457132" cy="408378"/>
          </a:xfrm>
          <a:prstGeom prst="rect">
            <a:avLst/>
          </a:prstGeom>
          <a:solidFill>
            <a:srgbClr val="9B9256"/>
          </a:solidFill>
          <a:ln w="12700" cap="flat" cmpd="sng" algn="ctr">
            <a:solidFill>
              <a:srgbClr val="9B925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521100" y="3706326"/>
            <a:ext cx="457132" cy="408378"/>
          </a:xfrm>
          <a:prstGeom prst="rect">
            <a:avLst/>
          </a:prstGeom>
          <a:solidFill>
            <a:srgbClr val="84AC9D"/>
          </a:solidFill>
          <a:ln w="12700" cap="flat" cmpd="sng" algn="ctr">
            <a:solidFill>
              <a:srgbClr val="84AC9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978232" y="3706326"/>
            <a:ext cx="457132" cy="408378"/>
          </a:xfrm>
          <a:prstGeom prst="rect">
            <a:avLst/>
          </a:prstGeom>
          <a:solidFill>
            <a:srgbClr val="A8B97F"/>
          </a:solidFill>
          <a:ln w="12700" cap="flat" cmpd="sng" algn="ctr">
            <a:solidFill>
              <a:srgbClr val="A8B97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34832" y="3459907"/>
            <a:ext cx="72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Shared </a:t>
            </a:r>
          </a:p>
          <a:p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pages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733842" y="1712046"/>
            <a:ext cx="996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Read request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8165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739 0.01597 L 0.34466 -0.3 " pathEditMode="relative" ptsTypes="A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4" grpId="0" animBg="1"/>
      <p:bldP spid="50" grpId="0" animBg="1"/>
      <p:bldP spid="5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1128156"/>
            <a:ext cx="2421577" cy="3269673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44732" y="1471785"/>
            <a:ext cx="1698172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644732" y="2505928"/>
            <a:ext cx="1698172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TCP/IP stack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644732" y="3540071"/>
            <a:ext cx="1698172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Split Device Driver</a:t>
            </a:r>
          </a:p>
          <a:p>
            <a:pPr algn="ctr"/>
            <a:r>
              <a:rPr lang="en-US" sz="1100" dirty="0" smtClean="0"/>
              <a:t>Front end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>
            <a:off x="2493818" y="2101177"/>
            <a:ext cx="0" cy="40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491838" y="3135320"/>
            <a:ext cx="0" cy="40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295400" y="4666507"/>
            <a:ext cx="6969826" cy="914896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95399" y="4666507"/>
            <a:ext cx="458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Xen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2493818" y="4792709"/>
            <a:ext cx="2101933" cy="6624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Shared Memory Segment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965863" y="1123151"/>
            <a:ext cx="4286992" cy="3274678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49388" y="3552703"/>
            <a:ext cx="1712025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Split Device Driver</a:t>
            </a:r>
          </a:p>
          <a:p>
            <a:pPr algn="ctr"/>
            <a:r>
              <a:rPr lang="en-US" sz="1100" dirty="0" smtClean="0"/>
              <a:t>Back end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232567" y="3552703"/>
            <a:ext cx="1712025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Real Device driver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1295400" y="5700156"/>
            <a:ext cx="6969826" cy="878774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32566" y="5844637"/>
            <a:ext cx="1712025" cy="565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Physical Device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1295399" y="5700156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Hardware</a:t>
            </a:r>
            <a:endParaRPr lang="en-US" sz="1600" dirty="0"/>
          </a:p>
        </p:txBody>
      </p:sp>
      <p:cxnSp>
        <p:nvCxnSpPr>
          <p:cNvPr id="19" name="Elbow Connector 18"/>
          <p:cNvCxnSpPr>
            <a:stCxn id="7" idx="2"/>
          </p:cNvCxnSpPr>
          <p:nvPr/>
        </p:nvCxnSpPr>
        <p:spPr>
          <a:xfrm rot="16200000" flipH="1">
            <a:off x="2407826" y="4255454"/>
            <a:ext cx="623246" cy="4512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5400000" flipH="1" flipV="1">
            <a:off x="4074359" y="4288466"/>
            <a:ext cx="627765" cy="415024"/>
          </a:xfrm>
          <a:prstGeom prst="bentConnector3">
            <a:avLst>
              <a:gd name="adj1" fmla="val 462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30141" y="3271393"/>
            <a:ext cx="1958436" cy="1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076702" y="3285249"/>
            <a:ext cx="1" cy="26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7" idx="0"/>
          </p:cNvCxnSpPr>
          <p:nvPr/>
        </p:nvCxnSpPr>
        <p:spPr>
          <a:xfrm>
            <a:off x="7076702" y="4182095"/>
            <a:ext cx="11877" cy="166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65863" y="1123151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0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295399" y="1123151"/>
            <a:ext cx="1378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U Guest</a:t>
            </a:r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130141" y="3271393"/>
            <a:ext cx="0" cy="268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40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5944457" y="1856689"/>
            <a:ext cx="2071046" cy="2989715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117886" y="2135256"/>
            <a:ext cx="1520751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29" name="Rectangle 28"/>
          <p:cNvSpPr/>
          <p:nvPr/>
        </p:nvSpPr>
        <p:spPr>
          <a:xfrm>
            <a:off x="6117886" y="3024282"/>
            <a:ext cx="1520751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TCP/IP stack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6123366" y="3901448"/>
            <a:ext cx="1515271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</a:t>
            </a:r>
          </a:p>
          <a:p>
            <a:pPr algn="ctr"/>
            <a:r>
              <a:rPr lang="en-US" sz="1100" dirty="0" smtClean="0"/>
              <a:t>Front end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28" idx="2"/>
            <a:endCxn id="29" idx="0"/>
          </p:cNvCxnSpPr>
          <p:nvPr/>
        </p:nvCxnSpPr>
        <p:spPr>
          <a:xfrm>
            <a:off x="6878262" y="2764648"/>
            <a:ext cx="0" cy="25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2"/>
          </p:cNvCxnSpPr>
          <p:nvPr/>
        </p:nvCxnSpPr>
        <p:spPr>
          <a:xfrm>
            <a:off x="6878262" y="3653674"/>
            <a:ext cx="0" cy="24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949688" y="4949939"/>
            <a:ext cx="5607596" cy="827926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971552" y="5042936"/>
            <a:ext cx="458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Xen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7010086" y="5042936"/>
            <a:ext cx="1764989" cy="6624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Shared Memory Segment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8157073" y="1840174"/>
            <a:ext cx="3400211" cy="3006229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330902" y="3901448"/>
            <a:ext cx="1514357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</a:t>
            </a:r>
          </a:p>
          <a:p>
            <a:pPr algn="ctr"/>
            <a:r>
              <a:rPr lang="en-US" sz="1100" dirty="0" smtClean="0"/>
              <a:t>Back end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10020731" y="3906918"/>
            <a:ext cx="1372804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Real Device driver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5949689" y="5870911"/>
            <a:ext cx="5607596" cy="698201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0020731" y="5971227"/>
            <a:ext cx="1372803" cy="565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Physical Device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5949688" y="5912234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Hardware</a:t>
            </a:r>
            <a:endParaRPr lang="en-US" sz="1600" dirty="0"/>
          </a:p>
        </p:txBody>
      </p:sp>
      <p:cxnSp>
        <p:nvCxnSpPr>
          <p:cNvPr id="42" name="Elbow Connector 41"/>
          <p:cNvCxnSpPr/>
          <p:nvPr/>
        </p:nvCxnSpPr>
        <p:spPr>
          <a:xfrm rot="16200000" flipH="1">
            <a:off x="6806274" y="4549793"/>
            <a:ext cx="518201" cy="468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5400000" flipH="1" flipV="1">
            <a:off x="8289280" y="4572463"/>
            <a:ext cx="527417" cy="4441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775075" y="3653674"/>
            <a:ext cx="1958436" cy="1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721636" y="3667530"/>
            <a:ext cx="1" cy="26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0703775" y="4524735"/>
            <a:ext cx="25733" cy="143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185664" y="1840175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0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5947725" y="1840175"/>
            <a:ext cx="1378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U Guest</a:t>
            </a:r>
            <a:endParaRPr lang="en-US" sz="1600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8775075" y="3653674"/>
            <a:ext cx="0" cy="268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91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0229" y="544286"/>
            <a:ext cx="2188029" cy="365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72060" y="544286"/>
            <a:ext cx="1708428" cy="365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0229" y="4561309"/>
            <a:ext cx="5940260" cy="555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0229" y="5475905"/>
            <a:ext cx="5940259" cy="555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91443" y="544502"/>
            <a:ext cx="1485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Domain 0 guest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053753" y="544286"/>
            <a:ext cx="1546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Domain U Guest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50612" y="4654229"/>
            <a:ext cx="477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xen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3775" y="5568825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Hardware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1897016" y="3091544"/>
            <a:ext cx="832724" cy="9266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drivers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5149135" y="3090184"/>
            <a:ext cx="832724" cy="9266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drivers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endCxn id="22" idx="0"/>
          </p:cNvCxnSpPr>
          <p:nvPr/>
        </p:nvCxnSpPr>
        <p:spPr>
          <a:xfrm>
            <a:off x="3668683" y="2809844"/>
            <a:ext cx="0" cy="28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149135" y="1068260"/>
            <a:ext cx="1336041" cy="4898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Applications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910822" y="3084548"/>
            <a:ext cx="809645" cy="9266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Device Drivers</a:t>
            </a:r>
            <a:endParaRPr lang="en-US" sz="1400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302492" y="4359731"/>
            <a:ext cx="3252119" cy="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2"/>
          </p:cNvCxnSpPr>
          <p:nvPr/>
        </p:nvCxnSpPr>
        <p:spPr>
          <a:xfrm flipV="1">
            <a:off x="5565497" y="4016830"/>
            <a:ext cx="0" cy="35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318984" y="4011194"/>
            <a:ext cx="0" cy="35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076632" y="533305"/>
            <a:ext cx="1708428" cy="3657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74421" y="544286"/>
            <a:ext cx="1512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Domain U guest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3252321" y="3091514"/>
            <a:ext cx="832724" cy="9266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drivers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910822" y="1229028"/>
            <a:ext cx="1818917" cy="5818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Xen</a:t>
            </a:r>
            <a:r>
              <a:rPr lang="en-US" sz="1400" dirty="0" smtClean="0"/>
              <a:t> controlled user interface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3259587" y="2313127"/>
            <a:ext cx="825458" cy="6056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NFS client</a:t>
            </a:r>
            <a:endParaRPr lang="en-US" sz="1400" dirty="0"/>
          </a:p>
        </p:txBody>
      </p:sp>
      <p:sp>
        <p:nvSpPr>
          <p:cNvPr id="30" name="Rounded Rectangle 29"/>
          <p:cNvSpPr/>
          <p:nvPr/>
        </p:nvSpPr>
        <p:spPr>
          <a:xfrm>
            <a:off x="3247778" y="1068259"/>
            <a:ext cx="1336041" cy="4898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Applications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5156401" y="2310368"/>
            <a:ext cx="825458" cy="6056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NFS client</a:t>
            </a:r>
            <a:endParaRPr lang="en-US" sz="1400" dirty="0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3668683" y="4016633"/>
            <a:ext cx="0" cy="359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720466" y="4654229"/>
            <a:ext cx="109398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Virtual CPU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3174421" y="4654229"/>
            <a:ext cx="13826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Virtual memory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4917085" y="4654229"/>
            <a:ext cx="13826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Scheduling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1758057" y="5573492"/>
            <a:ext cx="109398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Physical CPU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3174421" y="5571849"/>
            <a:ext cx="13826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Physical memory</a:t>
            </a:r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4917085" y="5571849"/>
            <a:ext cx="13826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Network</a:t>
            </a:r>
            <a:endParaRPr lang="en-US" sz="1400" dirty="0"/>
          </a:p>
        </p:txBody>
      </p:sp>
      <p:cxnSp>
        <p:nvCxnSpPr>
          <p:cNvPr id="40" name="Elbow Connector 39"/>
          <p:cNvCxnSpPr>
            <a:stCxn id="16" idx="2"/>
          </p:cNvCxnSpPr>
          <p:nvPr/>
        </p:nvCxnSpPr>
        <p:spPr>
          <a:xfrm rot="16200000" flipH="1">
            <a:off x="2803519" y="2523319"/>
            <a:ext cx="1317039" cy="4292787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9" idx="0"/>
          </p:cNvCxnSpPr>
          <p:nvPr/>
        </p:nvCxnSpPr>
        <p:spPr>
          <a:xfrm flipH="1">
            <a:off x="5608432" y="5328233"/>
            <a:ext cx="0" cy="24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9" idx="2"/>
          </p:cNvCxnSpPr>
          <p:nvPr/>
        </p:nvCxnSpPr>
        <p:spPr>
          <a:xfrm rot="5400000">
            <a:off x="5125742" y="5894359"/>
            <a:ext cx="435868" cy="52951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44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Device Driver isolation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Coverity's analysis of the Linux kernel code </a:t>
            </a:r>
          </a:p>
          <a:p>
            <a:pPr marL="205740" lvl="2" indent="0">
              <a:buNone/>
            </a:pPr>
            <a:r>
              <a:rPr lang="en-US" dirty="0"/>
              <a:t>1000 bugs in the Linux kernel 2.4.1</a:t>
            </a:r>
          </a:p>
          <a:p>
            <a:pPr marL="205740" lvl="2" indent="0">
              <a:buNone/>
            </a:pPr>
            <a:r>
              <a:rPr lang="en-US" dirty="0"/>
              <a:t>950 bugs in the Linux kernel 2.6.9</a:t>
            </a:r>
          </a:p>
          <a:p>
            <a:pPr marL="205740" lvl="2" indent="0">
              <a:buNone/>
            </a:pPr>
            <a:r>
              <a:rPr lang="en-US" dirty="0"/>
              <a:t>53% of the bugs are present in the device driver portion of the </a:t>
            </a:r>
            <a:r>
              <a:rPr lang="en-US" dirty="0" smtClean="0"/>
              <a:t>kernel</a:t>
            </a:r>
          </a:p>
          <a:p>
            <a:pPr marL="205740" lvl="2" indent="0">
              <a:buNone/>
            </a:pPr>
            <a:r>
              <a:rPr lang="en-US" dirty="0" smtClean="0"/>
              <a:t>Any </a:t>
            </a:r>
            <a:r>
              <a:rPr lang="en-US" dirty="0"/>
              <a:t>portion of the kernel can </a:t>
            </a:r>
            <a:r>
              <a:rPr lang="en-US" dirty="0" smtClean="0"/>
              <a:t>overwrite data structure in the kernel space</a:t>
            </a:r>
          </a:p>
          <a:p>
            <a:pPr marL="205740" lvl="2" indent="0">
              <a:buNone/>
            </a:pPr>
            <a:r>
              <a:rPr lang="en-US" dirty="0" smtClean="0"/>
              <a:t>This causes </a:t>
            </a:r>
            <a:r>
              <a:rPr lang="en-US" dirty="0"/>
              <a:t>a bug in a device driver to corrupt the memory of other kernel </a:t>
            </a:r>
            <a:r>
              <a:rPr lang="en-US" dirty="0" smtClean="0"/>
              <a:t>components</a:t>
            </a:r>
          </a:p>
          <a:p>
            <a:pPr marL="4572" lvl="1" indent="0">
              <a:buNone/>
            </a:pPr>
            <a:endParaRPr lang="en-US" dirty="0"/>
          </a:p>
          <a:p>
            <a:pPr marL="20574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45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Device Driver isolation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" lvl="1" indent="0">
              <a:buNone/>
            </a:pPr>
            <a:r>
              <a:rPr lang="en-US" dirty="0"/>
              <a:t>Underlying cause of unreliability in operating systems is the lack of isolation between </a:t>
            </a:r>
            <a:r>
              <a:rPr lang="en-US" b="1" dirty="0"/>
              <a:t>device drivers </a:t>
            </a:r>
            <a:r>
              <a:rPr lang="en-US" dirty="0"/>
              <a:t>and a </a:t>
            </a:r>
            <a:r>
              <a:rPr lang="en-US" b="1" dirty="0"/>
              <a:t>Linux </a:t>
            </a:r>
            <a:r>
              <a:rPr lang="en-US" b="1" dirty="0" smtClean="0"/>
              <a:t>kernel</a:t>
            </a:r>
            <a:endParaRPr lang="en-US" dirty="0"/>
          </a:p>
          <a:p>
            <a:pPr marL="4572" lvl="1" indent="0">
              <a:buNone/>
            </a:pPr>
            <a:endParaRPr lang="en-US" dirty="0"/>
          </a:p>
          <a:p>
            <a:pPr marL="20574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1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Xen’s</a:t>
            </a:r>
            <a:r>
              <a:rPr lang="en-US" dirty="0" smtClean="0"/>
              <a:t> Isolated Driver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1734" y="2084704"/>
            <a:ext cx="4986253" cy="4477753"/>
          </a:xfrm>
        </p:spPr>
        <p:txBody>
          <a:bodyPr/>
          <a:lstStyle/>
          <a:p>
            <a:pPr algn="just"/>
            <a:r>
              <a:rPr lang="en-US" dirty="0" smtClean="0"/>
              <a:t>The Xen hypervisor isolates the device driver by running it in a separate domain called Driver Domain</a:t>
            </a:r>
          </a:p>
          <a:p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57224" y="2012140"/>
            <a:ext cx="2071046" cy="2989715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30653" y="2290707"/>
            <a:ext cx="1520751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Application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>
          <a:xfrm>
            <a:off x="830653" y="3179733"/>
            <a:ext cx="1520751" cy="629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TCP/IP stack</a:t>
            </a:r>
            <a:endParaRPr lang="en-US" sz="1600" dirty="0"/>
          </a:p>
        </p:txBody>
      </p:sp>
      <p:sp>
        <p:nvSpPr>
          <p:cNvPr id="56" name="Rectangle 55"/>
          <p:cNvSpPr/>
          <p:nvPr/>
        </p:nvSpPr>
        <p:spPr>
          <a:xfrm>
            <a:off x="836133" y="4056899"/>
            <a:ext cx="1515271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</a:t>
            </a:r>
          </a:p>
          <a:p>
            <a:pPr algn="ctr"/>
            <a:r>
              <a:rPr lang="en-US" sz="1100" dirty="0" smtClean="0"/>
              <a:t>Front end</a:t>
            </a:r>
            <a:endParaRPr lang="en-US" sz="1400" dirty="0"/>
          </a:p>
        </p:txBody>
      </p:sp>
      <p:cxnSp>
        <p:nvCxnSpPr>
          <p:cNvPr id="57" name="Straight Arrow Connector 56"/>
          <p:cNvCxnSpPr>
            <a:stCxn id="54" idx="2"/>
            <a:endCxn id="55" idx="0"/>
          </p:cNvCxnSpPr>
          <p:nvPr/>
        </p:nvCxnSpPr>
        <p:spPr>
          <a:xfrm>
            <a:off x="1591029" y="2920099"/>
            <a:ext cx="0" cy="259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2"/>
          </p:cNvCxnSpPr>
          <p:nvPr/>
        </p:nvCxnSpPr>
        <p:spPr>
          <a:xfrm>
            <a:off x="1591029" y="3809125"/>
            <a:ext cx="0" cy="24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62455" y="5105390"/>
            <a:ext cx="5607596" cy="827926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84319" y="5198387"/>
            <a:ext cx="458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Xen</a:t>
            </a:r>
            <a:endParaRPr lang="en-US" sz="1600" dirty="0"/>
          </a:p>
        </p:txBody>
      </p:sp>
      <p:sp>
        <p:nvSpPr>
          <p:cNvPr id="61" name="Rectangle 60"/>
          <p:cNvSpPr/>
          <p:nvPr/>
        </p:nvSpPr>
        <p:spPr>
          <a:xfrm>
            <a:off x="1722853" y="5198387"/>
            <a:ext cx="1764989" cy="66249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Shared Memory Segment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2869840" y="1995625"/>
            <a:ext cx="3400211" cy="3006229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043669" y="4056899"/>
            <a:ext cx="1514357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Split Device Driver</a:t>
            </a:r>
          </a:p>
          <a:p>
            <a:pPr algn="ctr"/>
            <a:r>
              <a:rPr lang="en-US" sz="1100" dirty="0" smtClean="0"/>
              <a:t>Back end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4733498" y="4062369"/>
            <a:ext cx="1372804" cy="629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Real Device driver</a:t>
            </a:r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662456" y="6026362"/>
            <a:ext cx="5607596" cy="698201"/>
          </a:xfrm>
          <a:prstGeom prst="rect">
            <a:avLst/>
          </a:prstGeom>
          <a:ln>
            <a:solidFill>
              <a:schemeClr val="accent1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733498" y="6126678"/>
            <a:ext cx="1372803" cy="5658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Physical Device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62455" y="6067685"/>
            <a:ext cx="900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Hardware</a:t>
            </a:r>
            <a:endParaRPr lang="en-US" sz="1600" dirty="0"/>
          </a:p>
        </p:txBody>
      </p:sp>
      <p:cxnSp>
        <p:nvCxnSpPr>
          <p:cNvPr id="68" name="Elbow Connector 67"/>
          <p:cNvCxnSpPr/>
          <p:nvPr/>
        </p:nvCxnSpPr>
        <p:spPr>
          <a:xfrm rot="16200000" flipH="1">
            <a:off x="1519041" y="4705244"/>
            <a:ext cx="518201" cy="468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rot="5400000" flipH="1" flipV="1">
            <a:off x="3002047" y="4727914"/>
            <a:ext cx="527417" cy="4441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487842" y="3809125"/>
            <a:ext cx="1958436" cy="12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434403" y="3822981"/>
            <a:ext cx="1" cy="26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5416542" y="4680186"/>
            <a:ext cx="25733" cy="143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898431" y="1995626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0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660492" y="1995626"/>
            <a:ext cx="1378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Domain U Guest</a:t>
            </a:r>
            <a:endParaRPr lang="en-US" sz="1600" dirty="0"/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3487842" y="3809125"/>
            <a:ext cx="0" cy="268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3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Xen Split Device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5735030" cy="3766185"/>
          </a:xfrm>
        </p:spPr>
        <p:txBody>
          <a:bodyPr/>
          <a:lstStyle/>
          <a:p>
            <a:pPr algn="just"/>
            <a:r>
              <a:rPr lang="en-US" dirty="0" smtClean="0"/>
              <a:t>Source code for the Isolated Driver Domain is not available. </a:t>
            </a:r>
          </a:p>
          <a:p>
            <a:pPr algn="just"/>
            <a:r>
              <a:rPr lang="en-US" dirty="0" smtClean="0"/>
              <a:t>But the Isolated Driver Domain follows split device driver.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086" y="1720830"/>
            <a:ext cx="5181600" cy="513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Isolated Device Driver (IDDR)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implementation of the Isolated Driver Domain</a:t>
            </a:r>
          </a:p>
          <a:p>
            <a:r>
              <a:rPr lang="en-US" dirty="0" smtClean="0"/>
              <a:t>Follows the same Xen split device driver model</a:t>
            </a:r>
          </a:p>
          <a:p>
            <a:r>
              <a:rPr lang="en-US" dirty="0" smtClean="0"/>
              <a:t>We refer the baseline code or the re-implementation of Isolated Driver Domain as Base IDDR system </a:t>
            </a:r>
          </a:p>
          <a:p>
            <a:r>
              <a:rPr lang="en-US" dirty="0" smtClean="0"/>
              <a:t>One with the performance improvement is referred New IDDR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1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the Base IDDR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Strong isolation</a:t>
            </a:r>
            <a:r>
              <a:rPr lang="en-US" dirty="0"/>
              <a:t>: A bug within a device driver </a:t>
            </a:r>
            <a:r>
              <a:rPr lang="en-US" dirty="0" smtClean="0"/>
              <a:t>does not </a:t>
            </a:r>
            <a:r>
              <a:rPr lang="en-US" dirty="0"/>
              <a:t>affect the other </a:t>
            </a:r>
            <a:r>
              <a:rPr lang="en-US" dirty="0" smtClean="0"/>
              <a:t>kernel component.</a:t>
            </a:r>
            <a:endParaRPr lang="en-US" dirty="0"/>
          </a:p>
          <a:p>
            <a:r>
              <a:rPr lang="en-US" b="1" dirty="0"/>
              <a:t>Transparency</a:t>
            </a:r>
            <a:r>
              <a:rPr lang="en-US" dirty="0"/>
              <a:t>: </a:t>
            </a:r>
            <a:r>
              <a:rPr lang="en-US" dirty="0" smtClean="0"/>
              <a:t>User need not be aware </a:t>
            </a:r>
            <a:r>
              <a:rPr lang="en-US" dirty="0"/>
              <a:t>of the system architecture to run the </a:t>
            </a:r>
            <a:r>
              <a:rPr lang="en-US" dirty="0" smtClean="0"/>
              <a:t>application.</a:t>
            </a:r>
            <a:endParaRPr lang="en-US" dirty="0"/>
          </a:p>
          <a:p>
            <a:r>
              <a:rPr lang="en-US" b="1" dirty="0"/>
              <a:t>Compatibility</a:t>
            </a:r>
            <a:r>
              <a:rPr lang="en-US" dirty="0"/>
              <a:t>: Existing drivers and applications </a:t>
            </a:r>
            <a:r>
              <a:rPr lang="en-US" dirty="0" smtClean="0"/>
              <a:t>are compatible </a:t>
            </a:r>
            <a:r>
              <a:rPr lang="en-US" dirty="0"/>
              <a:t>with </a:t>
            </a:r>
            <a:r>
              <a:rPr lang="en-US" dirty="0" smtClean="0"/>
              <a:t>the new </a:t>
            </a:r>
            <a:r>
              <a:rPr lang="en-US" dirty="0"/>
              <a:t>architecture. </a:t>
            </a:r>
            <a:r>
              <a:rPr lang="en-US" dirty="0" smtClean="0"/>
              <a:t>Changes to the </a:t>
            </a:r>
            <a:r>
              <a:rPr lang="en-US" dirty="0"/>
              <a:t>device driver and </a:t>
            </a:r>
            <a:r>
              <a:rPr lang="en-US" dirty="0" smtClean="0"/>
              <a:t>applications are not required </a:t>
            </a:r>
            <a:r>
              <a:rPr lang="en-US" dirty="0"/>
              <a:t>to run the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3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265</TotalTime>
  <Words>1313</Words>
  <Application>Microsoft Office PowerPoint</Application>
  <PresentationFormat>Widescreen</PresentationFormat>
  <Paragraphs>450</Paragraphs>
  <Slides>34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Metropolitan</vt:lpstr>
      <vt:lpstr>Isolated Device Driver</vt:lpstr>
      <vt:lpstr>Typical OS components</vt:lpstr>
      <vt:lpstr>Device Driver</vt:lpstr>
      <vt:lpstr>Why Device Driver isolation ?</vt:lpstr>
      <vt:lpstr>Why Device Driver isolation ?</vt:lpstr>
      <vt:lpstr>Xen’s Isolated Driver Domain</vt:lpstr>
      <vt:lpstr>Xen Split Device Driver</vt:lpstr>
      <vt:lpstr>Isolated Device Driver (IDDR)</vt:lpstr>
      <vt:lpstr>Properties of the Base IDDR</vt:lpstr>
      <vt:lpstr>Design Goals of the New IDDR System</vt:lpstr>
      <vt:lpstr>The hypervisor layer</vt:lpstr>
      <vt:lpstr>Data Copy Overhead</vt:lpstr>
      <vt:lpstr>Data Copy Overhead</vt:lpstr>
      <vt:lpstr>Communication Overhead</vt:lpstr>
      <vt:lpstr>Components of the IDDR system</vt:lpstr>
      <vt:lpstr>Components of the IDDR system</vt:lpstr>
      <vt:lpstr>Components of the IDDR system</vt:lpstr>
      <vt:lpstr>Communication module</vt:lpstr>
      <vt:lpstr>Implementation of the IDDR system</vt:lpstr>
      <vt:lpstr>Implementation of the IDDR system</vt:lpstr>
      <vt:lpstr>New IDDR system</vt:lpstr>
      <vt:lpstr>New IDDR system</vt:lpstr>
      <vt:lpstr>New IDDR system</vt:lpstr>
      <vt:lpstr>New IDDR system</vt:lpstr>
      <vt:lpstr>New IDDR system</vt:lpstr>
      <vt:lpstr>New IDDR system</vt:lpstr>
      <vt:lpstr>New IDDR system</vt:lpstr>
      <vt:lpstr>New IDDR system</vt:lpstr>
      <vt:lpstr>New IDDR system</vt:lpstr>
      <vt:lpstr>New IDDR system</vt:lpstr>
      <vt:lpstr>New IDDR system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Improvement of the Driver Domain</dc:title>
  <dc:creator>sushrut shirole</dc:creator>
  <cp:lastModifiedBy>sushrut shirole</cp:lastModifiedBy>
  <cp:revision>253</cp:revision>
  <dcterms:created xsi:type="dcterms:W3CDTF">2014-03-29T19:47:57Z</dcterms:created>
  <dcterms:modified xsi:type="dcterms:W3CDTF">2014-03-30T23:01:11Z</dcterms:modified>
</cp:coreProperties>
</file>