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9" r:id="rId15"/>
    <p:sldId id="280" r:id="rId16"/>
    <p:sldId id="294" r:id="rId17"/>
    <p:sldId id="295" r:id="rId18"/>
    <p:sldId id="296" r:id="rId19"/>
    <p:sldId id="297" r:id="rId20"/>
    <p:sldId id="298" r:id="rId21"/>
    <p:sldId id="301" r:id="rId22"/>
    <p:sldId id="302" r:id="rId23"/>
    <p:sldId id="282" r:id="rId24"/>
    <p:sldId id="303" r:id="rId25"/>
    <p:sldId id="300" r:id="rId26"/>
    <p:sldId id="305" r:id="rId27"/>
    <p:sldId id="304" r:id="rId28"/>
    <p:sldId id="306" r:id="rId29"/>
    <p:sldId id="307" r:id="rId30"/>
    <p:sldId id="308" r:id="rId31"/>
    <p:sldId id="268" r:id="rId32"/>
    <p:sldId id="272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</p14:sldIdLst>
        </p14:section>
        <p14:section name="IDDR" id="{51164718-0BE2-439F-A256-7E1711110CEA}">
          <p14:sldIdLst>
            <p14:sldId id="265"/>
            <p14:sldId id="266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94"/>
            <p14:sldId id="295"/>
            <p14:sldId id="296"/>
            <p14:sldId id="297"/>
            <p14:sldId id="298"/>
            <p14:sldId id="301"/>
            <p14:sldId id="302"/>
            <p14:sldId id="282"/>
          </p14:sldIdLst>
        </p14:section>
        <p14:section name="Evaluation" id="{E878A1F0-F25C-412E-8475-16F472CD1F0C}">
          <p14:sldIdLst>
            <p14:sldId id="303"/>
            <p14:sldId id="300"/>
            <p14:sldId id="305"/>
            <p14:sldId id="304"/>
            <p14:sldId id="306"/>
            <p14:sldId id="307"/>
            <p14:sldId id="308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4" d="100"/>
          <a:sy n="84" d="100"/>
        </p:scale>
        <p:origin x="7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Performance Optimization for Isolated Driver Domains.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Frontend Driver </a:t>
            </a:r>
            <a:endParaRPr lang="en-US" b="1" dirty="0"/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an interface for applications</a:t>
            </a:r>
          </a:p>
          <a:p>
            <a:r>
              <a:rPr lang="en-US" b="1" dirty="0" smtClean="0"/>
              <a:t>Backend Driver </a:t>
            </a:r>
            <a:endParaRPr lang="en-US" b="1" dirty="0"/>
          </a:p>
          <a:p>
            <a:pPr lvl="1"/>
            <a:r>
              <a:rPr lang="en-US" dirty="0" smtClean="0"/>
              <a:t>Accepts </a:t>
            </a:r>
            <a:r>
              <a:rPr lang="en-US" dirty="0" smtClean="0"/>
              <a:t>the requests and sends back responses</a:t>
            </a:r>
          </a:p>
          <a:p>
            <a:r>
              <a:rPr lang="en-US" b="1" dirty="0" smtClean="0"/>
              <a:t>Communication Module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23603"/>
            <a:ext cx="222244" cy="222244"/>
          </a:xfrm>
          <a:prstGeom prst="star7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2 0.3588 L -0.65195 0.30579 L -0.76146 0.30417 L -0.76146 0.4581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8 L -0.62487 0.30371 L -0.73542 0.30371 L -0.73542 0.4507 " pathEditMode="relative" ptsTypes="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67656 0.30556 L -0.78906 0.30718 L -0.78906 0.44236 " pathEditMode="relative" ptsTypes="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15" y="2011680"/>
            <a:ext cx="4171731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23231" y="2180033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User app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023231" y="2836489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023231" y="3492945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Guest OS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603096" y="4149401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Xen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087127" y="4844329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Host computer system hardware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1103" y="224739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1103" y="2903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1103" y="35603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1102" y="42167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10507776" y="3744973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0507777" y="4416290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7487" y="381084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335B74">
                    <a:lumMod val="75000"/>
                  </a:srgbClr>
                </a:solidFill>
              </a:rPr>
              <a:t>Hypercall</a:t>
            </a:r>
            <a:endParaRPr lang="en-US" sz="1200" dirty="0">
              <a:solidFill>
                <a:srgbClr val="335B74">
                  <a:lumMod val="75000"/>
                </a:srgb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023231" y="4158624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197701" y="3997001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48136" y="42602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dom0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0507776" y="2355861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17262" y="2830270"/>
            <a:ext cx="85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Privileged 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instruction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/</a:t>
            </a:r>
            <a:r>
              <a:rPr lang="en-US" sz="1200" dirty="0" err="1" smtClean="0">
                <a:solidFill>
                  <a:srgbClr val="27CED7">
                    <a:lumMod val="50000"/>
                  </a:srgbClr>
                </a:solidFill>
              </a:rPr>
              <a:t>syscall</a:t>
            </a:r>
            <a:endParaRPr lang="en-US" sz="1200" dirty="0">
              <a:solidFill>
                <a:srgbClr val="27CED7">
                  <a:lumMod val="50000"/>
                </a:srgb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017263" y="3949347"/>
            <a:ext cx="310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10598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470638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58670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46702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57111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0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7114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3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7113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2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7112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1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5873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5873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 Driver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Physical Device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Front end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Xen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Shared Memory Segment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Back end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Real Device driver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Physical Device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Direct </a:t>
            </a:r>
            <a:r>
              <a:rPr lang="en-US" b="1" dirty="0" smtClean="0"/>
              <a:t>cost :</a:t>
            </a:r>
            <a:r>
              <a:rPr lang="en-US" dirty="0" smtClean="0"/>
              <a:t> </a:t>
            </a:r>
            <a:r>
              <a:rPr lang="en-US" dirty="0" smtClean="0"/>
              <a:t>Cost required to 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and </a:t>
            </a:r>
            <a:r>
              <a:rPr lang="en-US" dirty="0" smtClean="0"/>
              <a:t>restore </a:t>
            </a:r>
            <a:r>
              <a:rPr lang="en-US" dirty="0"/>
              <a:t>processor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execute scheduler code</a:t>
            </a:r>
          </a:p>
          <a:p>
            <a:pPr lvl="1"/>
            <a:r>
              <a:rPr lang="en-US" dirty="0" smtClean="0"/>
              <a:t>reload the </a:t>
            </a:r>
            <a:r>
              <a:rPr lang="en-US" dirty="0"/>
              <a:t>TLB </a:t>
            </a:r>
            <a:r>
              <a:rPr lang="en-US" dirty="0" smtClean="0"/>
              <a:t>entries</a:t>
            </a:r>
          </a:p>
          <a:p>
            <a:pPr lvl="1"/>
            <a:r>
              <a:rPr lang="en-US" dirty="0" smtClean="0"/>
              <a:t>flush pipeline</a:t>
            </a:r>
          </a:p>
          <a:p>
            <a:r>
              <a:rPr lang="en-US" b="1" dirty="0" smtClean="0"/>
              <a:t>Indirect cost</a:t>
            </a:r>
          </a:p>
          <a:p>
            <a:pPr lvl="1"/>
            <a:r>
              <a:rPr lang="en-IN" dirty="0" smtClean="0"/>
              <a:t>Processor pollution: </a:t>
            </a:r>
            <a:r>
              <a:rPr lang="en-IN" dirty="0"/>
              <a:t>cached entries are removed/ updated from </a:t>
            </a:r>
            <a:r>
              <a:rPr lang="en-IN" dirty="0" err="1"/>
              <a:t>i</a:t>
            </a:r>
            <a:r>
              <a:rPr lang="en-IN" dirty="0"/>
              <a:t>, d, L2, L3 cache, TLB, etc.</a:t>
            </a:r>
          </a:p>
          <a:p>
            <a:pPr lvl="1"/>
            <a:r>
              <a:rPr lang="en-IN" dirty="0" smtClean="0"/>
              <a:t>Cache </a:t>
            </a:r>
            <a:r>
              <a:rPr lang="en-IN" dirty="0"/>
              <a:t>interference</a:t>
            </a:r>
            <a:endParaRPr lang="en-I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Spinning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request thread - Frontend</a:t>
            </a:r>
          </a:p>
          <a:p>
            <a:pPr lvl="2"/>
            <a:r>
              <a:rPr lang="en-US" dirty="0" smtClean="0"/>
              <a:t>Thread runs in the backend driver</a:t>
            </a:r>
          </a:p>
          <a:p>
            <a:pPr lvl="2"/>
            <a:r>
              <a:rPr lang="en-US" dirty="0" smtClean="0"/>
              <a:t>Spins for some time waiting for requests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response thread - Backend</a:t>
            </a:r>
          </a:p>
          <a:p>
            <a:pPr lvl="2"/>
            <a:r>
              <a:rPr lang="en-US" dirty="0" smtClean="0"/>
              <a:t>Thread runs in the frontend driver </a:t>
            </a:r>
          </a:p>
          <a:p>
            <a:pPr lvl="2"/>
            <a:r>
              <a:rPr lang="en-US" dirty="0" smtClean="0"/>
              <a:t>Spins for some time waiting for responses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1511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5982" y="6196995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7928" y="3089826"/>
            <a:ext cx="242495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956" y="6196995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4420" y="5464861"/>
            <a:ext cx="1645960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89202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31664" y="3295648"/>
            <a:ext cx="457567" cy="40203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87807" y="3295648"/>
            <a:ext cx="451964" cy="405403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30867" y="3697261"/>
            <a:ext cx="456748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85894" y="3701051"/>
            <a:ext cx="452141" cy="40458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57" name="Lightning Bolt 56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54646" y="447590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66" name="Cloud Callout 65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67" name="Cloud Callout 66"/>
          <p:cNvSpPr/>
          <p:nvPr/>
        </p:nvSpPr>
        <p:spPr>
          <a:xfrm>
            <a:off x="2312488" y="318074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68" name="8-Point Star 67"/>
          <p:cNvSpPr/>
          <p:nvPr/>
        </p:nvSpPr>
        <p:spPr>
          <a:xfrm>
            <a:off x="869617" y="5636792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70" name="Lightning Bolt 69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Callout 70"/>
          <p:cNvSpPr/>
          <p:nvPr/>
        </p:nvSpPr>
        <p:spPr>
          <a:xfrm>
            <a:off x="538025" y="3296454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63642" y="451851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75" name="Rectangle 74"/>
          <p:cNvSpPr/>
          <p:nvPr/>
        </p:nvSpPr>
        <p:spPr>
          <a:xfrm>
            <a:off x="11138674" y="2364504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7405252" y="2929720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5531691" y="3295647"/>
            <a:ext cx="454011" cy="4054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7506" y="34780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1912" y="4032201"/>
            <a:ext cx="127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response </a:t>
            </a:r>
          </a:p>
          <a:p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63641" y="4034786"/>
            <a:ext cx="11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request</a:t>
            </a:r>
          </a:p>
          <a:p>
            <a:r>
              <a:rPr lang="en-US" sz="1400" dirty="0" smtClean="0"/>
              <a:t>thread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31922 L -0.34831 0.306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3 0.30602 L -0.77812 0.31783 L -0.77721 0.45996 " pathEditMode="relative" ptsTypes="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0091 -0.1444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1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463 L 0.38945 -0.1541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45 -0.15416 L 0.7789 -0.15602 L 0.77695 -0.4618 " pathEditMode="relative" ptsTypes="AAA">
                                      <p:cBhvr>
                                        <p:cTn id="13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7" grpId="0" animBg="1"/>
      <p:bldP spid="17" grpId="1" animBg="1"/>
      <p:bldP spid="17" grpId="2" animBg="1"/>
      <p:bldP spid="17" grpId="3" animBg="1"/>
      <p:bldP spid="19" grpId="0"/>
      <p:bldP spid="42" grpId="0"/>
      <p:bldP spid="44" grpId="0" animBg="1"/>
      <p:bldP spid="49" grpId="0" animBg="1"/>
      <p:bldP spid="55" grpId="0" animBg="1"/>
      <p:bldP spid="55" grpId="1" animBg="1"/>
      <p:bldP spid="57" grpId="0" animBg="1"/>
      <p:bldP spid="57" grpId="1" animBg="1"/>
      <p:bldP spid="57" grpId="2" animBg="1"/>
      <p:bldP spid="58" grpId="0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device driver vs base IDDR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0707" y="5737859"/>
            <a:ext cx="26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device random 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6322" y="5737857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Ramdisk</a:t>
            </a:r>
            <a:r>
              <a:rPr lang="en-US" dirty="0" smtClean="0"/>
              <a:t> random writes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678"/>
            <a:ext cx="6096000" cy="3686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" y="2051678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49298"/>
            <a:ext cx="300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 </a:t>
            </a:r>
            <a:r>
              <a:rPr lang="en-US" dirty="0" smtClean="0"/>
              <a:t>writes - </a:t>
            </a:r>
            <a:r>
              <a:rPr lang="en-US" dirty="0" err="1"/>
              <a:t>R</a:t>
            </a:r>
            <a:r>
              <a:rPr lang="en-US" dirty="0" err="1" smtClean="0"/>
              <a:t>amdisk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816" y="6049298"/>
            <a:ext cx="24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reads </a:t>
            </a:r>
            <a:r>
              <a:rPr lang="en-US" dirty="0" smtClean="0"/>
              <a:t>- </a:t>
            </a:r>
            <a:r>
              <a:rPr lang="en-US" dirty="0" err="1" smtClean="0"/>
              <a:t>Ramdisk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281"/>
            <a:ext cx="6096000" cy="3686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243281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9383" y="5993007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writes - </a:t>
            </a:r>
            <a:r>
              <a:rPr lang="en-US" dirty="0" err="1"/>
              <a:t>R</a:t>
            </a:r>
            <a:r>
              <a:rPr lang="en-US" dirty="0" err="1" smtClean="0"/>
              <a:t>amdisk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730"/>
            <a:ext cx="6096000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7730"/>
            <a:ext cx="6096000" cy="3686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7246" y="5993007"/>
            <a:ext cx="28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reads - </a:t>
            </a:r>
            <a:r>
              <a:rPr lang="en-US" dirty="0"/>
              <a:t>L</a:t>
            </a:r>
            <a:r>
              <a:rPr lang="en-US" dirty="0" smtClean="0"/>
              <a:t>oop </a:t>
            </a:r>
            <a:r>
              <a:rPr lang="en-US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83588"/>
            <a:ext cx="291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writes – Loop device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8646" y="6083586"/>
            <a:ext cx="33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err="1" smtClean="0"/>
              <a:t>reads+writes</a:t>
            </a:r>
            <a:r>
              <a:rPr lang="en-US" dirty="0" smtClean="0"/>
              <a:t> </a:t>
            </a:r>
            <a:r>
              <a:rPr lang="en-US" dirty="0" smtClean="0"/>
              <a:t>loop device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570"/>
            <a:ext cx="6096000" cy="3686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277570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analysis </a:t>
            </a:r>
            <a:r>
              <a:rPr lang="en-US" dirty="0"/>
              <a:t>of the Linux kernel code </a:t>
            </a:r>
            <a:r>
              <a:rPr lang="en-US" dirty="0" smtClean="0"/>
              <a:t>using </a:t>
            </a:r>
            <a:r>
              <a:rPr lang="en-US" dirty="0" err="1" smtClean="0"/>
              <a:t>Coverity</a:t>
            </a:r>
            <a:endParaRPr lang="en-US" dirty="0"/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12140"/>
            <a:ext cx="4986253" cy="4550317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Isolated </a:t>
            </a:r>
            <a:r>
              <a:rPr lang="en-US" dirty="0" smtClean="0"/>
              <a:t>Driver Domain </a:t>
            </a:r>
            <a:r>
              <a:rPr lang="en-US" dirty="0" smtClean="0"/>
              <a:t>code is </a:t>
            </a:r>
            <a:r>
              <a:rPr lang="en-US" dirty="0" smtClean="0"/>
              <a:t>not available.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Re-implementation </a:t>
            </a:r>
            <a:r>
              <a:rPr lang="en-US" dirty="0" smtClean="0"/>
              <a:t>of the Isolated Driver Domain</a:t>
            </a:r>
          </a:p>
          <a:p>
            <a:r>
              <a:rPr lang="en-US" dirty="0" smtClean="0"/>
              <a:t>Also follows </a:t>
            </a:r>
            <a:r>
              <a:rPr lang="en-US" dirty="0" smtClean="0"/>
              <a:t>the </a:t>
            </a:r>
            <a:r>
              <a:rPr lang="en-US" dirty="0" smtClean="0"/>
              <a:t>Xen </a:t>
            </a:r>
            <a:r>
              <a:rPr lang="en-US" dirty="0" smtClean="0"/>
              <a:t>split device driver model</a:t>
            </a:r>
          </a:p>
          <a:p>
            <a:r>
              <a:rPr lang="en-US" dirty="0" smtClean="0"/>
              <a:t>We refer </a:t>
            </a:r>
            <a:r>
              <a:rPr lang="en-US" dirty="0" smtClean="0"/>
              <a:t>the </a:t>
            </a:r>
            <a:r>
              <a:rPr lang="en-US" dirty="0" smtClean="0"/>
              <a:t>re-implementation of Isolated Driver Domain as </a:t>
            </a:r>
            <a:r>
              <a:rPr lang="en-US" b="1" dirty="0" smtClean="0"/>
              <a:t>base </a:t>
            </a:r>
            <a:r>
              <a:rPr lang="en-US" b="1" dirty="0" smtClean="0"/>
              <a:t>IDDR system </a:t>
            </a:r>
          </a:p>
          <a:p>
            <a:r>
              <a:rPr lang="en-US" dirty="0" smtClean="0"/>
              <a:t>One with the performance improvement is referred </a:t>
            </a:r>
            <a:r>
              <a:rPr lang="en-US" dirty="0" smtClean="0"/>
              <a:t>as the </a:t>
            </a:r>
            <a:r>
              <a:rPr lang="en-US" b="1" dirty="0" smtClean="0"/>
              <a:t>new </a:t>
            </a:r>
            <a:r>
              <a:rPr lang="en-US" b="1" dirty="0" smtClean="0"/>
              <a:t>IDDR </a:t>
            </a:r>
            <a:r>
              <a:rPr lang="en-US" b="1" dirty="0" smtClean="0"/>
              <a:t>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1891</TotalTime>
  <Words>1109</Words>
  <Application>Microsoft Office PowerPoint</Application>
  <PresentationFormat>Widescreen</PresentationFormat>
  <Paragraphs>303</Paragraphs>
  <Slides>33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Metropolitan</vt:lpstr>
      <vt:lpstr>Performance Optimization for Isolated Driver Domains.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Cost of Context Switch</vt:lpstr>
      <vt:lpstr>Solution</vt:lpstr>
      <vt:lpstr>New IDDR system</vt:lpstr>
      <vt:lpstr>Split device driver vs base IDDR system</vt:lpstr>
      <vt:lpstr>Base IDDR vs New IDDR</vt:lpstr>
      <vt:lpstr>Base IDDR vs New IDDR</vt:lpstr>
      <vt:lpstr>Base IDDR vs New IDDR</vt:lpstr>
      <vt:lpstr>Trade-off</vt:lpstr>
      <vt:lpstr>Conclusion</vt:lpstr>
      <vt:lpstr>Questions 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403</cp:revision>
  <dcterms:created xsi:type="dcterms:W3CDTF">2014-03-29T19:47:57Z</dcterms:created>
  <dcterms:modified xsi:type="dcterms:W3CDTF">2014-04-11T06:07:07Z</dcterms:modified>
</cp:coreProperties>
</file>