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9" r:id="rId12"/>
    <p:sldId id="271" r:id="rId13"/>
    <p:sldId id="270" r:id="rId14"/>
    <p:sldId id="273" r:id="rId15"/>
    <p:sldId id="268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7E83-02CC-4E50-86DC-B234535AC799}">
          <p14:sldIdLst>
            <p14:sldId id="256"/>
            <p14:sldId id="257"/>
            <p14:sldId id="258"/>
            <p14:sldId id="260"/>
            <p14:sldId id="262"/>
            <p14:sldId id="261"/>
            <p14:sldId id="263"/>
            <p14:sldId id="265"/>
            <p14:sldId id="266"/>
            <p14:sldId id="267"/>
            <p14:sldId id="269"/>
            <p14:sldId id="271"/>
            <p14:sldId id="270"/>
            <p14:sldId id="273"/>
          </p14:sldIdLst>
        </p14:section>
        <p14:section name="Figures" id="{E2334729-6C61-4C52-B79C-4CB92910D7A9}">
          <p14:sldIdLst>
            <p14:sldId id="268"/>
            <p14:sldId id="27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</a:t>
            </a:r>
            <a:r>
              <a:rPr lang="en-US" sz="7200" dirty="0" smtClean="0"/>
              <a:t>solated </a:t>
            </a:r>
            <a:r>
              <a:rPr lang="en-US" sz="7200" dirty="0"/>
              <a:t>D</a:t>
            </a:r>
            <a:r>
              <a:rPr lang="en-US" sz="7200" dirty="0" smtClean="0"/>
              <a:t>evice </a:t>
            </a:r>
            <a:r>
              <a:rPr lang="en-US" sz="7200" dirty="0"/>
              <a:t>D</a:t>
            </a:r>
            <a:r>
              <a:rPr lang="en-US" sz="7200" dirty="0" smtClean="0"/>
              <a:t>river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Sushrut Shirole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of the New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improvement: </a:t>
            </a:r>
            <a:r>
              <a:rPr lang="en-US" dirty="0" smtClean="0"/>
              <a:t>The design goal of the New IDDR system is to improve the performance of the base IDDR system without compromising any properties of it.</a:t>
            </a:r>
          </a:p>
          <a:p>
            <a:r>
              <a:rPr lang="en-US" dirty="0" smtClean="0"/>
              <a:t>The reason for the performance deterioration of the IDDR system is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hypervisor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 data copy between the domains.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Overhead due to the communication between the 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hypervisor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30" y="2011680"/>
            <a:ext cx="4136836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</a:t>
            </a:r>
            <a:r>
              <a:rPr lang="en-US" dirty="0"/>
              <a:t>runs at most privileged level </a:t>
            </a:r>
          </a:p>
          <a:p>
            <a:r>
              <a:rPr lang="en-US" dirty="0" smtClean="0"/>
              <a:t>Guest </a:t>
            </a:r>
            <a:r>
              <a:rPr lang="en-US" dirty="0" err="1"/>
              <a:t>os</a:t>
            </a:r>
            <a:r>
              <a:rPr lang="en-US" dirty="0"/>
              <a:t> runs at less privileged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Operations such as page table updates (memory management) takes more time in guest operating system due to hypervisor layer.</a:t>
            </a:r>
          </a:p>
          <a:p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736899" y="2157731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736899" y="2814187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736899" y="3470643"/>
            <a:ext cx="136815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316764" y="4127099"/>
            <a:ext cx="788287" cy="504056"/>
          </a:xfrm>
          <a:prstGeom prst="round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800795" y="4822027"/>
            <a:ext cx="2304256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computer system hardware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584771" y="22250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84771" y="288154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584771" y="35380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584770" y="419446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0</a:t>
            </a:r>
            <a:endParaRPr lang="en-US" dirty="0"/>
          </a:p>
        </p:txBody>
      </p:sp>
      <p:sp>
        <p:nvSpPr>
          <p:cNvPr id="56" name="Curved Left Arrow 55"/>
          <p:cNvSpPr/>
          <p:nvPr/>
        </p:nvSpPr>
        <p:spPr>
          <a:xfrm>
            <a:off x="11221444" y="3722671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11221445" y="4393988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041155" y="3788545"/>
            <a:ext cx="96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Hypercall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736899" y="4136322"/>
            <a:ext cx="504056" cy="485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>
            <a:off x="9911369" y="3974699"/>
            <a:ext cx="155115" cy="866500"/>
          </a:xfrm>
          <a:prstGeom prst="downArrow">
            <a:avLst/>
          </a:prstGeom>
          <a:ln w="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761804" y="423792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dom0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Curved Left Arrow 61"/>
          <p:cNvSpPr/>
          <p:nvPr/>
        </p:nvSpPr>
        <p:spPr>
          <a:xfrm>
            <a:off x="11221444" y="2333559"/>
            <a:ext cx="509486" cy="1389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97139" y="2852080"/>
            <a:ext cx="1947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Privileged instruction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syscall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>
          <a:xfrm flipH="1">
            <a:off x="11730931" y="3957822"/>
            <a:ext cx="310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690454" y="2157731"/>
            <a:ext cx="3456384" cy="3432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050494" y="2854327"/>
            <a:ext cx="2736304" cy="26819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338526" y="3309859"/>
            <a:ext cx="2160240" cy="2160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26558" y="3813915"/>
            <a:ext cx="1584176" cy="15841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036967" y="38761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36970" y="239846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36969" y="29405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36968" y="33725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94709" y="374190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94709" y="442133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856257" cy="3766185"/>
          </a:xfrm>
        </p:spPr>
        <p:txBody>
          <a:bodyPr/>
          <a:lstStyle/>
          <a:p>
            <a:r>
              <a:rPr lang="en-US" dirty="0" smtClean="0"/>
              <a:t>In a usual system :</a:t>
            </a:r>
          </a:p>
          <a:p>
            <a:r>
              <a:rPr lang="en-US" dirty="0" smtClean="0"/>
              <a:t>Data is copied from </a:t>
            </a:r>
          </a:p>
          <a:p>
            <a:r>
              <a:rPr lang="en-US" dirty="0" smtClean="0"/>
              <a:t>User space -&gt; kernel space</a:t>
            </a:r>
          </a:p>
          <a:p>
            <a:r>
              <a:rPr lang="en-US" dirty="0" smtClean="0"/>
              <a:t>Kernel space -&gt; Socket buffer (physical </a:t>
            </a:r>
            <a:r>
              <a:rPr lang="en-US" dirty="0" err="1" smtClean="0"/>
              <a:t>nework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1064" y="2011680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0396" y="2355309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500396" y="3389452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500396" y="4423595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9349482" y="2984701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47502" y="4018844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1063" y="5338478"/>
            <a:ext cx="2421578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91489" y="5432469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151063" y="5950810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151063" y="20066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59020" y="505298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885944" cy="3766185"/>
          </a:xfrm>
        </p:spPr>
        <p:txBody>
          <a:bodyPr/>
          <a:lstStyle/>
          <a:p>
            <a:r>
              <a:rPr lang="en-US" dirty="0" smtClean="0"/>
              <a:t>In split device driver</a:t>
            </a:r>
          </a:p>
          <a:p>
            <a:r>
              <a:rPr lang="en-US" dirty="0" smtClean="0"/>
              <a:t>Guest user space -&gt; Guest kernel space</a:t>
            </a:r>
          </a:p>
          <a:p>
            <a:r>
              <a:rPr lang="en-US" dirty="0" smtClean="0"/>
              <a:t>Guest kernel space -&gt; shared memory</a:t>
            </a:r>
          </a:p>
          <a:p>
            <a:r>
              <a:rPr lang="en-US" dirty="0" smtClean="0"/>
              <a:t>Shared memory -&gt; physical device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7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128156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4732" y="1471785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44732" y="2505928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644732" y="3540071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493818" y="210117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1838" y="3135320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400" y="4666507"/>
            <a:ext cx="6969826" cy="91489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399" y="466650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493818" y="4792709"/>
            <a:ext cx="2101933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Memory Segment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5863" y="1123151"/>
            <a:ext cx="4286992" cy="3274678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49388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32567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 Device driver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295400" y="5700156"/>
            <a:ext cx="6969826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2566" y="5844637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399" y="570015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7" idx="2"/>
          </p:cNvCxnSpPr>
          <p:nvPr/>
        </p:nvCxnSpPr>
        <p:spPr>
          <a:xfrm rot="16200000" flipH="1">
            <a:off x="2407826" y="4255454"/>
            <a:ext cx="623246" cy="451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4074359" y="4288466"/>
            <a:ext cx="627765" cy="415024"/>
          </a:xfrm>
          <a:prstGeom prst="bentConnector3">
            <a:avLst>
              <a:gd name="adj1" fmla="val 46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0141" y="3271393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76702" y="3285249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7076702" y="4182095"/>
            <a:ext cx="11877" cy="166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5863" y="112315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399" y="1123151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30141" y="3271393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0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544286"/>
            <a:ext cx="2188029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2060" y="544286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229" y="4561309"/>
            <a:ext cx="5940260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229" y="5475905"/>
            <a:ext cx="5940259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43" y="544502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0 guest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3753" y="544286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12" y="4654229"/>
            <a:ext cx="4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775" y="556882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897016" y="309154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49135" y="309018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>
          <a:xfrm>
            <a:off x="3668683" y="2809844"/>
            <a:ext cx="0" cy="2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49135" y="1068260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10822" y="3084548"/>
            <a:ext cx="809645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Drivers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02492" y="4359731"/>
            <a:ext cx="3252119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5565497" y="4016830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18984" y="4011194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6632" y="533305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74421" y="544286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252321" y="309151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10822" y="1229028"/>
            <a:ext cx="1818917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Xen</a:t>
            </a:r>
            <a:r>
              <a:rPr lang="en-US" sz="1400" dirty="0" smtClean="0"/>
              <a:t> controlled user interface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259587" y="2313127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47778" y="1068259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156401" y="2310368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68683" y="4016633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20466" y="4654229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CPU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174421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memory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917085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58057" y="5573492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CPU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174421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Physical memory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17085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16" idx="2"/>
          </p:cNvCxnSpPr>
          <p:nvPr/>
        </p:nvCxnSpPr>
        <p:spPr>
          <a:xfrm rot="16200000" flipH="1">
            <a:off x="2803519" y="2523319"/>
            <a:ext cx="1317039" cy="429278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608432" y="5328233"/>
            <a:ext cx="0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2"/>
          </p:cNvCxnSpPr>
          <p:nvPr/>
        </p:nvCxnSpPr>
        <p:spPr>
          <a:xfrm rot="5400000">
            <a:off x="5125742" y="5894359"/>
            <a:ext cx="435868" cy="5295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1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components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93275" y="3272840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93275" y="3511336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3275" y="5465321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29492" y="2434492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9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04" y="2507112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40529" y="2434491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1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63" y="246315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151566" y="243118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3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5" y="2481695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54" y="413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7" y="5411533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21581" y="3053893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421581" y="3292389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1581" y="5246374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7798" y="2215545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8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10" y="2288165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68835" y="221554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0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369" y="2244211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79872" y="2212237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2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61" y="226274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60" y="3912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3" y="5192586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675117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08992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4" y="2211519"/>
            <a:ext cx="5112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device driver is a computer program </a:t>
            </a:r>
            <a:r>
              <a:rPr lang="en-US" sz="2000" dirty="0" smtClean="0"/>
              <a:t>which </a:t>
            </a:r>
            <a:r>
              <a:rPr lang="en-US" sz="2000" dirty="0"/>
              <a:t>acts as a translator between </a:t>
            </a:r>
            <a:r>
              <a:rPr lang="en-US" sz="2000" dirty="0" smtClean="0"/>
              <a:t>the hardware </a:t>
            </a:r>
            <a:r>
              <a:rPr lang="en-US" sz="2000" dirty="0" smtClean="0"/>
              <a:t>device </a:t>
            </a:r>
            <a:r>
              <a:rPr lang="en-US" sz="2000" dirty="0"/>
              <a:t>and the application or </a:t>
            </a:r>
            <a:r>
              <a:rPr lang="en-US" sz="2000" dirty="0" smtClean="0"/>
              <a:t>the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Coverity's analysis of the Linux kernel code </a:t>
            </a:r>
          </a:p>
          <a:p>
            <a:pPr marL="205740" lvl="2" indent="0">
              <a:buNone/>
            </a:pPr>
            <a:r>
              <a:rPr lang="en-US" dirty="0"/>
              <a:t>1000 bugs in the Linux kernel 2.4.1</a:t>
            </a:r>
          </a:p>
          <a:p>
            <a:pPr marL="205740" lvl="2" indent="0">
              <a:buNone/>
            </a:pPr>
            <a:r>
              <a:rPr lang="en-US" dirty="0"/>
              <a:t>950 bugs in the Linux kernel 2.6.9</a:t>
            </a:r>
          </a:p>
          <a:p>
            <a:pPr marL="205740" lvl="2" indent="0">
              <a:buNone/>
            </a:pPr>
            <a:r>
              <a:rPr lang="en-US" dirty="0"/>
              <a:t>53% of the bugs are present in the device driver portion of the </a:t>
            </a:r>
            <a:r>
              <a:rPr lang="en-US" dirty="0" smtClean="0"/>
              <a:t>kernel</a:t>
            </a:r>
          </a:p>
          <a:p>
            <a:pPr marL="205740" lvl="2" indent="0">
              <a:buNone/>
            </a:pPr>
            <a:r>
              <a:rPr lang="en-US" dirty="0" smtClean="0"/>
              <a:t>Any </a:t>
            </a:r>
            <a:r>
              <a:rPr lang="en-US" dirty="0"/>
              <a:t>portion of the kernel can </a:t>
            </a:r>
            <a:r>
              <a:rPr lang="en-US" dirty="0" smtClean="0"/>
              <a:t>overwrite data structure in the kernel space</a:t>
            </a:r>
          </a:p>
          <a:p>
            <a:pPr marL="205740" lvl="2" indent="0">
              <a:buNone/>
            </a:pPr>
            <a:r>
              <a:rPr lang="en-US" dirty="0" smtClean="0"/>
              <a:t>This causes </a:t>
            </a:r>
            <a:r>
              <a:rPr lang="en-US" dirty="0"/>
              <a:t>a bug in a device driver to corrupt the memory of other kernel </a:t>
            </a:r>
            <a:r>
              <a:rPr lang="en-US" dirty="0" smtClean="0"/>
              <a:t>components</a:t>
            </a:r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dirty="0"/>
              <a:t>Underlying cause of unreliability in operating systems is the lack of isolation between </a:t>
            </a:r>
            <a:r>
              <a:rPr lang="en-US" b="1" dirty="0"/>
              <a:t>device drivers </a:t>
            </a:r>
            <a:r>
              <a:rPr lang="en-US" dirty="0"/>
              <a:t>and a </a:t>
            </a:r>
            <a:r>
              <a:rPr lang="en-US" b="1" dirty="0"/>
              <a:t>Linux </a:t>
            </a:r>
            <a:r>
              <a:rPr lang="en-US" b="1" dirty="0" smtClean="0"/>
              <a:t>kernel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Isolated Driver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734" y="2084704"/>
            <a:ext cx="4986253" cy="4477753"/>
          </a:xfrm>
        </p:spPr>
        <p:txBody>
          <a:bodyPr/>
          <a:lstStyle/>
          <a:p>
            <a:pPr algn="just"/>
            <a:r>
              <a:rPr lang="en-US" dirty="0" smtClean="0"/>
              <a:t>The Xen hypervisor isolates the device driver by running it in a separate domain called Driver Domain</a:t>
            </a:r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7224" y="2012140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0653" y="2290707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830653" y="3179733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36133" y="4056899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>
            <a:off x="1591029" y="2920099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1591029" y="3809125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2455" y="5105390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4319" y="519838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722853" y="5198387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869840" y="1995625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3669" y="4056899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733498" y="4062369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62456" y="6026362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33498" y="6126678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62455" y="606768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19041" y="4705244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3002047" y="4727914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87842" y="3809125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34403" y="3822981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416542" y="4680186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98431" y="199562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492" y="1995626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487842" y="3809125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 Split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5030" cy="3766185"/>
          </a:xfrm>
        </p:spPr>
        <p:txBody>
          <a:bodyPr/>
          <a:lstStyle/>
          <a:p>
            <a:pPr algn="just"/>
            <a:r>
              <a:rPr lang="en-US" dirty="0" smtClean="0"/>
              <a:t>Source code for the Isolated Driver Domain is not available. </a:t>
            </a:r>
          </a:p>
          <a:p>
            <a:pPr algn="just"/>
            <a:r>
              <a:rPr lang="en-US" dirty="0" smtClean="0"/>
              <a:t>But the Isolated Driver Domain follows split device driver.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6" y="1720830"/>
            <a:ext cx="5181600" cy="51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implementation of the Isolated Driver Domain</a:t>
            </a:r>
          </a:p>
          <a:p>
            <a:r>
              <a:rPr lang="en-US" dirty="0" smtClean="0"/>
              <a:t>Follows the same Xen split device driver model</a:t>
            </a:r>
          </a:p>
          <a:p>
            <a:r>
              <a:rPr lang="en-US" dirty="0" smtClean="0"/>
              <a:t>We refer the baseline code or the re-implementation of Isolated Driver Domain as Base IDDR system </a:t>
            </a:r>
          </a:p>
          <a:p>
            <a:r>
              <a:rPr lang="en-US" dirty="0" smtClean="0"/>
              <a:t>One with the performance improvement is referred New IDDR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Base IDDR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isolation</a:t>
            </a:r>
            <a:r>
              <a:rPr lang="en-US" dirty="0"/>
              <a:t>: A bug within a device driver </a:t>
            </a:r>
            <a:r>
              <a:rPr lang="en-US" dirty="0" smtClean="0"/>
              <a:t>does not </a:t>
            </a:r>
            <a:r>
              <a:rPr lang="en-US" dirty="0"/>
              <a:t>affect the other </a:t>
            </a:r>
            <a:r>
              <a:rPr lang="en-US" dirty="0" smtClean="0"/>
              <a:t>kernel component.</a:t>
            </a: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: </a:t>
            </a:r>
            <a:r>
              <a:rPr lang="en-US" dirty="0" smtClean="0"/>
              <a:t>User need not be aware </a:t>
            </a:r>
            <a:r>
              <a:rPr lang="en-US" dirty="0"/>
              <a:t>of the system architecture to run the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b="1" dirty="0"/>
              <a:t>Compatibility</a:t>
            </a:r>
            <a:r>
              <a:rPr lang="en-US" dirty="0"/>
              <a:t>: Existing drivers and applications </a:t>
            </a:r>
            <a:r>
              <a:rPr lang="en-US" dirty="0" smtClean="0"/>
              <a:t>are compatible </a:t>
            </a:r>
            <a:r>
              <a:rPr lang="en-US" dirty="0"/>
              <a:t>with </a:t>
            </a:r>
            <a:r>
              <a:rPr lang="en-US" dirty="0" smtClean="0"/>
              <a:t>the new </a:t>
            </a:r>
            <a:r>
              <a:rPr lang="en-US" dirty="0"/>
              <a:t>architecture. </a:t>
            </a:r>
            <a:r>
              <a:rPr lang="en-US" dirty="0" smtClean="0"/>
              <a:t>Changes to the </a:t>
            </a:r>
            <a:r>
              <a:rPr lang="en-US" dirty="0"/>
              <a:t>device driver and </a:t>
            </a:r>
            <a:r>
              <a:rPr lang="en-US" dirty="0" smtClean="0"/>
              <a:t>applications are not required </a:t>
            </a:r>
            <a:r>
              <a:rPr lang="en-US" dirty="0"/>
              <a:t>to run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135</TotalTime>
  <Words>659</Words>
  <Application>Microsoft Office PowerPoint</Application>
  <PresentationFormat>Widescreen</PresentationFormat>
  <Paragraphs>164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 Light</vt:lpstr>
      <vt:lpstr>Metropolitan</vt:lpstr>
      <vt:lpstr>Isolated Device Driver</vt:lpstr>
      <vt:lpstr>Typical OS components</vt:lpstr>
      <vt:lpstr>Device Driver</vt:lpstr>
      <vt:lpstr>Why Device Driver isolation ?</vt:lpstr>
      <vt:lpstr>Why Device Driver isolation ?</vt:lpstr>
      <vt:lpstr>Xen’s Isolated Driver Domain</vt:lpstr>
      <vt:lpstr>Xen Split Device Driver</vt:lpstr>
      <vt:lpstr>Isolated Device Driver (IDDR)</vt:lpstr>
      <vt:lpstr>Properties of the Base IDDR</vt:lpstr>
      <vt:lpstr>Design Goals of the New IDDR System</vt:lpstr>
      <vt:lpstr>The hypervisor layer</vt:lpstr>
      <vt:lpstr>Data Copy Overhead</vt:lpstr>
      <vt:lpstr>Data Copy Overhead</vt:lpstr>
      <vt:lpstr>Communication Overhead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129</cp:revision>
  <dcterms:created xsi:type="dcterms:W3CDTF">2014-03-29T19:47:57Z</dcterms:created>
  <dcterms:modified xsi:type="dcterms:W3CDTF">2014-03-29T22:03:33Z</dcterms:modified>
</cp:coreProperties>
</file>