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8" r:id="rId3"/>
    <p:sldId id="260" r:id="rId4"/>
    <p:sldId id="262" r:id="rId5"/>
    <p:sldId id="324" r:id="rId6"/>
    <p:sldId id="261" r:id="rId7"/>
    <p:sldId id="266" r:id="rId8"/>
    <p:sldId id="265" r:id="rId9"/>
    <p:sldId id="277" r:id="rId10"/>
    <p:sldId id="276" r:id="rId11"/>
    <p:sldId id="280" r:id="rId12"/>
    <p:sldId id="294" r:id="rId13"/>
    <p:sldId id="296" r:id="rId14"/>
    <p:sldId id="298" r:id="rId15"/>
    <p:sldId id="301" r:id="rId16"/>
    <p:sldId id="302" r:id="rId17"/>
    <p:sldId id="282" r:id="rId18"/>
    <p:sldId id="313" r:id="rId19"/>
    <p:sldId id="314" r:id="rId20"/>
    <p:sldId id="315" r:id="rId21"/>
    <p:sldId id="326" r:id="rId22"/>
    <p:sldId id="316" r:id="rId23"/>
    <p:sldId id="303" r:id="rId24"/>
    <p:sldId id="317" r:id="rId25"/>
    <p:sldId id="300" r:id="rId26"/>
    <p:sldId id="304" r:id="rId27"/>
    <p:sldId id="321" r:id="rId28"/>
    <p:sldId id="318" r:id="rId29"/>
    <p:sldId id="320" r:id="rId30"/>
    <p:sldId id="325" r:id="rId31"/>
    <p:sldId id="306" r:id="rId32"/>
    <p:sldId id="323" r:id="rId33"/>
    <p:sldId id="322" r:id="rId34"/>
    <p:sldId id="30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93E7E83-02CC-4E50-86DC-B234535AC799}">
          <p14:sldIdLst>
            <p14:sldId id="256"/>
            <p14:sldId id="258"/>
            <p14:sldId id="260"/>
            <p14:sldId id="262"/>
            <p14:sldId id="324"/>
            <p14:sldId id="261"/>
            <p14:sldId id="266"/>
          </p14:sldIdLst>
        </p14:section>
        <p14:section name="IDDR" id="{51164718-0BE2-439F-A256-7E1711110CEA}">
          <p14:sldIdLst>
            <p14:sldId id="265"/>
            <p14:sldId id="277"/>
            <p14:sldId id="276"/>
            <p14:sldId id="280"/>
          </p14:sldIdLst>
        </p14:section>
        <p14:section name="New IDDR system" id="{14151455-AAFE-49C2-9250-31EA1CEB152F}">
          <p14:sldIdLst>
            <p14:sldId id="294"/>
            <p14:sldId id="296"/>
            <p14:sldId id="298"/>
            <p14:sldId id="301"/>
            <p14:sldId id="302"/>
            <p14:sldId id="282"/>
            <p14:sldId id="313"/>
          </p14:sldIdLst>
        </p14:section>
        <p14:section name="Evaluation" id="{E878A1F0-F25C-412E-8475-16F472CD1F0C}">
          <p14:sldIdLst>
            <p14:sldId id="314"/>
            <p14:sldId id="315"/>
            <p14:sldId id="326"/>
            <p14:sldId id="316"/>
            <p14:sldId id="303"/>
            <p14:sldId id="317"/>
            <p14:sldId id="300"/>
            <p14:sldId id="304"/>
            <p14:sldId id="321"/>
            <p14:sldId id="318"/>
            <p14:sldId id="320"/>
            <p14:sldId id="325"/>
            <p14:sldId id="306"/>
            <p14:sldId id="323"/>
            <p14:sldId id="322"/>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2888" autoAdjust="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FE97B-C4B1-41BF-AE6B-8CBC991743C2}" type="datetimeFigureOut">
              <a:rPr lang="en-US" smtClean="0"/>
              <a:t>4/13/2014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1A657-737E-473D-890E-EA091DB3B11D}" type="slidenum">
              <a:rPr lang="en-US" smtClean="0"/>
              <a:t>‹#›</a:t>
            </a:fld>
            <a:endParaRPr lang="en-US"/>
          </a:p>
        </p:txBody>
      </p:sp>
    </p:spTree>
    <p:extLst>
      <p:ext uri="{BB962C8B-B14F-4D97-AF65-F5344CB8AC3E}">
        <p14:creationId xmlns:p14="http://schemas.microsoft.com/office/powerpoint/2010/main" val="1362049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91A657-737E-473D-890E-EA091DB3B11D}" type="slidenum">
              <a:rPr lang="en-US" smtClean="0"/>
              <a:t>1</a:t>
            </a:fld>
            <a:endParaRPr lang="en-US"/>
          </a:p>
        </p:txBody>
      </p:sp>
    </p:spTree>
    <p:extLst>
      <p:ext uri="{BB962C8B-B14F-4D97-AF65-F5344CB8AC3E}">
        <p14:creationId xmlns:p14="http://schemas.microsoft.com/office/powerpoint/2010/main" val="3627818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diagram here visualizes the roles of</a:t>
            </a:r>
            <a:r>
              <a:rPr lang="en-US" baseline="0" dirty="0" smtClean="0"/>
              <a:t> frontend driver, backend driver and communication module.</a:t>
            </a:r>
          </a:p>
          <a:p>
            <a:r>
              <a:rPr lang="en-US" baseline="0" dirty="0" smtClean="0"/>
              <a:t>We refer the domain running real device driver as a </a:t>
            </a:r>
            <a:r>
              <a:rPr lang="en-US" b="1" baseline="0" dirty="0" smtClean="0"/>
              <a:t>Driver domain </a:t>
            </a:r>
            <a:r>
              <a:rPr lang="en-US" b="0" baseline="0" dirty="0" smtClean="0"/>
              <a:t>and domain running user applications as a </a:t>
            </a:r>
            <a:r>
              <a:rPr lang="en-US" b="1" baseline="0" dirty="0" smtClean="0"/>
              <a:t>Application domain.</a:t>
            </a:r>
            <a:endParaRPr lang="en-US" b="0" baseline="0" dirty="0" smtClean="0"/>
          </a:p>
          <a:p>
            <a:endParaRPr lang="en-US" b="0" baseline="0" dirty="0" smtClean="0"/>
          </a:p>
          <a:p>
            <a:r>
              <a:rPr lang="en-US" b="0" baseline="0" dirty="0" smtClean="0"/>
              <a:t>Like explained before, the frontend driver provides an interface for block devices. And forwards the request to backend through communication modules.</a:t>
            </a:r>
          </a:p>
          <a:p>
            <a:endParaRPr lang="en-US" b="0" baseline="0" dirty="0" smtClean="0"/>
          </a:p>
          <a:p>
            <a:r>
              <a:rPr lang="en-US" b="0" baseline="0" dirty="0" smtClean="0"/>
              <a:t>The response is sent back via reverse path.</a:t>
            </a:r>
          </a:p>
          <a:p>
            <a:endParaRPr lang="en-US" b="0" baseline="0" dirty="0" smtClean="0"/>
          </a:p>
        </p:txBody>
      </p:sp>
      <p:sp>
        <p:nvSpPr>
          <p:cNvPr id="4" name="Slide Number Placeholder 3"/>
          <p:cNvSpPr>
            <a:spLocks noGrp="1"/>
          </p:cNvSpPr>
          <p:nvPr>
            <p:ph type="sldNum" sz="quarter" idx="10"/>
          </p:nvPr>
        </p:nvSpPr>
        <p:spPr/>
        <p:txBody>
          <a:bodyPr/>
          <a:lstStyle/>
          <a:p>
            <a:fld id="{7791A657-737E-473D-890E-EA091DB3B11D}" type="slidenum">
              <a:rPr lang="en-US" smtClean="0"/>
              <a:t>10</a:t>
            </a:fld>
            <a:endParaRPr lang="en-US"/>
          </a:p>
        </p:txBody>
      </p:sp>
    </p:spTree>
    <p:extLst>
      <p:ext uri="{BB962C8B-B14F-4D97-AF65-F5344CB8AC3E}">
        <p14:creationId xmlns:p14="http://schemas.microsoft.com/office/powerpoint/2010/main" val="1305321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diagram here visualizes</a:t>
            </a:r>
            <a:r>
              <a:rPr lang="en-US" baseline="0" dirty="0" smtClean="0"/>
              <a:t> the implementation details of the IDDR system.</a:t>
            </a:r>
          </a:p>
          <a:p>
            <a:endParaRPr lang="en-US" baseline="0" dirty="0" smtClean="0"/>
          </a:p>
          <a:p>
            <a:pPr marL="228600" indent="-228600">
              <a:buAutoNum type="arabicPeriod"/>
            </a:pPr>
            <a:r>
              <a:rPr lang="en-US" baseline="0" dirty="0" smtClean="0"/>
              <a:t>A ring buffer is used for sharing requests and responses between application domain and driver domain. Size of a ring buffer is limited to 4K page, hence we do not use it for sharing read write data. </a:t>
            </a:r>
          </a:p>
          <a:p>
            <a:pPr marL="228600" indent="-228600">
              <a:buAutoNum type="arabicPeriod"/>
            </a:pPr>
            <a:r>
              <a:rPr lang="en-US" baseline="0" dirty="0" smtClean="0"/>
              <a:t>We use shared pages for that purpose. Shared page is a page allocated in memory shared between Driver domain and application domain. </a:t>
            </a:r>
          </a:p>
          <a:p>
            <a:pPr marL="228600" indent="-228600">
              <a:buAutoNum type="arabicPeriod"/>
            </a:pPr>
            <a:r>
              <a:rPr lang="en-US" baseline="0" dirty="0" smtClean="0"/>
              <a:t>Event channel is a event notification system which sends the virtual interrupts between domains. It is used for notifying an event.</a:t>
            </a:r>
          </a:p>
          <a:p>
            <a:pPr marL="228600" indent="-228600">
              <a:buAutoNum type="arabicPeriod"/>
            </a:pPr>
            <a:endParaRPr lang="en-US" dirty="0" smtClean="0"/>
          </a:p>
          <a:p>
            <a:pPr marL="0" indent="0">
              <a:buNone/>
            </a:pPr>
            <a:r>
              <a:rPr lang="en-US" dirty="0" smtClean="0"/>
              <a:t>Lets</a:t>
            </a:r>
            <a:r>
              <a:rPr lang="en-US" baseline="0" dirty="0" smtClean="0"/>
              <a:t> consider an example where user application wants to write data to the block device. </a:t>
            </a:r>
          </a:p>
          <a:p>
            <a:pPr marL="171450" indent="-171450">
              <a:buFontTx/>
              <a:buChar char="-"/>
            </a:pPr>
            <a:r>
              <a:rPr lang="en-US" baseline="0" dirty="0" smtClean="0"/>
              <a:t>In order to write the data, a higher level code sends 3 different write requests to an interface provided by the frontend driver. </a:t>
            </a:r>
          </a:p>
          <a:p>
            <a:pPr marL="171450" indent="-171450">
              <a:buFontTx/>
              <a:buChar char="-"/>
            </a:pPr>
            <a:r>
              <a:rPr lang="en-US" baseline="0" dirty="0" smtClean="0"/>
              <a:t>This requests are then queued in the request queue of the frontend driver. </a:t>
            </a:r>
          </a:p>
          <a:p>
            <a:pPr marL="171450" indent="-171450">
              <a:buFontTx/>
              <a:buChar char="-"/>
            </a:pPr>
            <a:r>
              <a:rPr lang="en-US" baseline="0" dirty="0" smtClean="0"/>
              <a:t>The frontend driver removes requests from the head of the queue and copies into the ring buffer. </a:t>
            </a:r>
          </a:p>
          <a:p>
            <a:pPr marL="171450" indent="-171450">
              <a:buFontTx/>
              <a:buChar char="-"/>
            </a:pPr>
            <a:r>
              <a:rPr lang="en-US" baseline="0" dirty="0" smtClean="0"/>
              <a:t>It then copies corresponding data into shared pages.</a:t>
            </a:r>
          </a:p>
          <a:p>
            <a:pPr marL="171450" indent="-171450">
              <a:buFontTx/>
              <a:buChar char="-"/>
            </a:pPr>
            <a:r>
              <a:rPr lang="en-US" baseline="0" dirty="0" smtClean="0"/>
              <a:t>And then sends a virtual interrupt to the backend driver.</a:t>
            </a:r>
          </a:p>
          <a:p>
            <a:pPr marL="171450" indent="-171450">
              <a:buFontTx/>
              <a:buChar char="-"/>
            </a:pPr>
            <a:r>
              <a:rPr lang="en-US" baseline="0" dirty="0" smtClean="0"/>
              <a:t>The backend driver reads the requests and data in shared pages.</a:t>
            </a:r>
          </a:p>
          <a:p>
            <a:pPr marL="171450" indent="-171450">
              <a:buFontTx/>
              <a:buChar char="-"/>
            </a:pPr>
            <a:r>
              <a:rPr lang="en-US" baseline="0" dirty="0" smtClean="0"/>
              <a:t>The backend driver forward the requests to the real device driver.</a:t>
            </a:r>
          </a:p>
          <a:p>
            <a:pPr marL="171450" indent="-171450">
              <a:buFontTx/>
              <a:buChar char="-"/>
            </a:pPr>
            <a:r>
              <a:rPr lang="en-US" baseline="0" dirty="0" smtClean="0"/>
              <a:t>The backend driver then reads responses from the device, and sends response back to frontend driver via ring buffer.</a:t>
            </a:r>
            <a:endParaRPr lang="en-US" dirty="0" smtClean="0"/>
          </a:p>
        </p:txBody>
      </p:sp>
      <p:sp>
        <p:nvSpPr>
          <p:cNvPr id="4" name="Slide Number Placeholder 3"/>
          <p:cNvSpPr>
            <a:spLocks noGrp="1"/>
          </p:cNvSpPr>
          <p:nvPr>
            <p:ph type="sldNum" sz="quarter" idx="10"/>
          </p:nvPr>
        </p:nvSpPr>
        <p:spPr/>
        <p:txBody>
          <a:bodyPr/>
          <a:lstStyle/>
          <a:p>
            <a:fld id="{7791A657-737E-473D-890E-EA091DB3B11D}" type="slidenum">
              <a:rPr lang="en-US" smtClean="0"/>
              <a:t>11</a:t>
            </a:fld>
            <a:endParaRPr lang="en-US"/>
          </a:p>
        </p:txBody>
      </p:sp>
    </p:spTree>
    <p:extLst>
      <p:ext uri="{BB962C8B-B14F-4D97-AF65-F5344CB8AC3E}">
        <p14:creationId xmlns:p14="http://schemas.microsoft.com/office/powerpoint/2010/main" val="3976429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though</a:t>
            </a:r>
            <a:r>
              <a:rPr lang="en-US" baseline="0" dirty="0" smtClean="0"/>
              <a:t> the IDDR system provides an isolation between device driver and the </a:t>
            </a:r>
            <a:r>
              <a:rPr lang="en-US" baseline="0" dirty="0" err="1" smtClean="0"/>
              <a:t>linux</a:t>
            </a:r>
            <a:r>
              <a:rPr lang="en-US" baseline="0" dirty="0" smtClean="0"/>
              <a:t> kernel, it faces performance overhead.</a:t>
            </a:r>
            <a:endParaRPr lang="en-US" dirty="0" smtClean="0"/>
          </a:p>
          <a:p>
            <a:r>
              <a:rPr lang="en-US" dirty="0" smtClean="0"/>
              <a:t>The goal of this</a:t>
            </a:r>
            <a:r>
              <a:rPr lang="en-US" baseline="0" dirty="0" smtClean="0"/>
              <a:t> thesis is to improve the performance of the IDDR system.</a:t>
            </a:r>
          </a:p>
          <a:p>
            <a:endParaRPr lang="en-US" baseline="0" dirty="0" smtClean="0"/>
          </a:p>
          <a:p>
            <a:r>
              <a:rPr lang="en-US" baseline="0" dirty="0" smtClean="0"/>
              <a:t>The performance of the IDDR system is impacted by </a:t>
            </a:r>
          </a:p>
          <a:p>
            <a:r>
              <a:rPr lang="en-US" baseline="0" dirty="0" smtClean="0"/>
              <a:t>	the extra data copy between the domains</a:t>
            </a:r>
          </a:p>
          <a:p>
            <a:r>
              <a:rPr lang="en-US" baseline="0" dirty="0" smtClean="0"/>
              <a:t>	And due to the overhead of the communication between the application domain and driver domain.</a:t>
            </a:r>
            <a:endParaRPr lang="en-US" dirty="0"/>
          </a:p>
        </p:txBody>
      </p:sp>
      <p:sp>
        <p:nvSpPr>
          <p:cNvPr id="4" name="Slide Number Placeholder 3"/>
          <p:cNvSpPr>
            <a:spLocks noGrp="1"/>
          </p:cNvSpPr>
          <p:nvPr>
            <p:ph type="sldNum" sz="quarter" idx="10"/>
          </p:nvPr>
        </p:nvSpPr>
        <p:spPr/>
        <p:txBody>
          <a:bodyPr/>
          <a:lstStyle/>
          <a:p>
            <a:fld id="{7791A657-737E-473D-890E-EA091DB3B11D}" type="slidenum">
              <a:rPr lang="en-US" smtClean="0"/>
              <a:t>12</a:t>
            </a:fld>
            <a:endParaRPr lang="en-US"/>
          </a:p>
        </p:txBody>
      </p:sp>
    </p:spTree>
    <p:extLst>
      <p:ext uri="{BB962C8B-B14F-4D97-AF65-F5344CB8AC3E}">
        <p14:creationId xmlns:p14="http://schemas.microsoft.com/office/powerpoint/2010/main" val="3661919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Linux system,</a:t>
            </a:r>
            <a:r>
              <a:rPr lang="en-US" baseline="0" dirty="0" smtClean="0"/>
              <a:t> user application copies data </a:t>
            </a:r>
          </a:p>
          <a:p>
            <a:r>
              <a:rPr lang="en-US" baseline="0" dirty="0" smtClean="0"/>
              <a:t>	from the user space to the kernel space, and </a:t>
            </a:r>
          </a:p>
          <a:p>
            <a:r>
              <a:rPr lang="en-US" baseline="0" dirty="0" smtClean="0"/>
              <a:t>	from the kernel space to the physical device</a:t>
            </a:r>
          </a:p>
          <a:p>
            <a:endParaRPr lang="en-US" baseline="0" dirty="0" smtClean="0"/>
          </a:p>
          <a:p>
            <a:r>
              <a:rPr lang="en-US" baseline="0" dirty="0" smtClean="0"/>
              <a:t>However, in isolated driver domain system data is copied </a:t>
            </a:r>
          </a:p>
          <a:p>
            <a:r>
              <a:rPr lang="en-US" baseline="0" dirty="0" smtClean="0"/>
              <a:t>	from user space of the guest OS to the kernel space of the guest OS, </a:t>
            </a:r>
          </a:p>
          <a:p>
            <a:r>
              <a:rPr lang="en-US" baseline="0" dirty="0" smtClean="0"/>
              <a:t>	from kernel space of the guest OS to shared memory and </a:t>
            </a:r>
          </a:p>
          <a:p>
            <a:r>
              <a:rPr lang="en-US" baseline="0" dirty="0" smtClean="0"/>
              <a:t>	then from shared memory to the physical device</a:t>
            </a:r>
            <a:endParaRPr lang="en-US" dirty="0"/>
          </a:p>
        </p:txBody>
      </p:sp>
      <p:sp>
        <p:nvSpPr>
          <p:cNvPr id="4" name="Slide Number Placeholder 3"/>
          <p:cNvSpPr>
            <a:spLocks noGrp="1"/>
          </p:cNvSpPr>
          <p:nvPr>
            <p:ph type="sldNum" sz="quarter" idx="10"/>
          </p:nvPr>
        </p:nvSpPr>
        <p:spPr/>
        <p:txBody>
          <a:bodyPr/>
          <a:lstStyle/>
          <a:p>
            <a:fld id="{7791A657-737E-473D-890E-EA091DB3B11D}" type="slidenum">
              <a:rPr lang="en-US" smtClean="0"/>
              <a:t>13</a:t>
            </a:fld>
            <a:endParaRPr lang="en-US"/>
          </a:p>
        </p:txBody>
      </p:sp>
    </p:spTree>
    <p:extLst>
      <p:ext uri="{BB962C8B-B14F-4D97-AF65-F5344CB8AC3E}">
        <p14:creationId xmlns:p14="http://schemas.microsoft.com/office/powerpoint/2010/main" val="1767696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Communication overhead includes </a:t>
            </a:r>
          </a:p>
          <a:p>
            <a:r>
              <a:rPr lang="en-US" dirty="0" smtClean="0"/>
              <a:t>- the time spend on s</a:t>
            </a:r>
            <a:r>
              <a:rPr lang="en-US" baseline="0" dirty="0" smtClean="0"/>
              <a:t>haring requests and responses between the domains</a:t>
            </a:r>
          </a:p>
          <a:p>
            <a:pPr marL="171450" indent="-171450">
              <a:buFontTx/>
              <a:buChar char="-"/>
            </a:pPr>
            <a:r>
              <a:rPr lang="en-US" dirty="0" smtClean="0"/>
              <a:t>Virtual interrupts causes rescheduling of the domain</a:t>
            </a:r>
            <a:r>
              <a:rPr lang="en-US" baseline="0" dirty="0" smtClean="0"/>
              <a:t>, which in turn causes a context switch at the hypervisor level.</a:t>
            </a:r>
          </a:p>
          <a:p>
            <a:pPr marL="171450" indent="-171450">
              <a:buFontTx/>
              <a:buChar char="-"/>
            </a:pPr>
            <a:r>
              <a:rPr lang="en-US" baseline="0" dirty="0" smtClean="0"/>
              <a:t>Since the cost for the context switch is high, which can impact the performance badly.</a:t>
            </a:r>
            <a:endParaRPr lang="en-US" dirty="0"/>
          </a:p>
        </p:txBody>
      </p:sp>
      <p:sp>
        <p:nvSpPr>
          <p:cNvPr id="4" name="Slide Number Placeholder 3"/>
          <p:cNvSpPr>
            <a:spLocks noGrp="1"/>
          </p:cNvSpPr>
          <p:nvPr>
            <p:ph type="sldNum" sz="quarter" idx="10"/>
          </p:nvPr>
        </p:nvSpPr>
        <p:spPr/>
        <p:txBody>
          <a:bodyPr/>
          <a:lstStyle/>
          <a:p>
            <a:fld id="{7791A657-737E-473D-890E-EA091DB3B11D}" type="slidenum">
              <a:rPr lang="en-US" smtClean="0"/>
              <a:t>14</a:t>
            </a:fld>
            <a:endParaRPr lang="en-US"/>
          </a:p>
        </p:txBody>
      </p:sp>
    </p:spTree>
    <p:extLst>
      <p:ext uri="{BB962C8B-B14F-4D97-AF65-F5344CB8AC3E}">
        <p14:creationId xmlns:p14="http://schemas.microsoft.com/office/powerpoint/2010/main" val="2871871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Cost of the context switch includes</a:t>
            </a:r>
            <a:r>
              <a:rPr lang="en-US" baseline="0" dirty="0" smtClean="0"/>
              <a:t> direct cost and indirect cost.</a:t>
            </a:r>
          </a:p>
          <a:p>
            <a:r>
              <a:rPr lang="en-US" baseline="0" dirty="0" smtClean="0"/>
              <a:t>Direct cost is the cost required to save the processor registers in order to restore the context at later time.</a:t>
            </a:r>
          </a:p>
          <a:p>
            <a:endParaRPr lang="en-US" baseline="0" dirty="0" smtClean="0"/>
          </a:p>
          <a:p>
            <a:r>
              <a:rPr lang="en-US" baseline="0" dirty="0" smtClean="0"/>
              <a:t>It also includes the cost required to execute the scheduler code, </a:t>
            </a:r>
          </a:p>
          <a:p>
            <a:r>
              <a:rPr lang="en-US" baseline="0" dirty="0" smtClean="0"/>
              <a:t>	flush the entries in the TLB and </a:t>
            </a:r>
          </a:p>
          <a:p>
            <a:r>
              <a:rPr lang="en-US" baseline="0" dirty="0" smtClean="0"/>
              <a:t>	flush pipeline</a:t>
            </a:r>
          </a:p>
          <a:p>
            <a:endParaRPr lang="en-US" baseline="0" dirty="0" smtClean="0"/>
          </a:p>
          <a:p>
            <a:r>
              <a:rPr lang="en-US" baseline="0" dirty="0" smtClean="0"/>
              <a:t>Indirect cost involves the cost due to  processor pollution. In a context switch, data, instruction, L2, L3 and TLB caches are flushed, which causes more number of cache misses and hence impacts the performance.</a:t>
            </a:r>
            <a:endParaRPr lang="en-US" dirty="0"/>
          </a:p>
        </p:txBody>
      </p:sp>
      <p:sp>
        <p:nvSpPr>
          <p:cNvPr id="4" name="Slide Number Placeholder 3"/>
          <p:cNvSpPr>
            <a:spLocks noGrp="1"/>
          </p:cNvSpPr>
          <p:nvPr>
            <p:ph type="sldNum" sz="quarter" idx="10"/>
          </p:nvPr>
        </p:nvSpPr>
        <p:spPr/>
        <p:txBody>
          <a:bodyPr/>
          <a:lstStyle/>
          <a:p>
            <a:fld id="{7791A657-737E-473D-890E-EA091DB3B11D}" type="slidenum">
              <a:rPr lang="en-US" smtClean="0"/>
              <a:t>15</a:t>
            </a:fld>
            <a:endParaRPr lang="en-US"/>
          </a:p>
        </p:txBody>
      </p:sp>
    </p:spTree>
    <p:extLst>
      <p:ext uri="{BB962C8B-B14F-4D97-AF65-F5344CB8AC3E}">
        <p14:creationId xmlns:p14="http://schemas.microsoft.com/office/powerpoint/2010/main" val="2204702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thesis we propose a spinning based solution to avoid a</a:t>
            </a:r>
            <a:r>
              <a:rPr lang="en-US" baseline="0" dirty="0" smtClean="0"/>
              <a:t> </a:t>
            </a:r>
            <a:r>
              <a:rPr lang="en-US" dirty="0" smtClean="0"/>
              <a:t>context switch. </a:t>
            </a:r>
          </a:p>
          <a:p>
            <a:endParaRPr lang="en-US" dirty="0" smtClean="0"/>
          </a:p>
          <a:p>
            <a:r>
              <a:rPr lang="en-US" dirty="0" smtClean="0"/>
              <a:t>We</a:t>
            </a:r>
            <a:r>
              <a:rPr lang="en-US" baseline="0" dirty="0" smtClean="0"/>
              <a:t> create a read request thread in the backend driver, which spins for some time, waiting for the requests to be available in ring buffer. </a:t>
            </a:r>
          </a:p>
          <a:p>
            <a:endParaRPr lang="en-US" baseline="0" dirty="0" smtClean="0"/>
          </a:p>
          <a:p>
            <a:r>
              <a:rPr lang="en-US" baseline="0" dirty="0" smtClean="0"/>
              <a:t>We also create a read response thread in the frontend driver, which spins for some time waiting for the responses.</a:t>
            </a:r>
            <a:endParaRPr lang="en-US" dirty="0"/>
          </a:p>
        </p:txBody>
      </p:sp>
      <p:sp>
        <p:nvSpPr>
          <p:cNvPr id="4" name="Slide Number Placeholder 3"/>
          <p:cNvSpPr>
            <a:spLocks noGrp="1"/>
          </p:cNvSpPr>
          <p:nvPr>
            <p:ph type="sldNum" sz="quarter" idx="10"/>
          </p:nvPr>
        </p:nvSpPr>
        <p:spPr/>
        <p:txBody>
          <a:bodyPr/>
          <a:lstStyle/>
          <a:p>
            <a:fld id="{7791A657-737E-473D-890E-EA091DB3B11D}" type="slidenum">
              <a:rPr lang="en-US" smtClean="0"/>
              <a:t>16</a:t>
            </a:fld>
            <a:endParaRPr lang="en-US"/>
          </a:p>
        </p:txBody>
      </p:sp>
    </p:spTree>
    <p:extLst>
      <p:ext uri="{BB962C8B-B14F-4D97-AF65-F5344CB8AC3E}">
        <p14:creationId xmlns:p14="http://schemas.microsoft.com/office/powerpoint/2010/main" val="750188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The diagram here visualizes the implementation details of the new IDDR</a:t>
            </a:r>
            <a:r>
              <a:rPr lang="en-US" baseline="0" dirty="0" smtClean="0"/>
              <a:t> system.</a:t>
            </a:r>
          </a:p>
          <a:p>
            <a:pPr marL="0" indent="0">
              <a:buFontTx/>
              <a:buNone/>
            </a:pPr>
            <a:endParaRPr lang="en-US" dirty="0"/>
          </a:p>
        </p:txBody>
      </p:sp>
      <p:sp>
        <p:nvSpPr>
          <p:cNvPr id="4" name="Slide Number Placeholder 3"/>
          <p:cNvSpPr>
            <a:spLocks noGrp="1"/>
          </p:cNvSpPr>
          <p:nvPr>
            <p:ph type="sldNum" sz="quarter" idx="10"/>
          </p:nvPr>
        </p:nvSpPr>
        <p:spPr/>
        <p:txBody>
          <a:bodyPr/>
          <a:lstStyle/>
          <a:p>
            <a:fld id="{F5367C5B-A18A-4DC2-9096-D6D33224FBB5}" type="slidenum">
              <a:rPr lang="en-US" smtClean="0"/>
              <a:t>17</a:t>
            </a:fld>
            <a:endParaRPr lang="en-US"/>
          </a:p>
        </p:txBody>
      </p:sp>
    </p:spTree>
    <p:extLst>
      <p:ext uri="{BB962C8B-B14F-4D97-AF65-F5344CB8AC3E}">
        <p14:creationId xmlns:p14="http://schemas.microsoft.com/office/powerpoint/2010/main" val="843908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However, we can not afford to spin</a:t>
            </a:r>
            <a:r>
              <a:rPr lang="en-US" baseline="0" dirty="0" smtClean="0"/>
              <a:t> when the system is not performing any IO operations, hence both the read response and read request threads go to sleep state after spinning for a constant time. We use an virtual interrupt to wake up the sleeping threads.</a:t>
            </a:r>
            <a:endParaRPr lang="en-US" dirty="0"/>
          </a:p>
        </p:txBody>
      </p:sp>
      <p:sp>
        <p:nvSpPr>
          <p:cNvPr id="4" name="Slide Number Placeholder 3"/>
          <p:cNvSpPr>
            <a:spLocks noGrp="1"/>
          </p:cNvSpPr>
          <p:nvPr>
            <p:ph type="sldNum" sz="quarter" idx="10"/>
          </p:nvPr>
        </p:nvSpPr>
        <p:spPr/>
        <p:txBody>
          <a:bodyPr/>
          <a:lstStyle/>
          <a:p>
            <a:fld id="{F5367C5B-A18A-4DC2-9096-D6D33224FBB5}" type="slidenum">
              <a:rPr lang="en-US" smtClean="0"/>
              <a:t>18</a:t>
            </a:fld>
            <a:endParaRPr lang="en-US"/>
          </a:p>
        </p:txBody>
      </p:sp>
    </p:spTree>
    <p:extLst>
      <p:ext uri="{BB962C8B-B14F-4D97-AF65-F5344CB8AC3E}">
        <p14:creationId xmlns:p14="http://schemas.microsoft.com/office/powerpoint/2010/main" val="209437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91A657-737E-473D-890E-EA091DB3B11D}" type="slidenum">
              <a:rPr lang="en-US" smtClean="0"/>
              <a:t>19</a:t>
            </a:fld>
            <a:endParaRPr lang="en-US"/>
          </a:p>
        </p:txBody>
      </p:sp>
    </p:spTree>
    <p:extLst>
      <p:ext uri="{BB962C8B-B14F-4D97-AF65-F5344CB8AC3E}">
        <p14:creationId xmlns:p14="http://schemas.microsoft.com/office/powerpoint/2010/main" val="3399919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Device driver is a program</a:t>
            </a:r>
            <a:r>
              <a:rPr lang="en-US" baseline="0" dirty="0" smtClean="0"/>
              <a:t> which acts as a translator between the hardware device and the application.</a:t>
            </a:r>
          </a:p>
          <a:p>
            <a:endParaRPr lang="en-US" dirty="0"/>
          </a:p>
        </p:txBody>
      </p:sp>
      <p:sp>
        <p:nvSpPr>
          <p:cNvPr id="4" name="Slide Number Placeholder 3"/>
          <p:cNvSpPr>
            <a:spLocks noGrp="1"/>
          </p:cNvSpPr>
          <p:nvPr>
            <p:ph type="sldNum" sz="quarter" idx="10"/>
          </p:nvPr>
        </p:nvSpPr>
        <p:spPr/>
        <p:txBody>
          <a:bodyPr/>
          <a:lstStyle/>
          <a:p>
            <a:fld id="{7791A657-737E-473D-890E-EA091DB3B11D}" type="slidenum">
              <a:rPr lang="en-US" smtClean="0"/>
              <a:t>2</a:t>
            </a:fld>
            <a:endParaRPr lang="en-US"/>
          </a:p>
        </p:txBody>
      </p:sp>
    </p:spTree>
    <p:extLst>
      <p:ext uri="{BB962C8B-B14F-4D97-AF65-F5344CB8AC3E}">
        <p14:creationId xmlns:p14="http://schemas.microsoft.com/office/powerpoint/2010/main" val="3193408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91A657-737E-473D-890E-EA091DB3B11D}" type="slidenum">
              <a:rPr lang="en-US" smtClean="0"/>
              <a:t>26</a:t>
            </a:fld>
            <a:endParaRPr lang="en-US"/>
          </a:p>
        </p:txBody>
      </p:sp>
    </p:spTree>
    <p:extLst>
      <p:ext uri="{BB962C8B-B14F-4D97-AF65-F5344CB8AC3E}">
        <p14:creationId xmlns:p14="http://schemas.microsoft.com/office/powerpoint/2010/main" val="1880479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91A657-737E-473D-890E-EA091DB3B11D}" type="slidenum">
              <a:rPr lang="en-US" smtClean="0"/>
              <a:t>27</a:t>
            </a:fld>
            <a:endParaRPr lang="en-US"/>
          </a:p>
        </p:txBody>
      </p:sp>
    </p:spTree>
    <p:extLst>
      <p:ext uri="{BB962C8B-B14F-4D97-AF65-F5344CB8AC3E}">
        <p14:creationId xmlns:p14="http://schemas.microsoft.com/office/powerpoint/2010/main" val="316292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91A657-737E-473D-890E-EA091DB3B11D}" type="slidenum">
              <a:rPr lang="en-US" smtClean="0"/>
              <a:t>29</a:t>
            </a:fld>
            <a:endParaRPr lang="en-US"/>
          </a:p>
        </p:txBody>
      </p:sp>
    </p:spTree>
    <p:extLst>
      <p:ext uri="{BB962C8B-B14F-4D97-AF65-F5344CB8AC3E}">
        <p14:creationId xmlns:p14="http://schemas.microsoft.com/office/powerpoint/2010/main" val="3822837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91A657-737E-473D-890E-EA091DB3B11D}" type="slidenum">
              <a:rPr lang="en-US" smtClean="0"/>
              <a:t>30</a:t>
            </a:fld>
            <a:endParaRPr lang="en-US"/>
          </a:p>
        </p:txBody>
      </p:sp>
    </p:spTree>
    <p:extLst>
      <p:ext uri="{BB962C8B-B14F-4D97-AF65-F5344CB8AC3E}">
        <p14:creationId xmlns:p14="http://schemas.microsoft.com/office/powerpoint/2010/main" val="4183811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91A657-737E-473D-890E-EA091DB3B11D}" type="slidenum">
              <a:rPr lang="en-US" smtClean="0"/>
              <a:t>31</a:t>
            </a:fld>
            <a:endParaRPr lang="en-US"/>
          </a:p>
        </p:txBody>
      </p:sp>
    </p:spTree>
    <p:extLst>
      <p:ext uri="{BB962C8B-B14F-4D97-AF65-F5344CB8AC3E}">
        <p14:creationId xmlns:p14="http://schemas.microsoft.com/office/powerpoint/2010/main" val="3562708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91A657-737E-473D-890E-EA091DB3B11D}" type="slidenum">
              <a:rPr lang="en-US" smtClean="0"/>
              <a:t>32</a:t>
            </a:fld>
            <a:endParaRPr lang="en-US"/>
          </a:p>
        </p:txBody>
      </p:sp>
    </p:spTree>
    <p:extLst>
      <p:ext uri="{BB962C8B-B14F-4D97-AF65-F5344CB8AC3E}">
        <p14:creationId xmlns:p14="http://schemas.microsoft.com/office/powerpoint/2010/main" val="936187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basic question would be what is the motivation behind isolating a device driver ? </a:t>
            </a:r>
          </a:p>
          <a:p>
            <a:endParaRPr lang="en-US" baseline="0" dirty="0" smtClean="0"/>
          </a:p>
          <a:p>
            <a:r>
              <a:rPr lang="en-US" baseline="0" dirty="0" smtClean="0"/>
              <a:t>- Unlike user space, system components lack isolation between them.</a:t>
            </a:r>
          </a:p>
          <a:p>
            <a:r>
              <a:rPr lang="en-US" baseline="0" dirty="0" smtClean="0"/>
              <a:t>- In a monolithic Linux kernel, any portion of the kernel can overwrite data structure in the kernel space. </a:t>
            </a:r>
          </a:p>
          <a:p>
            <a:r>
              <a:rPr lang="en-US" baseline="0" dirty="0" smtClean="0"/>
              <a:t>- causes a bug in a device driver to corrupt the memory of other kernel components.</a:t>
            </a:r>
          </a:p>
          <a:p>
            <a:endParaRPr lang="en-US" baseline="0" dirty="0" smtClean="0"/>
          </a:p>
          <a:p>
            <a:pPr marL="171450" indent="-171450">
              <a:buFontTx/>
              <a:buChar char="-"/>
            </a:pPr>
            <a:r>
              <a:rPr lang="en-US" baseline="0" dirty="0" smtClean="0"/>
              <a:t>An analysis of the Linux kernel code conducted by </a:t>
            </a:r>
            <a:r>
              <a:rPr lang="en-US" baseline="0" dirty="0" err="1" smtClean="0"/>
              <a:t>coverity</a:t>
            </a:r>
            <a:r>
              <a:rPr lang="en-US" baseline="0" dirty="0" smtClean="0"/>
              <a:t> shows that version 2.4.1 had 1000 bus and 2.6.8 had 950 bugs in 2009. </a:t>
            </a:r>
          </a:p>
          <a:p>
            <a:pPr marL="171450" indent="-171450">
              <a:buFontTx/>
              <a:buChar char="-"/>
            </a:pPr>
            <a:r>
              <a:rPr lang="en-US" baseline="0" dirty="0" smtClean="0"/>
              <a:t>The analysis also shows that the 53% of the bugs are present in the device driver portion od the </a:t>
            </a:r>
            <a:r>
              <a:rPr lang="en-US" baseline="0" dirty="0" err="1" smtClean="0"/>
              <a:t>linux</a:t>
            </a:r>
            <a:r>
              <a:rPr lang="en-US" baseline="0" dirty="0" smtClean="0"/>
              <a:t> kernel. </a:t>
            </a:r>
          </a:p>
        </p:txBody>
      </p:sp>
      <p:sp>
        <p:nvSpPr>
          <p:cNvPr id="4" name="Slide Number Placeholder 3"/>
          <p:cNvSpPr>
            <a:spLocks noGrp="1"/>
          </p:cNvSpPr>
          <p:nvPr>
            <p:ph type="sldNum" sz="quarter" idx="10"/>
          </p:nvPr>
        </p:nvSpPr>
        <p:spPr/>
        <p:txBody>
          <a:bodyPr/>
          <a:lstStyle/>
          <a:p>
            <a:fld id="{7791A657-737E-473D-890E-EA091DB3B11D}" type="slidenum">
              <a:rPr lang="en-US" smtClean="0"/>
              <a:t>3</a:t>
            </a:fld>
            <a:endParaRPr lang="en-US"/>
          </a:p>
        </p:txBody>
      </p:sp>
    </p:spTree>
    <p:extLst>
      <p:ext uri="{BB962C8B-B14F-4D97-AF65-F5344CB8AC3E}">
        <p14:creationId xmlns:p14="http://schemas.microsoft.com/office/powerpoint/2010/main" val="215785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Concluding the analysis,</a:t>
            </a:r>
            <a:r>
              <a:rPr lang="en-US" baseline="0" dirty="0" smtClean="0"/>
              <a:t> it can be said that, the underlying cause of unreliability in operating systems is the lack of isolation between device drivers and Linux kernel.</a:t>
            </a:r>
            <a:endParaRPr lang="en-US" dirty="0"/>
          </a:p>
        </p:txBody>
      </p:sp>
      <p:sp>
        <p:nvSpPr>
          <p:cNvPr id="4" name="Slide Number Placeholder 3"/>
          <p:cNvSpPr>
            <a:spLocks noGrp="1"/>
          </p:cNvSpPr>
          <p:nvPr>
            <p:ph type="sldNum" sz="quarter" idx="10"/>
          </p:nvPr>
        </p:nvSpPr>
        <p:spPr/>
        <p:txBody>
          <a:bodyPr/>
          <a:lstStyle/>
          <a:p>
            <a:fld id="{7791A657-737E-473D-890E-EA091DB3B11D}" type="slidenum">
              <a:rPr lang="en-US" smtClean="0"/>
              <a:t>4</a:t>
            </a:fld>
            <a:endParaRPr lang="en-US"/>
          </a:p>
        </p:txBody>
      </p:sp>
    </p:spTree>
    <p:extLst>
      <p:ext uri="{BB962C8B-B14F-4D97-AF65-F5344CB8AC3E}">
        <p14:creationId xmlns:p14="http://schemas.microsoft.com/office/powerpoint/2010/main" val="1074091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Device driver protection by system decomposition is not a new concept. </a:t>
            </a:r>
          </a:p>
          <a:p>
            <a:pPr marL="171450" indent="-171450">
              <a:buFontTx/>
              <a:buChar char="-"/>
            </a:pPr>
            <a:r>
              <a:rPr lang="en-US" dirty="0" smtClean="0"/>
              <a:t>Existing solutions can be considered</a:t>
            </a:r>
            <a:r>
              <a:rPr lang="en-US" baseline="0" dirty="0" smtClean="0"/>
              <a:t> as microkernel based solutions </a:t>
            </a:r>
            <a:r>
              <a:rPr lang="en-US" dirty="0" smtClean="0"/>
              <a:t>L3 L4,</a:t>
            </a:r>
            <a:r>
              <a:rPr lang="en-US" baseline="0" dirty="0" smtClean="0"/>
              <a:t> user level device drivers and virtualization based solutions such as DD/OS and Xen isolated driver domains.</a:t>
            </a:r>
            <a:endParaRPr lang="en-US" dirty="0" smtClean="0"/>
          </a:p>
          <a:p>
            <a:endParaRPr lang="en-US" dirty="0"/>
          </a:p>
        </p:txBody>
      </p:sp>
      <p:sp>
        <p:nvSpPr>
          <p:cNvPr id="4" name="Slide Number Placeholder 3"/>
          <p:cNvSpPr>
            <a:spLocks noGrp="1"/>
          </p:cNvSpPr>
          <p:nvPr>
            <p:ph type="sldNum" sz="quarter" idx="10"/>
          </p:nvPr>
        </p:nvSpPr>
        <p:spPr/>
        <p:txBody>
          <a:bodyPr/>
          <a:lstStyle/>
          <a:p>
            <a:fld id="{7791A657-737E-473D-890E-EA091DB3B11D}" type="slidenum">
              <a:rPr lang="en-US" smtClean="0"/>
              <a:t>5</a:t>
            </a:fld>
            <a:endParaRPr lang="en-US"/>
          </a:p>
        </p:txBody>
      </p:sp>
    </p:spTree>
    <p:extLst>
      <p:ext uri="{BB962C8B-B14F-4D97-AF65-F5344CB8AC3E}">
        <p14:creationId xmlns:p14="http://schemas.microsoft.com/office/powerpoint/2010/main" val="2796334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Isolated</a:t>
            </a:r>
            <a:r>
              <a:rPr lang="en-US" baseline="0" dirty="0" smtClean="0"/>
              <a:t> driver domain is one of the virtualization based approaches which isolates a device driver from the Linux kernel. Isolated driver domain uses Xen hypervisor and split device driver model of the Xen hypervisor to run a device driver in a separate domain.</a:t>
            </a:r>
          </a:p>
          <a:p>
            <a:endParaRPr lang="en-US" baseline="0" dirty="0" smtClean="0"/>
          </a:p>
          <a:p>
            <a:r>
              <a:rPr lang="en-US" baseline="0" dirty="0" smtClean="0"/>
              <a:t>The role of the split device driver in a guest domain is to act as a pseudo block device driver and forward the requests to the driver domain through shared memory segment. The role of the part of split device driver in the driver domain is to read the request and data from the shared memory segment and forward those to real device driver. </a:t>
            </a:r>
          </a:p>
          <a:p>
            <a:endParaRPr lang="en-US" baseline="0" dirty="0" smtClean="0"/>
          </a:p>
          <a:p>
            <a:r>
              <a:rPr lang="en-US" dirty="0" smtClean="0"/>
              <a:t>Originally, Xen implemented split device driver </a:t>
            </a:r>
            <a:r>
              <a:rPr lang="en-US" baseline="0" dirty="0" smtClean="0"/>
              <a:t>to avoid rewriting all the device drivers in a guest OS and reuse the device drivers of the privileged domain.</a:t>
            </a:r>
            <a:endParaRPr lang="en-US" dirty="0"/>
          </a:p>
        </p:txBody>
      </p:sp>
      <p:sp>
        <p:nvSpPr>
          <p:cNvPr id="4" name="Slide Number Placeholder 3"/>
          <p:cNvSpPr>
            <a:spLocks noGrp="1"/>
          </p:cNvSpPr>
          <p:nvPr>
            <p:ph type="sldNum" sz="quarter" idx="10"/>
          </p:nvPr>
        </p:nvSpPr>
        <p:spPr/>
        <p:txBody>
          <a:bodyPr/>
          <a:lstStyle/>
          <a:p>
            <a:fld id="{7791A657-737E-473D-890E-EA091DB3B11D}" type="slidenum">
              <a:rPr lang="en-US" smtClean="0"/>
              <a:t>6</a:t>
            </a:fld>
            <a:endParaRPr lang="en-US"/>
          </a:p>
        </p:txBody>
      </p:sp>
    </p:spTree>
    <p:extLst>
      <p:ext uri="{BB962C8B-B14F-4D97-AF65-F5344CB8AC3E}">
        <p14:creationId xmlns:p14="http://schemas.microsoft.com/office/powerpoint/2010/main" val="2839430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properties of the Isolated Driver Domain are</a:t>
            </a:r>
            <a:r>
              <a:rPr lang="en-US" baseline="0" dirty="0" smtClean="0"/>
              <a:t> :</a:t>
            </a:r>
            <a:endParaRPr lang="en-US" dirty="0" smtClean="0"/>
          </a:p>
          <a:p>
            <a:endParaRPr lang="en-US" dirty="0" smtClean="0"/>
          </a:p>
          <a:p>
            <a:r>
              <a:rPr lang="en-US" dirty="0" smtClean="0"/>
              <a:t>1. Strong isolation – Because of a strong isolation between a device driver and Linux kernel, a bug within</a:t>
            </a:r>
            <a:r>
              <a:rPr lang="en-US" baseline="0" dirty="0" smtClean="0"/>
              <a:t> a device driver does not affect the other kernel components. </a:t>
            </a:r>
          </a:p>
          <a:p>
            <a:endParaRPr lang="en-US" baseline="0" dirty="0" smtClean="0"/>
          </a:p>
          <a:p>
            <a:r>
              <a:rPr lang="en-US" baseline="0" dirty="0" smtClean="0"/>
              <a:t>2. Transparency and compatibility – Any changes to the device driver are not needed to isolated the device driver. Isolated driver domain does not require any changes to user applications in order to run on this system.</a:t>
            </a:r>
          </a:p>
          <a:p>
            <a:r>
              <a:rPr lang="en-US" baseline="0" dirty="0" smtClean="0"/>
              <a:t>   User also need not be aware of the structure of the system to run an application.  </a:t>
            </a:r>
            <a:endParaRPr lang="en-US" dirty="0"/>
          </a:p>
        </p:txBody>
      </p:sp>
      <p:sp>
        <p:nvSpPr>
          <p:cNvPr id="4" name="Slide Number Placeholder 3"/>
          <p:cNvSpPr>
            <a:spLocks noGrp="1"/>
          </p:cNvSpPr>
          <p:nvPr>
            <p:ph type="sldNum" sz="quarter" idx="10"/>
          </p:nvPr>
        </p:nvSpPr>
        <p:spPr/>
        <p:txBody>
          <a:bodyPr/>
          <a:lstStyle/>
          <a:p>
            <a:fld id="{7791A657-737E-473D-890E-EA091DB3B11D}" type="slidenum">
              <a:rPr lang="en-US" smtClean="0"/>
              <a:t>7</a:t>
            </a:fld>
            <a:endParaRPr lang="en-US"/>
          </a:p>
        </p:txBody>
      </p:sp>
    </p:spTree>
    <p:extLst>
      <p:ext uri="{BB962C8B-B14F-4D97-AF65-F5344CB8AC3E}">
        <p14:creationId xmlns:p14="http://schemas.microsoft.com/office/powerpoint/2010/main" val="2186283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 order to work on the driver domain, we wanted to try out it first.</a:t>
            </a:r>
            <a:r>
              <a:rPr lang="en-US" baseline="0" dirty="0" smtClean="0"/>
              <a:t> But the source code of driver domain is not available. </a:t>
            </a:r>
          </a:p>
          <a:p>
            <a:pPr marL="171450" indent="-171450">
              <a:buFontTx/>
              <a:buChar char="-"/>
            </a:pPr>
            <a:r>
              <a:rPr lang="en-US" baseline="0" dirty="0" smtClean="0"/>
              <a:t>Hence we re-implemented the device domain.</a:t>
            </a:r>
          </a:p>
          <a:p>
            <a:pPr marL="171450" indent="-171450">
              <a:buFontTx/>
              <a:buChar char="-"/>
            </a:pPr>
            <a:r>
              <a:rPr lang="en-US" baseline="0" dirty="0" smtClean="0"/>
              <a:t>We refer the reimplementation as Isolated Device Driver  or IDDR system</a:t>
            </a:r>
          </a:p>
          <a:p>
            <a:pPr marL="171450" indent="-171450">
              <a:buFontTx/>
              <a:buChar char="-"/>
            </a:pPr>
            <a:r>
              <a:rPr lang="en-US" baseline="0" dirty="0" smtClean="0"/>
              <a:t>Similar to the driver domain, the IDDR system also follows the Xen split device driver model. </a:t>
            </a:r>
            <a:endParaRPr lang="en-US" dirty="0"/>
          </a:p>
        </p:txBody>
      </p:sp>
      <p:sp>
        <p:nvSpPr>
          <p:cNvPr id="4" name="Slide Number Placeholder 3"/>
          <p:cNvSpPr>
            <a:spLocks noGrp="1"/>
          </p:cNvSpPr>
          <p:nvPr>
            <p:ph type="sldNum" sz="quarter" idx="10"/>
          </p:nvPr>
        </p:nvSpPr>
        <p:spPr/>
        <p:txBody>
          <a:bodyPr/>
          <a:lstStyle/>
          <a:p>
            <a:fld id="{7791A657-737E-473D-890E-EA091DB3B11D}" type="slidenum">
              <a:rPr lang="en-US" smtClean="0"/>
              <a:t>8</a:t>
            </a:fld>
            <a:endParaRPr lang="en-US"/>
          </a:p>
        </p:txBody>
      </p:sp>
    </p:spTree>
    <p:extLst>
      <p:ext uri="{BB962C8B-B14F-4D97-AF65-F5344CB8AC3E}">
        <p14:creationId xmlns:p14="http://schemas.microsoft.com/office/powerpoint/2010/main" val="4150192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IDDR system is divided into 3 logical components </a:t>
            </a:r>
            <a:r>
              <a:rPr lang="en-US" baseline="0" dirty="0" smtClean="0"/>
              <a:t>: Frontend driver, Backend driver and communication module. </a:t>
            </a:r>
          </a:p>
          <a:p>
            <a:endParaRPr lang="en-US" baseline="0" dirty="0" smtClean="0"/>
          </a:p>
          <a:p>
            <a:r>
              <a:rPr lang="en-US" baseline="0" dirty="0" smtClean="0"/>
              <a:t>The role of the frontend driver is to </a:t>
            </a:r>
            <a:endParaRPr lang="en-US" baseline="0" dirty="0" smtClean="0"/>
          </a:p>
          <a:p>
            <a:r>
              <a:rPr lang="en-US" baseline="0" dirty="0" smtClean="0"/>
              <a:t>	provide </a:t>
            </a:r>
            <a:r>
              <a:rPr lang="en-US" baseline="0" dirty="0" smtClean="0"/>
              <a:t>an interface in /</a:t>
            </a:r>
            <a:r>
              <a:rPr lang="en-US" baseline="0" dirty="0" err="1" smtClean="0"/>
              <a:t>dev</a:t>
            </a:r>
            <a:r>
              <a:rPr lang="en-US" baseline="0" dirty="0" smtClean="0"/>
              <a:t> for a block device. </a:t>
            </a:r>
            <a:r>
              <a:rPr lang="en-US" baseline="0" dirty="0" smtClean="0"/>
              <a:t>User </a:t>
            </a:r>
            <a:r>
              <a:rPr lang="en-US" baseline="0" dirty="0" smtClean="0"/>
              <a:t>applications or file systems access a block device through this interface. </a:t>
            </a:r>
            <a:endParaRPr lang="en-US" baseline="0" dirty="0" smtClean="0"/>
          </a:p>
          <a:p>
            <a:r>
              <a:rPr lang="en-US" baseline="0" dirty="0" smtClean="0"/>
              <a:t>	The </a:t>
            </a:r>
            <a:r>
              <a:rPr lang="en-US" baseline="0" dirty="0" smtClean="0"/>
              <a:t>frontend driver </a:t>
            </a:r>
            <a:r>
              <a:rPr lang="en-US" baseline="0" dirty="0" smtClean="0"/>
              <a:t>accepts requests from applications through interface. And forwards them to the communication module.</a:t>
            </a:r>
          </a:p>
          <a:p>
            <a:r>
              <a:rPr lang="en-US" baseline="0" dirty="0" smtClean="0"/>
              <a:t>	Frontend driver then accepts the responses from the communication module and then ends corresponding requests</a:t>
            </a:r>
          </a:p>
          <a:p>
            <a:endParaRPr lang="en-US" baseline="0" dirty="0" smtClean="0"/>
          </a:p>
          <a:p>
            <a:r>
              <a:rPr lang="en-US" baseline="0" dirty="0" smtClean="0"/>
              <a:t>Role of Communication module is to provide a channel to </a:t>
            </a:r>
          </a:p>
          <a:p>
            <a:r>
              <a:rPr lang="en-US" baseline="0" dirty="0" smtClean="0"/>
              <a:t>	share requests and responses between frontend driver and backend driver</a:t>
            </a:r>
          </a:p>
          <a:p>
            <a:r>
              <a:rPr lang="en-US" baseline="0" dirty="0" smtClean="0"/>
              <a:t>	send virtual interrupts between frontend and backend driver</a:t>
            </a:r>
          </a:p>
          <a:p>
            <a:r>
              <a:rPr lang="en-US" baseline="0" dirty="0" smtClean="0"/>
              <a:t>	share read write data between both drivers</a:t>
            </a:r>
            <a:endParaRPr lang="en-US" dirty="0" smtClean="0"/>
          </a:p>
          <a:p>
            <a:endParaRPr lang="en-US" baseline="0" dirty="0" smtClean="0"/>
          </a:p>
          <a:p>
            <a:r>
              <a:rPr lang="en-US" baseline="0" dirty="0" smtClean="0"/>
              <a:t>Backend driver is responsible for </a:t>
            </a:r>
          </a:p>
          <a:p>
            <a:r>
              <a:rPr lang="en-US" baseline="0" dirty="0" smtClean="0"/>
              <a:t>	accepting requests from </a:t>
            </a:r>
            <a:r>
              <a:rPr lang="en-US" baseline="0" dirty="0" smtClean="0"/>
              <a:t>communication module</a:t>
            </a:r>
            <a:endParaRPr lang="en-US" baseline="0" dirty="0" smtClean="0"/>
          </a:p>
          <a:p>
            <a:r>
              <a:rPr lang="en-US" baseline="0" dirty="0" smtClean="0"/>
              <a:t>	forwarding the request to the real block device driver for execution, </a:t>
            </a:r>
          </a:p>
          <a:p>
            <a:r>
              <a:rPr lang="en-US" baseline="0" dirty="0" smtClean="0"/>
              <a:t>	accept response from the real device driver and </a:t>
            </a:r>
          </a:p>
          <a:p>
            <a:r>
              <a:rPr lang="en-US" baseline="0" dirty="0" smtClean="0"/>
              <a:t>	share the response with frontend driver through communication module</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7791A657-737E-473D-890E-EA091DB3B11D}" type="slidenum">
              <a:rPr lang="en-US" smtClean="0"/>
              <a:t>9</a:t>
            </a:fld>
            <a:endParaRPr lang="en-US"/>
          </a:p>
        </p:txBody>
      </p:sp>
    </p:spTree>
    <p:extLst>
      <p:ext uri="{BB962C8B-B14F-4D97-AF65-F5344CB8AC3E}">
        <p14:creationId xmlns:p14="http://schemas.microsoft.com/office/powerpoint/2010/main" val="990309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93ACEB1-2F95-4730-9A80-DEA31051A5DE}" type="datetimeFigureOut">
              <a:rPr lang="en-US" smtClean="0"/>
              <a:t>4/13/2014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5024439-A31A-4F48-9663-11BB463AD572}" type="slidenum">
              <a:rPr lang="en-US" smtClean="0"/>
              <a:t>‹#›</a:t>
            </a:fld>
            <a:endParaRPr lang="en-US"/>
          </a:p>
        </p:txBody>
      </p:sp>
    </p:spTree>
    <p:extLst>
      <p:ext uri="{BB962C8B-B14F-4D97-AF65-F5344CB8AC3E}">
        <p14:creationId xmlns:p14="http://schemas.microsoft.com/office/powerpoint/2010/main" val="2216098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3ACEB1-2F95-4730-9A80-DEA31051A5DE}" type="datetimeFigureOut">
              <a:rPr lang="en-US" smtClean="0"/>
              <a:t>4/13/2014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24439-A31A-4F48-9663-11BB463AD572}" type="slidenum">
              <a:rPr lang="en-US" smtClean="0"/>
              <a:t>‹#›</a:t>
            </a:fld>
            <a:endParaRPr lang="en-US"/>
          </a:p>
        </p:txBody>
      </p:sp>
    </p:spTree>
    <p:extLst>
      <p:ext uri="{BB962C8B-B14F-4D97-AF65-F5344CB8AC3E}">
        <p14:creationId xmlns:p14="http://schemas.microsoft.com/office/powerpoint/2010/main" val="175652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3ACEB1-2F95-4730-9A80-DEA31051A5DE}" type="datetimeFigureOut">
              <a:rPr lang="en-US" smtClean="0"/>
              <a:t>4/13/2014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24439-A31A-4F48-9663-11BB463AD572}" type="slidenum">
              <a:rPr lang="en-US" smtClean="0"/>
              <a:t>‹#›</a:t>
            </a:fld>
            <a:endParaRPr lang="en-US"/>
          </a:p>
        </p:txBody>
      </p:sp>
    </p:spTree>
    <p:extLst>
      <p:ext uri="{BB962C8B-B14F-4D97-AF65-F5344CB8AC3E}">
        <p14:creationId xmlns:p14="http://schemas.microsoft.com/office/powerpoint/2010/main" val="278760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3ACEB1-2F95-4730-9A80-DEA31051A5DE}" type="datetimeFigureOut">
              <a:rPr lang="en-US" smtClean="0"/>
              <a:t>4/13/2014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24439-A31A-4F48-9663-11BB463AD572}" type="slidenum">
              <a:rPr lang="en-US" smtClean="0"/>
              <a:t>‹#›</a:t>
            </a:fld>
            <a:endParaRPr lang="en-US"/>
          </a:p>
        </p:txBody>
      </p:sp>
    </p:spTree>
    <p:extLst>
      <p:ext uri="{BB962C8B-B14F-4D97-AF65-F5344CB8AC3E}">
        <p14:creationId xmlns:p14="http://schemas.microsoft.com/office/powerpoint/2010/main" val="3896545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ACEB1-2F95-4730-9A80-DEA31051A5DE}" type="datetimeFigureOut">
              <a:rPr lang="en-US" smtClean="0"/>
              <a:t>4/13/2014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24439-A31A-4F48-9663-11BB463AD572}" type="slidenum">
              <a:rPr lang="en-US" smtClean="0"/>
              <a:t>‹#›</a:t>
            </a:fld>
            <a:endParaRPr lang="en-US"/>
          </a:p>
        </p:txBody>
      </p:sp>
    </p:spTree>
    <p:extLst>
      <p:ext uri="{BB962C8B-B14F-4D97-AF65-F5344CB8AC3E}">
        <p14:creationId xmlns:p14="http://schemas.microsoft.com/office/powerpoint/2010/main" val="2418642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3ACEB1-2F95-4730-9A80-DEA31051A5DE}" type="datetimeFigureOut">
              <a:rPr lang="en-US" smtClean="0"/>
              <a:t>4/13/2014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24439-A31A-4F48-9663-11BB463AD572}" type="slidenum">
              <a:rPr lang="en-US" smtClean="0"/>
              <a:t>‹#›</a:t>
            </a:fld>
            <a:endParaRPr lang="en-US"/>
          </a:p>
        </p:txBody>
      </p:sp>
    </p:spTree>
    <p:extLst>
      <p:ext uri="{BB962C8B-B14F-4D97-AF65-F5344CB8AC3E}">
        <p14:creationId xmlns:p14="http://schemas.microsoft.com/office/powerpoint/2010/main" val="404205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3ACEB1-2F95-4730-9A80-DEA31051A5DE}" type="datetimeFigureOut">
              <a:rPr lang="en-US" smtClean="0"/>
              <a:t>4/13/2014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024439-A31A-4F48-9663-11BB463AD572}" type="slidenum">
              <a:rPr lang="en-US" smtClean="0"/>
              <a:t>‹#›</a:t>
            </a:fld>
            <a:endParaRPr lang="en-US"/>
          </a:p>
        </p:txBody>
      </p:sp>
    </p:spTree>
    <p:extLst>
      <p:ext uri="{BB962C8B-B14F-4D97-AF65-F5344CB8AC3E}">
        <p14:creationId xmlns:p14="http://schemas.microsoft.com/office/powerpoint/2010/main" val="692279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3ACEB1-2F95-4730-9A80-DEA31051A5DE}" type="datetimeFigureOut">
              <a:rPr lang="en-US" smtClean="0"/>
              <a:t>4/13/2014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024439-A31A-4F48-9663-11BB463AD572}" type="slidenum">
              <a:rPr lang="en-US" smtClean="0"/>
              <a:t>‹#›</a:t>
            </a:fld>
            <a:endParaRPr lang="en-US"/>
          </a:p>
        </p:txBody>
      </p:sp>
    </p:spTree>
    <p:extLst>
      <p:ext uri="{BB962C8B-B14F-4D97-AF65-F5344CB8AC3E}">
        <p14:creationId xmlns:p14="http://schemas.microsoft.com/office/powerpoint/2010/main" val="95489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ACEB1-2F95-4730-9A80-DEA31051A5DE}" type="datetimeFigureOut">
              <a:rPr lang="en-US" smtClean="0"/>
              <a:t>4/13/2014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024439-A31A-4F48-9663-11BB463AD572}" type="slidenum">
              <a:rPr lang="en-US" smtClean="0"/>
              <a:t>‹#›</a:t>
            </a:fld>
            <a:endParaRPr lang="en-US"/>
          </a:p>
        </p:txBody>
      </p:sp>
    </p:spTree>
    <p:extLst>
      <p:ext uri="{BB962C8B-B14F-4D97-AF65-F5344CB8AC3E}">
        <p14:creationId xmlns:p14="http://schemas.microsoft.com/office/powerpoint/2010/main" val="3886311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993ACEB1-2F95-4730-9A80-DEA31051A5DE}" type="datetimeFigureOut">
              <a:rPr lang="en-US" smtClean="0"/>
              <a:t>4/13/2014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5024439-A31A-4F48-9663-11BB463AD572}" type="slidenum">
              <a:rPr lang="en-US" smtClean="0"/>
              <a:t>‹#›</a:t>
            </a:fld>
            <a:endParaRPr lang="en-US"/>
          </a:p>
        </p:txBody>
      </p:sp>
    </p:spTree>
    <p:extLst>
      <p:ext uri="{BB962C8B-B14F-4D97-AF65-F5344CB8AC3E}">
        <p14:creationId xmlns:p14="http://schemas.microsoft.com/office/powerpoint/2010/main" val="177684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993ACEB1-2F95-4730-9A80-DEA31051A5DE}" type="datetimeFigureOut">
              <a:rPr lang="en-US" smtClean="0"/>
              <a:t>4/13/2014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5024439-A31A-4F48-9663-11BB463AD572}" type="slidenum">
              <a:rPr lang="en-US" smtClean="0"/>
              <a:t>‹#›</a:t>
            </a:fld>
            <a:endParaRPr lang="en-US"/>
          </a:p>
        </p:txBody>
      </p:sp>
    </p:spTree>
    <p:extLst>
      <p:ext uri="{BB962C8B-B14F-4D97-AF65-F5344CB8AC3E}">
        <p14:creationId xmlns:p14="http://schemas.microsoft.com/office/powerpoint/2010/main" val="110129545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993ACEB1-2F95-4730-9A80-DEA31051A5DE}" type="datetimeFigureOut">
              <a:rPr lang="en-US" smtClean="0"/>
              <a:t>4/13/2014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5024439-A31A-4F48-9663-11BB463AD572}" type="slidenum">
              <a:rPr lang="en-US" smtClean="0"/>
              <a:t>‹#›</a:t>
            </a:fld>
            <a:endParaRPr lang="en-US"/>
          </a:p>
        </p:txBody>
      </p:sp>
    </p:spTree>
    <p:extLst>
      <p:ext uri="{BB962C8B-B14F-4D97-AF65-F5344CB8AC3E}">
        <p14:creationId xmlns:p14="http://schemas.microsoft.com/office/powerpoint/2010/main" val="2291981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a:t>Performance Optimization for Isolated Driver Domains.</a:t>
            </a:r>
          </a:p>
        </p:txBody>
      </p:sp>
      <p:sp>
        <p:nvSpPr>
          <p:cNvPr id="3" name="Subtitle 2"/>
          <p:cNvSpPr>
            <a:spLocks noGrp="1"/>
          </p:cNvSpPr>
          <p:nvPr>
            <p:ph type="subTitle" idx="1"/>
          </p:nvPr>
        </p:nvSpPr>
        <p:spPr/>
        <p:txBody>
          <a:bodyPr/>
          <a:lstStyle/>
          <a:p>
            <a:r>
              <a:rPr lang="en-US" dirty="0" smtClean="0"/>
              <a:t>Sushrut Shirole</a:t>
            </a:r>
            <a:endParaRPr lang="en-US" dirty="0"/>
          </a:p>
        </p:txBody>
      </p:sp>
    </p:spTree>
    <p:extLst>
      <p:ext uri="{BB962C8B-B14F-4D97-AF65-F5344CB8AC3E}">
        <p14:creationId xmlns:p14="http://schemas.microsoft.com/office/powerpoint/2010/main" val="1441616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IDDR system</a:t>
            </a:r>
            <a:endParaRPr lang="en-US" dirty="0"/>
          </a:p>
        </p:txBody>
      </p:sp>
      <p:sp>
        <p:nvSpPr>
          <p:cNvPr id="4" name="Rectangle 3"/>
          <p:cNvSpPr/>
          <p:nvPr/>
        </p:nvSpPr>
        <p:spPr>
          <a:xfrm>
            <a:off x="7681877" y="2005331"/>
            <a:ext cx="2628524" cy="4411630"/>
          </a:xfrm>
          <a:prstGeom prst="rect">
            <a:avLst/>
          </a:prstGeom>
          <a:solidFill>
            <a:sysClr val="window" lastClr="FFFFFF"/>
          </a:solidFill>
          <a:ln w="12700" cap="flat" cmpd="sng" algn="ctr">
            <a:solidFill>
              <a:srgbClr val="50B4C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panose="020F0302020204030204"/>
            </a:endParaRPr>
          </a:p>
        </p:txBody>
      </p:sp>
      <p:sp>
        <p:nvSpPr>
          <p:cNvPr id="5" name="TextBox 4"/>
          <p:cNvSpPr txBox="1"/>
          <p:nvPr/>
        </p:nvSpPr>
        <p:spPr>
          <a:xfrm>
            <a:off x="8126061" y="6043459"/>
            <a:ext cx="1782091" cy="338554"/>
          </a:xfrm>
          <a:prstGeom prst="rect">
            <a:avLst/>
          </a:prstGeom>
          <a:noFill/>
        </p:spPr>
        <p:txBody>
          <a:bodyPr wrap="none" rtlCol="0">
            <a:spAutoFit/>
          </a:bodyPr>
          <a:lstStyle/>
          <a:p>
            <a:r>
              <a:rPr lang="en-US" sz="1600" dirty="0" smtClean="0">
                <a:solidFill>
                  <a:prstClr val="black"/>
                </a:solidFill>
                <a:latin typeface="Calibri Light" panose="020F0302020204030204"/>
              </a:rPr>
              <a:t>Application domain</a:t>
            </a:r>
            <a:endParaRPr lang="en-US" sz="1600" dirty="0">
              <a:solidFill>
                <a:prstClr val="black"/>
              </a:solidFill>
              <a:latin typeface="Calibri Light" panose="020F0302020204030204"/>
            </a:endParaRPr>
          </a:p>
        </p:txBody>
      </p:sp>
      <p:cxnSp>
        <p:nvCxnSpPr>
          <p:cNvPr id="7" name="Straight Connector 6"/>
          <p:cNvCxnSpPr/>
          <p:nvPr/>
        </p:nvCxnSpPr>
        <p:spPr>
          <a:xfrm>
            <a:off x="7681876" y="2902528"/>
            <a:ext cx="2628525" cy="0"/>
          </a:xfrm>
          <a:prstGeom prst="line">
            <a:avLst/>
          </a:prstGeom>
          <a:noFill/>
          <a:ln w="9525" cap="flat" cmpd="sng" algn="ctr">
            <a:solidFill>
              <a:srgbClr val="50B4C8"/>
            </a:solidFill>
            <a:prstDash val="solid"/>
          </a:ln>
          <a:effectLst/>
        </p:spPr>
      </p:cxnSp>
      <p:sp>
        <p:nvSpPr>
          <p:cNvPr id="8" name="Rectangle 7"/>
          <p:cNvSpPr/>
          <p:nvPr/>
        </p:nvSpPr>
        <p:spPr>
          <a:xfrm>
            <a:off x="2159063" y="2936291"/>
            <a:ext cx="2628524" cy="3476501"/>
          </a:xfrm>
          <a:prstGeom prst="rect">
            <a:avLst/>
          </a:prstGeom>
          <a:solidFill>
            <a:sysClr val="window" lastClr="FFFFFF"/>
          </a:solidFill>
          <a:ln w="12700" cap="flat" cmpd="sng" algn="ctr">
            <a:solidFill>
              <a:srgbClr val="50B4C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panose="020F0302020204030204"/>
            </a:endParaRPr>
          </a:p>
        </p:txBody>
      </p:sp>
      <p:sp>
        <p:nvSpPr>
          <p:cNvPr id="9" name="Rectangle 8"/>
          <p:cNvSpPr/>
          <p:nvPr/>
        </p:nvSpPr>
        <p:spPr>
          <a:xfrm>
            <a:off x="2664009" y="5311326"/>
            <a:ext cx="1661545" cy="5507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effectLst/>
                <a:uLnTx/>
                <a:uFillTx/>
                <a:latin typeface="Calibri Light" panose="020F0302020204030204"/>
              </a:rPr>
              <a:t>SATA</a:t>
            </a:r>
            <a:endParaRPr kumimoji="0" lang="en-US" sz="1600" b="0" i="0" u="none" strike="noStrike" kern="0" cap="none" spc="0" normalizeH="0" baseline="0" noProof="0" dirty="0">
              <a:ln>
                <a:noFill/>
              </a:ln>
              <a:effectLst/>
              <a:uLnTx/>
              <a:uFillTx/>
              <a:latin typeface="Calibri Light" panose="020F0302020204030204"/>
            </a:endParaRPr>
          </a:p>
        </p:txBody>
      </p:sp>
      <p:sp>
        <p:nvSpPr>
          <p:cNvPr id="10" name="Rectangle 9"/>
          <p:cNvSpPr/>
          <p:nvPr/>
        </p:nvSpPr>
        <p:spPr>
          <a:xfrm>
            <a:off x="8186334" y="3285167"/>
            <a:ext cx="1645959" cy="54269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effectLst/>
                <a:uLnTx/>
                <a:uFillTx/>
                <a:latin typeface="Calibri Light" panose="020F0302020204030204"/>
              </a:rPr>
              <a:t>File system</a:t>
            </a:r>
            <a:endParaRPr kumimoji="0" lang="en-US" sz="1600" b="0" i="0" u="none" strike="noStrike" kern="0" cap="none" spc="0" normalizeH="0" baseline="0" noProof="0" dirty="0">
              <a:ln>
                <a:noFill/>
              </a:ln>
              <a:effectLst/>
              <a:uLnTx/>
              <a:uFillTx/>
              <a:latin typeface="Calibri Light" panose="020F0302020204030204"/>
            </a:endParaRPr>
          </a:p>
        </p:txBody>
      </p:sp>
      <p:cxnSp>
        <p:nvCxnSpPr>
          <p:cNvPr id="13" name="Straight Arrow Connector 12"/>
          <p:cNvCxnSpPr/>
          <p:nvPr/>
        </p:nvCxnSpPr>
        <p:spPr>
          <a:xfrm flipH="1">
            <a:off x="9017107" y="2735114"/>
            <a:ext cx="0" cy="543709"/>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16" name="TextBox 15"/>
          <p:cNvSpPr txBox="1"/>
          <p:nvPr/>
        </p:nvSpPr>
        <p:spPr>
          <a:xfrm>
            <a:off x="2800897" y="6043459"/>
            <a:ext cx="1344855" cy="338554"/>
          </a:xfrm>
          <a:prstGeom prst="rect">
            <a:avLst/>
          </a:prstGeom>
          <a:noFill/>
        </p:spPr>
        <p:txBody>
          <a:bodyPr wrap="none" rtlCol="0">
            <a:spAutoFit/>
          </a:bodyPr>
          <a:lstStyle/>
          <a:p>
            <a:r>
              <a:rPr lang="en-US" sz="1600" b="1" dirty="0" smtClean="0">
                <a:solidFill>
                  <a:prstClr val="black"/>
                </a:solidFill>
                <a:latin typeface="Calibri Light" panose="020F0302020204030204"/>
              </a:rPr>
              <a:t>Driver </a:t>
            </a:r>
            <a:r>
              <a:rPr lang="en-US" sz="1600" dirty="0" smtClean="0">
                <a:solidFill>
                  <a:prstClr val="black"/>
                </a:solidFill>
                <a:latin typeface="Calibri Light" panose="020F0302020204030204"/>
              </a:rPr>
              <a:t>domain</a:t>
            </a:r>
            <a:endParaRPr lang="en-US" sz="1600" dirty="0">
              <a:solidFill>
                <a:prstClr val="black"/>
              </a:solidFill>
              <a:latin typeface="Calibri Light" panose="020F0302020204030204"/>
            </a:endParaRPr>
          </a:p>
        </p:txBody>
      </p:sp>
      <p:cxnSp>
        <p:nvCxnSpPr>
          <p:cNvPr id="21" name="Elbow Connector 20"/>
          <p:cNvCxnSpPr>
            <a:stCxn id="10" idx="2"/>
            <a:endCxn id="9" idx="0"/>
          </p:cNvCxnSpPr>
          <p:nvPr/>
        </p:nvCxnSpPr>
        <p:spPr>
          <a:xfrm rot="5400000">
            <a:off x="5510315" y="1812327"/>
            <a:ext cx="1483466" cy="551453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7-Point Star 13"/>
          <p:cNvSpPr/>
          <p:nvPr/>
        </p:nvSpPr>
        <p:spPr>
          <a:xfrm>
            <a:off x="10455144" y="2081709"/>
            <a:ext cx="312074" cy="312074"/>
          </a:xfrm>
          <a:prstGeom prst="star7">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TextBox 10"/>
          <p:cNvSpPr txBox="1"/>
          <p:nvPr/>
        </p:nvSpPr>
        <p:spPr>
          <a:xfrm>
            <a:off x="10814701" y="1989889"/>
            <a:ext cx="1025345" cy="523220"/>
          </a:xfrm>
          <a:prstGeom prst="rect">
            <a:avLst/>
          </a:prstGeom>
          <a:noFill/>
        </p:spPr>
        <p:txBody>
          <a:bodyPr wrap="none" rtlCol="0">
            <a:spAutoFit/>
          </a:bodyPr>
          <a:lstStyle/>
          <a:p>
            <a:r>
              <a:rPr lang="en-US" sz="1400" dirty="0" smtClean="0"/>
              <a:t>Read Write </a:t>
            </a:r>
          </a:p>
          <a:p>
            <a:r>
              <a:rPr lang="en-US" sz="1400" dirty="0"/>
              <a:t> </a:t>
            </a:r>
            <a:r>
              <a:rPr lang="en-US" sz="1400" dirty="0" smtClean="0"/>
              <a:t>Request</a:t>
            </a:r>
            <a:endParaRPr lang="en-US" sz="1400" dirty="0"/>
          </a:p>
        </p:txBody>
      </p:sp>
      <p:sp>
        <p:nvSpPr>
          <p:cNvPr id="12" name="TextBox 11"/>
          <p:cNvSpPr txBox="1"/>
          <p:nvPr/>
        </p:nvSpPr>
        <p:spPr>
          <a:xfrm>
            <a:off x="2627755" y="5002897"/>
            <a:ext cx="827150" cy="307777"/>
          </a:xfrm>
          <a:prstGeom prst="rect">
            <a:avLst/>
          </a:prstGeom>
          <a:noFill/>
        </p:spPr>
        <p:txBody>
          <a:bodyPr wrap="none" rtlCol="0">
            <a:spAutoFit/>
          </a:bodyPr>
          <a:lstStyle/>
          <a:p>
            <a:r>
              <a:rPr lang="en-US" sz="1400" dirty="0" smtClean="0"/>
              <a:t>/</a:t>
            </a:r>
            <a:r>
              <a:rPr lang="en-US" sz="1400" dirty="0" err="1" smtClean="0"/>
              <a:t>dev</a:t>
            </a:r>
            <a:r>
              <a:rPr lang="en-US" sz="1400" dirty="0" smtClean="0"/>
              <a:t>/</a:t>
            </a:r>
            <a:r>
              <a:rPr lang="en-US" sz="1400" dirty="0" err="1" smtClean="0"/>
              <a:t>sdd</a:t>
            </a:r>
            <a:endParaRPr lang="en-US" sz="1400" dirty="0"/>
          </a:p>
        </p:txBody>
      </p:sp>
      <p:sp>
        <p:nvSpPr>
          <p:cNvPr id="15" name="Cloud Callout 14"/>
          <p:cNvSpPr/>
          <p:nvPr/>
        </p:nvSpPr>
        <p:spPr>
          <a:xfrm>
            <a:off x="10167024" y="3058669"/>
            <a:ext cx="1912925" cy="835027"/>
          </a:xfrm>
          <a:prstGeom prst="cloudCallout">
            <a:avLst>
              <a:gd name="adj1" fmla="val -32783"/>
              <a:gd name="adj2" fmla="val 833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How to forward requests </a:t>
            </a:r>
            <a:r>
              <a:rPr lang="en-US" sz="1200" dirty="0" smtClean="0"/>
              <a:t>to the </a:t>
            </a:r>
            <a:r>
              <a:rPr lang="en-US" sz="1200" dirty="0" smtClean="0"/>
              <a:t>driver domain?</a:t>
            </a:r>
            <a:endParaRPr lang="en-US" sz="1200" dirty="0"/>
          </a:p>
        </p:txBody>
      </p:sp>
      <p:sp>
        <p:nvSpPr>
          <p:cNvPr id="18" name="Rectangle 17"/>
          <p:cNvSpPr/>
          <p:nvPr/>
        </p:nvSpPr>
        <p:spPr>
          <a:xfrm>
            <a:off x="8178538" y="4289380"/>
            <a:ext cx="1645959" cy="542693"/>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Calibri Light" panose="020F0302020204030204"/>
              </a:rPr>
              <a:t>Frontend</a:t>
            </a:r>
            <a:endParaRPr kumimoji="0" lang="en-US" sz="1600" b="0" i="0" u="none" strike="noStrike" kern="0" cap="none" spc="0" normalizeH="0" baseline="0" noProof="0" dirty="0">
              <a:ln>
                <a:noFill/>
              </a:ln>
              <a:solidFill>
                <a:prstClr val="white"/>
              </a:solidFill>
              <a:effectLst/>
              <a:uLnTx/>
              <a:uFillTx/>
              <a:latin typeface="Calibri Light" panose="020F0302020204030204"/>
            </a:endParaRPr>
          </a:p>
        </p:txBody>
      </p:sp>
      <p:cxnSp>
        <p:nvCxnSpPr>
          <p:cNvPr id="19" name="Straight Arrow Connector 18"/>
          <p:cNvCxnSpPr/>
          <p:nvPr/>
        </p:nvCxnSpPr>
        <p:spPr>
          <a:xfrm flipH="1">
            <a:off x="9017107" y="3838563"/>
            <a:ext cx="0" cy="45720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3" name="Cloud Callout 22"/>
          <p:cNvSpPr/>
          <p:nvPr/>
        </p:nvSpPr>
        <p:spPr>
          <a:xfrm flipH="1">
            <a:off x="183493" y="3058669"/>
            <a:ext cx="1821623" cy="874193"/>
          </a:xfrm>
          <a:prstGeom prst="cloudCallout">
            <a:avLst>
              <a:gd name="adj1" fmla="val -37361"/>
              <a:gd name="adj2" fmla="val 841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How to receive request from the application domain ?</a:t>
            </a:r>
            <a:endParaRPr lang="en-US" sz="1200" dirty="0"/>
          </a:p>
        </p:txBody>
      </p:sp>
      <p:sp>
        <p:nvSpPr>
          <p:cNvPr id="24" name="Rectangle 23"/>
          <p:cNvSpPr/>
          <p:nvPr/>
        </p:nvSpPr>
        <p:spPr>
          <a:xfrm>
            <a:off x="2657946" y="4323142"/>
            <a:ext cx="1645959" cy="542693"/>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Calibri Light" panose="020F0302020204030204"/>
              </a:rPr>
              <a:t>Backend</a:t>
            </a:r>
            <a:endParaRPr kumimoji="0" lang="en-US" sz="1600" b="0" i="0" u="none" strike="noStrike" kern="0" cap="none" spc="0" normalizeH="0" baseline="0" noProof="0" dirty="0">
              <a:ln>
                <a:noFill/>
              </a:ln>
              <a:solidFill>
                <a:prstClr val="white"/>
              </a:solidFill>
              <a:effectLst/>
              <a:uLnTx/>
              <a:uFillTx/>
              <a:latin typeface="Calibri Light" panose="020F0302020204030204"/>
            </a:endParaRPr>
          </a:p>
        </p:txBody>
      </p:sp>
      <p:cxnSp>
        <p:nvCxnSpPr>
          <p:cNvPr id="25" name="Straight Arrow Connector 24"/>
          <p:cNvCxnSpPr/>
          <p:nvPr/>
        </p:nvCxnSpPr>
        <p:spPr>
          <a:xfrm flipH="1">
            <a:off x="3509879" y="4865835"/>
            <a:ext cx="0" cy="45720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6" name="Rectangle 25"/>
          <p:cNvSpPr/>
          <p:nvPr/>
        </p:nvSpPr>
        <p:spPr>
          <a:xfrm>
            <a:off x="8494963" y="2142337"/>
            <a:ext cx="1028700" cy="581891"/>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chemeClr val="bg1"/>
                </a:solidFill>
                <a:effectLst/>
                <a:uLnTx/>
                <a:uFillTx/>
                <a:latin typeface="Calibri Light" panose="020F0302020204030204"/>
              </a:rPr>
              <a:t>User process</a:t>
            </a:r>
            <a:endParaRPr kumimoji="0" lang="en-US" sz="1600" b="0" i="0" u="none" strike="noStrike" kern="0" cap="none" spc="0" normalizeH="0" baseline="0" noProof="0" dirty="0">
              <a:ln>
                <a:noFill/>
              </a:ln>
              <a:solidFill>
                <a:schemeClr val="bg1"/>
              </a:solidFill>
              <a:effectLst/>
              <a:uLnTx/>
              <a:uFillTx/>
              <a:latin typeface="Calibri Light" panose="020F0302020204030204"/>
            </a:endParaRPr>
          </a:p>
        </p:txBody>
      </p:sp>
      <p:sp>
        <p:nvSpPr>
          <p:cNvPr id="27" name="TextBox 26"/>
          <p:cNvSpPr txBox="1"/>
          <p:nvPr/>
        </p:nvSpPr>
        <p:spPr>
          <a:xfrm>
            <a:off x="9082938" y="3960026"/>
            <a:ext cx="827150" cy="307777"/>
          </a:xfrm>
          <a:prstGeom prst="rect">
            <a:avLst/>
          </a:prstGeom>
          <a:noFill/>
        </p:spPr>
        <p:txBody>
          <a:bodyPr wrap="none" rtlCol="0">
            <a:spAutoFit/>
          </a:bodyPr>
          <a:lstStyle/>
          <a:p>
            <a:r>
              <a:rPr lang="en-US" sz="1400" dirty="0" smtClean="0"/>
              <a:t>/</a:t>
            </a:r>
            <a:r>
              <a:rPr lang="en-US" sz="1400" dirty="0" err="1" smtClean="0"/>
              <a:t>dev</a:t>
            </a:r>
            <a:r>
              <a:rPr lang="en-US" sz="1400" dirty="0" smtClean="0"/>
              <a:t>/</a:t>
            </a:r>
            <a:r>
              <a:rPr lang="en-US" sz="1400" dirty="0" err="1" smtClean="0"/>
              <a:t>sdd</a:t>
            </a:r>
            <a:endParaRPr lang="en-US" sz="1400" dirty="0"/>
          </a:p>
        </p:txBody>
      </p:sp>
      <p:sp>
        <p:nvSpPr>
          <p:cNvPr id="29" name="Left-Right Arrow 28"/>
          <p:cNvSpPr/>
          <p:nvPr/>
        </p:nvSpPr>
        <p:spPr>
          <a:xfrm>
            <a:off x="4281219" y="3520440"/>
            <a:ext cx="3914896" cy="2098316"/>
          </a:xfrm>
          <a:prstGeom prst="leftRightArrow">
            <a:avLst>
              <a:gd name="adj1" fmla="val 50000"/>
              <a:gd name="adj2" fmla="val 37608"/>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dirty="0"/>
          </a:p>
        </p:txBody>
      </p:sp>
      <p:sp>
        <p:nvSpPr>
          <p:cNvPr id="30" name="Rectangle 29"/>
          <p:cNvSpPr/>
          <p:nvPr/>
        </p:nvSpPr>
        <p:spPr>
          <a:xfrm>
            <a:off x="5179348" y="4467741"/>
            <a:ext cx="2179648" cy="20847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smtClean="0"/>
              <a:t>Share read write data</a:t>
            </a:r>
            <a:endParaRPr lang="en-US" sz="1200" dirty="0"/>
          </a:p>
        </p:txBody>
      </p:sp>
      <p:sp>
        <p:nvSpPr>
          <p:cNvPr id="31" name="TextBox 30"/>
          <p:cNvSpPr txBox="1"/>
          <p:nvPr/>
        </p:nvSpPr>
        <p:spPr>
          <a:xfrm>
            <a:off x="5186375" y="5246538"/>
            <a:ext cx="2048998" cy="523220"/>
          </a:xfrm>
          <a:prstGeom prst="rect">
            <a:avLst/>
          </a:prstGeom>
          <a:noFill/>
        </p:spPr>
        <p:txBody>
          <a:bodyPr wrap="square" rtlCol="0">
            <a:spAutoFit/>
          </a:bodyPr>
          <a:lstStyle/>
          <a:p>
            <a:r>
              <a:rPr lang="en-US" sz="1400" dirty="0" smtClean="0"/>
              <a:t>Communication component</a:t>
            </a:r>
            <a:endParaRPr lang="en-US" sz="1400" dirty="0"/>
          </a:p>
        </p:txBody>
      </p:sp>
      <p:sp>
        <p:nvSpPr>
          <p:cNvPr id="32" name="Rectangle 31"/>
          <p:cNvSpPr/>
          <p:nvPr/>
        </p:nvSpPr>
        <p:spPr>
          <a:xfrm>
            <a:off x="5179348" y="4118637"/>
            <a:ext cx="2179648" cy="20847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smtClean="0"/>
              <a:t>Event notification</a:t>
            </a:r>
            <a:endParaRPr lang="en-US" sz="1400" dirty="0"/>
          </a:p>
        </p:txBody>
      </p:sp>
      <p:sp>
        <p:nvSpPr>
          <p:cNvPr id="33" name="Rectangle 32"/>
          <p:cNvSpPr/>
          <p:nvPr/>
        </p:nvSpPr>
        <p:spPr>
          <a:xfrm>
            <a:off x="5179348" y="4816845"/>
            <a:ext cx="2179648" cy="20847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smtClean="0"/>
              <a:t>Send/receive request/response</a:t>
            </a:r>
            <a:endParaRPr lang="en-US" sz="1200" dirty="0"/>
          </a:p>
        </p:txBody>
      </p:sp>
      <p:sp>
        <p:nvSpPr>
          <p:cNvPr id="3" name="7-Point Star 2"/>
          <p:cNvSpPr/>
          <p:nvPr/>
        </p:nvSpPr>
        <p:spPr>
          <a:xfrm>
            <a:off x="8853276" y="2345267"/>
            <a:ext cx="312074" cy="312074"/>
          </a:xfrm>
          <a:prstGeom prst="star7">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4884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2.29167E-6 -3.33333E-6 L 0.00013 0.15301 " pathEditMode="relative" rAng="0" ptsTypes="AA">
                                      <p:cBhvr>
                                        <p:cTn id="12" dur="2000" fill="hold"/>
                                        <p:tgtEl>
                                          <p:spTgt spid="3"/>
                                        </p:tgtEl>
                                        <p:attrNameLst>
                                          <p:attrName>ppt_x</p:attrName>
                                          <p:attrName>ppt_y</p:attrName>
                                        </p:attrNameLst>
                                      </p:cBhvr>
                                      <p:rCtr x="0" y="7639"/>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6" presetClass="path" presetSubtype="0" accel="50000" decel="50000" fill="hold" grpId="1" nodeType="clickEffect">
                                  <p:stCondLst>
                                    <p:cond delay="0"/>
                                  </p:stCondLst>
                                  <p:childTnLst>
                                    <p:animMotion origin="layout" path="M 0.00013 0.15301 L 0.00013 0.22639 C 0.00013 0.25926 -0.09101 0.30023 -0.16471 0.30023 L -0.32929 0.30023 " pathEditMode="relative" rAng="0" ptsTypes="AAAA">
                                      <p:cBhvr>
                                        <p:cTn id="42" dur="2000" fill="hold"/>
                                        <p:tgtEl>
                                          <p:spTgt spid="3"/>
                                        </p:tgtEl>
                                        <p:attrNameLst>
                                          <p:attrName>ppt_x</p:attrName>
                                          <p:attrName>ppt_y</p:attrName>
                                        </p:attrNameLst>
                                      </p:cBhvr>
                                      <p:rCtr x="-16471" y="7361"/>
                                    </p:animMotion>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2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3"/>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50" presetClass="path" presetSubtype="0" accel="50000" decel="50000" fill="hold" grpId="2" nodeType="clickEffect">
                                  <p:stCondLst>
                                    <p:cond delay="0"/>
                                  </p:stCondLst>
                                  <p:childTnLst>
                                    <p:animMotion origin="layout" path="M -0.32799 0.30254 L -0.39115 0.30254 C -0.41953 0.30254 -0.45417 0.33958 -0.45417 0.37014 L -0.45417 0.43796 " pathEditMode="relative" rAng="0" ptsTypes="AAAA">
                                      <p:cBhvr>
                                        <p:cTn id="64" dur="2000" fill="hold"/>
                                        <p:tgtEl>
                                          <p:spTgt spid="3"/>
                                        </p:tgtEl>
                                        <p:attrNameLst>
                                          <p:attrName>ppt_x</p:attrName>
                                          <p:attrName>ppt_y</p:attrName>
                                        </p:attrNameLst>
                                      </p:cBhvr>
                                      <p:rCtr x="-6315" y="6759"/>
                                    </p:animMotion>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grpId="3" nodeType="clickEffect">
                                  <p:stCondLst>
                                    <p:cond delay="0"/>
                                  </p:stCondLst>
                                  <p:childTnLst>
                                    <p:animMotion origin="layout" path="M -0.45416 0.43796 L -0.45586 0.3044 L -2.91667E-6 0.30671 L -2.91667E-6 1.48148E-6 " pathEditMode="relative" rAng="0" ptsTypes="AAAA">
                                      <p:cBhvr>
                                        <p:cTn id="68" dur="2000" fill="hold"/>
                                        <p:tgtEl>
                                          <p:spTgt spid="3"/>
                                        </p:tgtEl>
                                        <p:attrNameLst>
                                          <p:attrName>ppt_x</p:attrName>
                                          <p:attrName>ppt_y</p:attrName>
                                        </p:attrNameLst>
                                      </p:cBhvr>
                                      <p:rCtr x="22617" y="-218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5" grpId="0" animBg="1"/>
      <p:bldP spid="15" grpId="1" animBg="1"/>
      <p:bldP spid="18" grpId="0" animBg="1"/>
      <p:bldP spid="23" grpId="0" animBg="1"/>
      <p:bldP spid="23" grpId="1" animBg="1"/>
      <p:bldP spid="24" grpId="0" animBg="1"/>
      <p:bldP spid="27" grpId="0"/>
      <p:bldP spid="29" grpId="0" animBg="1"/>
      <p:bldP spid="30" grpId="0" animBg="1"/>
      <p:bldP spid="31" grpId="0"/>
      <p:bldP spid="32" grpId="0" animBg="1"/>
      <p:bldP spid="33" grpId="0" animBg="1"/>
      <p:bldP spid="3" grpId="0" animBg="1"/>
      <p:bldP spid="3" grpId="1" animBg="1"/>
      <p:bldP spid="3" grpId="2" animBg="1"/>
      <p:bldP spid="3" grpId="3"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p:cNvSpPr/>
          <p:nvPr/>
        </p:nvSpPr>
        <p:spPr>
          <a:xfrm>
            <a:off x="9211710" y="2148304"/>
            <a:ext cx="2628524" cy="441163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panose="020F0302020204030204"/>
            </a:endParaRPr>
          </a:p>
        </p:txBody>
      </p:sp>
      <p:sp>
        <p:nvSpPr>
          <p:cNvPr id="76" name="Rectangle 75"/>
          <p:cNvSpPr/>
          <p:nvPr/>
        </p:nvSpPr>
        <p:spPr>
          <a:xfrm>
            <a:off x="9716167" y="3428140"/>
            <a:ext cx="1645959" cy="54269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effectLst/>
                <a:uLnTx/>
                <a:uFillTx/>
                <a:latin typeface="Calibri Light" panose="020F0302020204030204"/>
              </a:rPr>
              <a:t>File system</a:t>
            </a:r>
            <a:endParaRPr kumimoji="0" lang="en-US" sz="1600" b="0" i="0" u="none" strike="noStrike" kern="0" cap="none" spc="0" normalizeH="0" baseline="0" noProof="0" dirty="0">
              <a:ln>
                <a:noFill/>
              </a:ln>
              <a:effectLst/>
              <a:uLnTx/>
              <a:uFillTx/>
              <a:latin typeface="Calibri Light" panose="020F0302020204030204"/>
            </a:endParaRPr>
          </a:p>
        </p:txBody>
      </p:sp>
      <p:sp>
        <p:nvSpPr>
          <p:cNvPr id="77" name="Rectangle 76"/>
          <p:cNvSpPr/>
          <p:nvPr/>
        </p:nvSpPr>
        <p:spPr>
          <a:xfrm>
            <a:off x="9708371" y="4432353"/>
            <a:ext cx="1645959" cy="542693"/>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Calibri Light" panose="020F0302020204030204"/>
              </a:rPr>
              <a:t>Frontend</a:t>
            </a:r>
            <a:endParaRPr kumimoji="0" lang="en-US" sz="1600" b="0" i="0" u="none" strike="noStrike" kern="0" cap="none" spc="0" normalizeH="0" baseline="0" noProof="0" dirty="0">
              <a:ln>
                <a:noFill/>
              </a:ln>
              <a:solidFill>
                <a:prstClr val="white"/>
              </a:solidFill>
              <a:effectLst/>
              <a:uLnTx/>
              <a:uFillTx/>
              <a:latin typeface="Calibri Light" panose="020F0302020204030204"/>
            </a:endParaRPr>
          </a:p>
        </p:txBody>
      </p:sp>
      <p:sp>
        <p:nvSpPr>
          <p:cNvPr id="3" name="Rectangle 2"/>
          <p:cNvSpPr/>
          <p:nvPr/>
        </p:nvSpPr>
        <p:spPr>
          <a:xfrm>
            <a:off x="10850136" y="5022404"/>
            <a:ext cx="504193" cy="2862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1" name="Rectangle 30"/>
          <p:cNvSpPr/>
          <p:nvPr/>
        </p:nvSpPr>
        <p:spPr>
          <a:xfrm>
            <a:off x="10850135" y="5308674"/>
            <a:ext cx="504193" cy="2862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2" name="Rectangle 31"/>
          <p:cNvSpPr/>
          <p:nvPr/>
        </p:nvSpPr>
        <p:spPr>
          <a:xfrm>
            <a:off x="10850135" y="5590789"/>
            <a:ext cx="504193" cy="2862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3" name="Rectangle 32"/>
          <p:cNvSpPr/>
          <p:nvPr/>
        </p:nvSpPr>
        <p:spPr>
          <a:xfrm>
            <a:off x="10850134" y="5877059"/>
            <a:ext cx="504193" cy="2862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2" name="Rectangle 71"/>
          <p:cNvSpPr/>
          <p:nvPr/>
        </p:nvSpPr>
        <p:spPr>
          <a:xfrm>
            <a:off x="10024796" y="2285310"/>
            <a:ext cx="1028700" cy="58189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latin typeface="Calibri Light" panose="020F0302020204030204"/>
              </a:rPr>
              <a:t>User process</a:t>
            </a:r>
            <a:endParaRPr kumimoji="0" lang="en-US" sz="1600" b="0" i="0" u="none" strike="noStrike" kern="0" cap="none" spc="0" normalizeH="0" baseline="0" noProof="0" dirty="0">
              <a:ln>
                <a:noFill/>
              </a:ln>
              <a:solidFill>
                <a:schemeClr val="tx1"/>
              </a:solidFill>
              <a:effectLst/>
              <a:uLnTx/>
              <a:uFillTx/>
              <a:latin typeface="Calibri Light" panose="020F0302020204030204"/>
            </a:endParaRPr>
          </a:p>
        </p:txBody>
      </p:sp>
      <p:sp>
        <p:nvSpPr>
          <p:cNvPr id="2" name="Title 1"/>
          <p:cNvSpPr>
            <a:spLocks noGrp="1"/>
          </p:cNvSpPr>
          <p:nvPr>
            <p:ph type="title"/>
          </p:nvPr>
        </p:nvSpPr>
        <p:spPr/>
        <p:txBody>
          <a:bodyPr/>
          <a:lstStyle/>
          <a:p>
            <a:r>
              <a:rPr lang="en-US" dirty="0" smtClean="0"/>
              <a:t>Implementation of the IDDR system</a:t>
            </a:r>
            <a:endParaRPr lang="en-US" dirty="0"/>
          </a:p>
        </p:txBody>
      </p:sp>
      <p:sp>
        <p:nvSpPr>
          <p:cNvPr id="50" name="Rectangle 49"/>
          <p:cNvSpPr/>
          <p:nvPr/>
        </p:nvSpPr>
        <p:spPr>
          <a:xfrm>
            <a:off x="3585769" y="2500743"/>
            <a:ext cx="5140037" cy="40686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panose="020F0302020204030204"/>
            </a:endParaRPr>
          </a:p>
        </p:txBody>
      </p:sp>
      <p:sp>
        <p:nvSpPr>
          <p:cNvPr id="51" name="Oval 50"/>
          <p:cNvSpPr/>
          <p:nvPr/>
        </p:nvSpPr>
        <p:spPr>
          <a:xfrm>
            <a:off x="5130615" y="4331717"/>
            <a:ext cx="1939637" cy="1953914"/>
          </a:xfrm>
          <a:prstGeom prst="ellipse">
            <a:avLst/>
          </a:prstGeom>
          <a:solidFill>
            <a:srgbClr val="50B4C8">
              <a:lumMod val="40000"/>
              <a:lumOff val="60000"/>
            </a:srgbClr>
          </a:solidFill>
          <a:ln w="12700" cap="flat" cmpd="sng" algn="ctr">
            <a:solidFill>
              <a:srgbClr val="50B4C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Light" panose="020F0302020204030204"/>
            </a:endParaRPr>
          </a:p>
        </p:txBody>
      </p:sp>
      <p:cxnSp>
        <p:nvCxnSpPr>
          <p:cNvPr id="52" name="Straight Connector 51"/>
          <p:cNvCxnSpPr>
            <a:stCxn id="51" idx="0"/>
            <a:endCxn id="51" idx="4"/>
          </p:cNvCxnSpPr>
          <p:nvPr/>
        </p:nvCxnSpPr>
        <p:spPr>
          <a:xfrm>
            <a:off x="6100434" y="4331717"/>
            <a:ext cx="0" cy="1953914"/>
          </a:xfrm>
          <a:prstGeom prst="line">
            <a:avLst/>
          </a:prstGeom>
          <a:noFill/>
          <a:ln w="9525" cap="flat" cmpd="sng" algn="ctr">
            <a:solidFill>
              <a:srgbClr val="50B4C8"/>
            </a:solidFill>
            <a:prstDash val="solid"/>
          </a:ln>
          <a:effectLst/>
        </p:spPr>
      </p:cxnSp>
      <p:cxnSp>
        <p:nvCxnSpPr>
          <p:cNvPr id="53" name="Straight Connector 52"/>
          <p:cNvCxnSpPr>
            <a:stCxn id="51" idx="3"/>
            <a:endCxn id="51" idx="7"/>
          </p:cNvCxnSpPr>
          <p:nvPr/>
        </p:nvCxnSpPr>
        <p:spPr>
          <a:xfrm flipV="1">
            <a:off x="5414668" y="4617861"/>
            <a:ext cx="1371531" cy="1381626"/>
          </a:xfrm>
          <a:prstGeom prst="line">
            <a:avLst/>
          </a:prstGeom>
          <a:noFill/>
          <a:ln w="9525" cap="flat" cmpd="sng" algn="ctr">
            <a:solidFill>
              <a:srgbClr val="50B4C8"/>
            </a:solidFill>
            <a:prstDash val="solid"/>
          </a:ln>
          <a:effectLst/>
        </p:spPr>
      </p:cxnSp>
      <p:cxnSp>
        <p:nvCxnSpPr>
          <p:cNvPr id="54" name="Straight Connector 53"/>
          <p:cNvCxnSpPr>
            <a:stCxn id="51" idx="5"/>
            <a:endCxn id="51" idx="1"/>
          </p:cNvCxnSpPr>
          <p:nvPr/>
        </p:nvCxnSpPr>
        <p:spPr>
          <a:xfrm flipH="1" flipV="1">
            <a:off x="5414668" y="4617861"/>
            <a:ext cx="1371531" cy="1381626"/>
          </a:xfrm>
          <a:prstGeom prst="line">
            <a:avLst/>
          </a:prstGeom>
          <a:noFill/>
          <a:ln w="9525" cap="flat" cmpd="sng" algn="ctr">
            <a:solidFill>
              <a:srgbClr val="50B4C8"/>
            </a:solidFill>
            <a:prstDash val="solid"/>
          </a:ln>
          <a:effectLst/>
        </p:spPr>
      </p:cxnSp>
      <p:cxnSp>
        <p:nvCxnSpPr>
          <p:cNvPr id="55" name="Straight Connector 54"/>
          <p:cNvCxnSpPr>
            <a:stCxn id="51" idx="2"/>
            <a:endCxn id="51" idx="6"/>
          </p:cNvCxnSpPr>
          <p:nvPr/>
        </p:nvCxnSpPr>
        <p:spPr>
          <a:xfrm>
            <a:off x="5130615" y="5308674"/>
            <a:ext cx="1939637" cy="0"/>
          </a:xfrm>
          <a:prstGeom prst="line">
            <a:avLst/>
          </a:prstGeom>
          <a:noFill/>
          <a:ln w="9525" cap="flat" cmpd="sng" algn="ctr">
            <a:solidFill>
              <a:srgbClr val="50B4C8"/>
            </a:solidFill>
            <a:prstDash val="solid"/>
          </a:ln>
          <a:effectLst/>
        </p:spPr>
      </p:cxnSp>
      <p:sp>
        <p:nvSpPr>
          <p:cNvPr id="56" name="Oval 55"/>
          <p:cNvSpPr/>
          <p:nvPr/>
        </p:nvSpPr>
        <p:spPr>
          <a:xfrm>
            <a:off x="5643233" y="4851474"/>
            <a:ext cx="914400" cy="914400"/>
          </a:xfrm>
          <a:prstGeom prst="ellipse">
            <a:avLst/>
          </a:prstGeom>
          <a:solidFill>
            <a:sysClr val="window" lastClr="FFFFFF"/>
          </a:solidFill>
          <a:ln w="12700" cap="flat" cmpd="sng" algn="ctr">
            <a:solidFill>
              <a:srgbClr val="50B4C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Calibri Light" panose="020F0302020204030204"/>
              </a:rPr>
              <a:t>Ring buffer</a:t>
            </a:r>
            <a:endParaRPr kumimoji="0" lang="en-US" sz="1400" b="0" i="0" u="none" strike="noStrike" kern="0" cap="none" spc="0" normalizeH="0" baseline="0" noProof="0" dirty="0">
              <a:ln>
                <a:noFill/>
              </a:ln>
              <a:solidFill>
                <a:prstClr val="black"/>
              </a:solidFill>
              <a:effectLst/>
              <a:uLnTx/>
              <a:uFillTx/>
              <a:latin typeface="Calibri Light" panose="020F0302020204030204"/>
            </a:endParaRPr>
          </a:p>
        </p:txBody>
      </p:sp>
      <p:sp>
        <p:nvSpPr>
          <p:cNvPr id="61" name="Flowchart: Direct Access Storage 60"/>
          <p:cNvSpPr/>
          <p:nvPr/>
        </p:nvSpPr>
        <p:spPr>
          <a:xfrm>
            <a:off x="5130614" y="2578713"/>
            <a:ext cx="1939637" cy="514147"/>
          </a:xfrm>
          <a:prstGeom prst="flowChartMagneticDrum">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Light" panose="020F0302020204030204"/>
              </a:rPr>
              <a:t>Event channel</a:t>
            </a:r>
            <a:endParaRPr kumimoji="0" lang="en-US" sz="1400" b="0" i="0" u="none" strike="noStrike" kern="0" cap="none" spc="0" normalizeH="0" baseline="0" noProof="0" dirty="0">
              <a:ln>
                <a:noFill/>
              </a:ln>
              <a:solidFill>
                <a:prstClr val="white"/>
              </a:solidFill>
              <a:effectLst/>
              <a:uLnTx/>
              <a:uFillTx/>
              <a:latin typeface="Calibri Light" panose="020F0302020204030204"/>
            </a:endParaRPr>
          </a:p>
        </p:txBody>
      </p:sp>
      <p:sp>
        <p:nvSpPr>
          <p:cNvPr id="62" name="Rectangle 61"/>
          <p:cNvSpPr/>
          <p:nvPr/>
        </p:nvSpPr>
        <p:spPr>
          <a:xfrm>
            <a:off x="5643238" y="3321084"/>
            <a:ext cx="457132" cy="408378"/>
          </a:xfrm>
          <a:prstGeom prst="rect">
            <a:avLst/>
          </a:prstGeom>
          <a:solidFill>
            <a:srgbClr val="657689"/>
          </a:solidFill>
          <a:ln w="12700" cap="flat" cmpd="sng" algn="ctr">
            <a:solidFill>
              <a:srgbClr val="65768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panose="020F0302020204030204"/>
            </a:endParaRPr>
          </a:p>
        </p:txBody>
      </p:sp>
      <p:sp>
        <p:nvSpPr>
          <p:cNvPr id="63" name="Rectangle 62"/>
          <p:cNvSpPr/>
          <p:nvPr/>
        </p:nvSpPr>
        <p:spPr>
          <a:xfrm>
            <a:off x="6100370" y="3321830"/>
            <a:ext cx="457132" cy="408378"/>
          </a:xfrm>
          <a:prstGeom prst="rect">
            <a:avLst/>
          </a:prstGeom>
          <a:solidFill>
            <a:srgbClr val="9B9256"/>
          </a:solidFill>
          <a:ln w="12700" cap="flat" cmpd="sng" algn="ctr">
            <a:solidFill>
              <a:srgbClr val="9B925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Light" panose="020F0302020204030204"/>
            </a:endParaRPr>
          </a:p>
        </p:txBody>
      </p:sp>
      <p:sp>
        <p:nvSpPr>
          <p:cNvPr id="64" name="Rectangle 63"/>
          <p:cNvSpPr/>
          <p:nvPr/>
        </p:nvSpPr>
        <p:spPr>
          <a:xfrm>
            <a:off x="5643233" y="3723606"/>
            <a:ext cx="457132" cy="408378"/>
          </a:xfrm>
          <a:prstGeom prst="rect">
            <a:avLst/>
          </a:prstGeom>
          <a:solidFill>
            <a:srgbClr val="84AC9D"/>
          </a:solidFill>
          <a:ln w="12700" cap="flat" cmpd="sng" algn="ctr">
            <a:solidFill>
              <a:srgbClr val="84AC9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Light" panose="020F0302020204030204"/>
            </a:endParaRPr>
          </a:p>
        </p:txBody>
      </p:sp>
      <p:sp>
        <p:nvSpPr>
          <p:cNvPr id="65" name="Rectangle 64"/>
          <p:cNvSpPr/>
          <p:nvPr/>
        </p:nvSpPr>
        <p:spPr>
          <a:xfrm>
            <a:off x="6100365" y="3723606"/>
            <a:ext cx="457132" cy="408378"/>
          </a:xfrm>
          <a:prstGeom prst="rect">
            <a:avLst/>
          </a:prstGeom>
          <a:solidFill>
            <a:srgbClr val="A8B97F"/>
          </a:solidFill>
          <a:ln w="12700" cap="flat" cmpd="sng" algn="ctr">
            <a:solidFill>
              <a:srgbClr val="A8B97F">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Light" panose="020F0302020204030204"/>
            </a:endParaRPr>
          </a:p>
        </p:txBody>
      </p:sp>
      <p:sp>
        <p:nvSpPr>
          <p:cNvPr id="69" name="TextBox 68"/>
          <p:cNvSpPr txBox="1"/>
          <p:nvPr/>
        </p:nvSpPr>
        <p:spPr>
          <a:xfrm>
            <a:off x="5130233" y="6302798"/>
            <a:ext cx="1940018" cy="307777"/>
          </a:xfrm>
          <a:prstGeom prst="rect">
            <a:avLst/>
          </a:prstGeom>
          <a:noFill/>
        </p:spPr>
        <p:txBody>
          <a:bodyPr wrap="none" rtlCol="0">
            <a:spAutoFit/>
          </a:bodyPr>
          <a:lstStyle/>
          <a:p>
            <a:r>
              <a:rPr lang="en-US" sz="1400" dirty="0" smtClean="0"/>
              <a:t>Communication module</a:t>
            </a:r>
            <a:endParaRPr lang="en-US" sz="1400" dirty="0"/>
          </a:p>
        </p:txBody>
      </p:sp>
      <p:sp>
        <p:nvSpPr>
          <p:cNvPr id="71" name="TextBox 70"/>
          <p:cNvSpPr txBox="1"/>
          <p:nvPr/>
        </p:nvSpPr>
        <p:spPr>
          <a:xfrm>
            <a:off x="9655894" y="6186432"/>
            <a:ext cx="1782091" cy="338554"/>
          </a:xfrm>
          <a:prstGeom prst="rect">
            <a:avLst/>
          </a:prstGeom>
          <a:noFill/>
        </p:spPr>
        <p:txBody>
          <a:bodyPr wrap="none" rtlCol="0">
            <a:spAutoFit/>
          </a:bodyPr>
          <a:lstStyle/>
          <a:p>
            <a:r>
              <a:rPr lang="en-US" sz="1600" dirty="0" smtClean="0">
                <a:solidFill>
                  <a:prstClr val="black"/>
                </a:solidFill>
                <a:latin typeface="Calibri Light" panose="020F0302020204030204"/>
              </a:rPr>
              <a:t>Application domain</a:t>
            </a:r>
            <a:endParaRPr lang="en-US" sz="1600" dirty="0">
              <a:solidFill>
                <a:prstClr val="black"/>
              </a:solidFill>
              <a:latin typeface="Calibri Light" panose="020F0302020204030204"/>
            </a:endParaRPr>
          </a:p>
        </p:txBody>
      </p:sp>
      <p:cxnSp>
        <p:nvCxnSpPr>
          <p:cNvPr id="73" name="Straight Connector 72"/>
          <p:cNvCxnSpPr/>
          <p:nvPr/>
        </p:nvCxnSpPr>
        <p:spPr>
          <a:xfrm>
            <a:off x="9211709" y="3045501"/>
            <a:ext cx="2628525" cy="0"/>
          </a:xfrm>
          <a:prstGeom prst="line">
            <a:avLst/>
          </a:prstGeom>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471341" y="3092860"/>
            <a:ext cx="2628524" cy="347650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panose="020F0302020204030204"/>
            </a:endParaRPr>
          </a:p>
        </p:txBody>
      </p:sp>
      <p:sp>
        <p:nvSpPr>
          <p:cNvPr id="75" name="Rectangle 74"/>
          <p:cNvSpPr/>
          <p:nvPr/>
        </p:nvSpPr>
        <p:spPr>
          <a:xfrm>
            <a:off x="976287" y="5467895"/>
            <a:ext cx="1661545" cy="5507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effectLst/>
                <a:uLnTx/>
                <a:uFillTx/>
                <a:latin typeface="Calibri Light" panose="020F0302020204030204"/>
              </a:rPr>
              <a:t>SATA</a:t>
            </a:r>
            <a:endParaRPr kumimoji="0" lang="en-US" sz="1600" b="0" i="0" u="none" strike="noStrike" kern="0" cap="none" spc="0" normalizeH="0" baseline="0" noProof="0" dirty="0">
              <a:ln>
                <a:noFill/>
              </a:ln>
              <a:effectLst/>
              <a:uLnTx/>
              <a:uFillTx/>
              <a:latin typeface="Calibri Light" panose="020F0302020204030204"/>
            </a:endParaRPr>
          </a:p>
        </p:txBody>
      </p:sp>
      <p:sp>
        <p:nvSpPr>
          <p:cNvPr id="78" name="Rectangle 77"/>
          <p:cNvSpPr/>
          <p:nvPr/>
        </p:nvSpPr>
        <p:spPr>
          <a:xfrm>
            <a:off x="970224" y="4479711"/>
            <a:ext cx="1645959" cy="542693"/>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Calibri Light" panose="020F0302020204030204"/>
              </a:rPr>
              <a:t>Backend</a:t>
            </a:r>
            <a:endParaRPr kumimoji="0" lang="en-US" sz="1600" b="0" i="0" u="none" strike="noStrike" kern="0" cap="none" spc="0" normalizeH="0" baseline="0" noProof="0" dirty="0">
              <a:ln>
                <a:noFill/>
              </a:ln>
              <a:solidFill>
                <a:prstClr val="white"/>
              </a:solidFill>
              <a:effectLst/>
              <a:uLnTx/>
              <a:uFillTx/>
              <a:latin typeface="Calibri Light" panose="020F0302020204030204"/>
            </a:endParaRPr>
          </a:p>
        </p:txBody>
      </p:sp>
      <p:sp>
        <p:nvSpPr>
          <p:cNvPr id="79" name="TextBox 78"/>
          <p:cNvSpPr txBox="1"/>
          <p:nvPr/>
        </p:nvSpPr>
        <p:spPr>
          <a:xfrm>
            <a:off x="1113175" y="6200028"/>
            <a:ext cx="1344855" cy="338554"/>
          </a:xfrm>
          <a:prstGeom prst="rect">
            <a:avLst/>
          </a:prstGeom>
          <a:noFill/>
        </p:spPr>
        <p:txBody>
          <a:bodyPr wrap="none" rtlCol="0">
            <a:spAutoFit/>
          </a:bodyPr>
          <a:lstStyle/>
          <a:p>
            <a:r>
              <a:rPr lang="en-US" sz="1600" b="1" dirty="0" smtClean="0">
                <a:solidFill>
                  <a:prstClr val="black"/>
                </a:solidFill>
                <a:latin typeface="Calibri Light" panose="020F0302020204030204"/>
              </a:rPr>
              <a:t>Driver </a:t>
            </a:r>
            <a:r>
              <a:rPr lang="en-US" sz="1600" dirty="0" smtClean="0">
                <a:solidFill>
                  <a:prstClr val="black"/>
                </a:solidFill>
                <a:latin typeface="Calibri Light" panose="020F0302020204030204"/>
              </a:rPr>
              <a:t>domain</a:t>
            </a:r>
            <a:endParaRPr lang="en-US" sz="1600" dirty="0">
              <a:solidFill>
                <a:prstClr val="black"/>
              </a:solidFill>
              <a:latin typeface="Calibri Light" panose="020F0302020204030204"/>
            </a:endParaRPr>
          </a:p>
        </p:txBody>
      </p:sp>
      <p:cxnSp>
        <p:nvCxnSpPr>
          <p:cNvPr id="80" name="Straight Arrow Connector 79"/>
          <p:cNvCxnSpPr/>
          <p:nvPr/>
        </p:nvCxnSpPr>
        <p:spPr>
          <a:xfrm flipH="1">
            <a:off x="10529416" y="2884431"/>
            <a:ext cx="0" cy="543709"/>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81" name="Straight Arrow Connector 80"/>
          <p:cNvCxnSpPr/>
          <p:nvPr/>
        </p:nvCxnSpPr>
        <p:spPr>
          <a:xfrm flipH="1">
            <a:off x="10529416" y="3987880"/>
            <a:ext cx="0" cy="45720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82" name="Straight Arrow Connector 81"/>
          <p:cNvCxnSpPr/>
          <p:nvPr/>
        </p:nvCxnSpPr>
        <p:spPr>
          <a:xfrm flipH="1">
            <a:off x="1773299" y="5010695"/>
            <a:ext cx="0" cy="45720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a:xfrm>
            <a:off x="9365973" y="5467895"/>
            <a:ext cx="1159998" cy="307777"/>
          </a:xfrm>
          <a:prstGeom prst="rect">
            <a:avLst/>
          </a:prstGeom>
          <a:noFill/>
        </p:spPr>
        <p:txBody>
          <a:bodyPr wrap="none" rtlCol="0">
            <a:spAutoFit/>
          </a:bodyPr>
          <a:lstStyle/>
          <a:p>
            <a:r>
              <a:rPr lang="en-US" sz="1400" dirty="0" smtClean="0"/>
              <a:t>Device queue</a:t>
            </a:r>
            <a:endParaRPr lang="en-US" sz="1400" dirty="0"/>
          </a:p>
        </p:txBody>
      </p:sp>
      <p:cxnSp>
        <p:nvCxnSpPr>
          <p:cNvPr id="6" name="Straight Arrow Connector 5"/>
          <p:cNvCxnSpPr/>
          <p:nvPr/>
        </p:nvCxnSpPr>
        <p:spPr>
          <a:xfrm flipV="1">
            <a:off x="10525971" y="5601940"/>
            <a:ext cx="2483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7-Point Star 8"/>
          <p:cNvSpPr/>
          <p:nvPr/>
        </p:nvSpPr>
        <p:spPr>
          <a:xfrm>
            <a:off x="10087826" y="2508630"/>
            <a:ext cx="237029" cy="237029"/>
          </a:xfrm>
          <a:prstGeom prst="star7">
            <a:avLst/>
          </a:prstGeom>
          <a:solidFill>
            <a:schemeClr val="bg1"/>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7-Point Star 41"/>
          <p:cNvSpPr/>
          <p:nvPr/>
        </p:nvSpPr>
        <p:spPr>
          <a:xfrm>
            <a:off x="10727088" y="2519781"/>
            <a:ext cx="234561" cy="234561"/>
          </a:xfrm>
          <a:prstGeom prst="star7">
            <a:avLst/>
          </a:prstGeom>
          <a:solidFill>
            <a:schemeClr val="bg1"/>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7-Point Star 42"/>
          <p:cNvSpPr/>
          <p:nvPr/>
        </p:nvSpPr>
        <p:spPr>
          <a:xfrm>
            <a:off x="10414849" y="2523603"/>
            <a:ext cx="222244" cy="222244"/>
          </a:xfrm>
          <a:prstGeom prst="star7">
            <a:avLst/>
          </a:prstGeom>
          <a:solidFill>
            <a:schemeClr val="bg1"/>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Lightning Bolt 10"/>
          <p:cNvSpPr/>
          <p:nvPr/>
        </p:nvSpPr>
        <p:spPr>
          <a:xfrm>
            <a:off x="9762876" y="4555324"/>
            <a:ext cx="261920" cy="261920"/>
          </a:xfrm>
          <a:prstGeom prst="lightningBol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p:cNvSpPr/>
          <p:nvPr/>
        </p:nvSpPr>
        <p:spPr>
          <a:xfrm>
            <a:off x="11298656" y="2449670"/>
            <a:ext cx="457132" cy="40837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Light" panose="020F0302020204030204"/>
            </a:endParaRPr>
          </a:p>
        </p:txBody>
      </p:sp>
      <p:sp>
        <p:nvSpPr>
          <p:cNvPr id="41" name="Rectangle 40"/>
          <p:cNvSpPr/>
          <p:nvPr/>
        </p:nvSpPr>
        <p:spPr>
          <a:xfrm>
            <a:off x="11218987" y="2390906"/>
            <a:ext cx="457132" cy="40837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Light" panose="020F0302020204030204"/>
            </a:endParaRPr>
          </a:p>
        </p:txBody>
      </p:sp>
      <p:sp>
        <p:nvSpPr>
          <p:cNvPr id="44" name="Rectangle 43"/>
          <p:cNvSpPr/>
          <p:nvPr/>
        </p:nvSpPr>
        <p:spPr>
          <a:xfrm>
            <a:off x="11143490" y="2312763"/>
            <a:ext cx="457132" cy="40837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white"/>
                </a:solidFill>
                <a:effectLst/>
                <a:uLnTx/>
                <a:uFillTx/>
                <a:latin typeface="Calibri Light" panose="020F0302020204030204"/>
              </a:rPr>
              <a:t>User buffer</a:t>
            </a:r>
            <a:endParaRPr kumimoji="0" lang="en-US" sz="800" b="0" i="0" u="none" strike="noStrike" kern="0" cap="none" spc="0" normalizeH="0" baseline="0" noProof="0" dirty="0">
              <a:ln>
                <a:noFill/>
              </a:ln>
              <a:solidFill>
                <a:prstClr val="white"/>
              </a:solidFill>
              <a:effectLst/>
              <a:uLnTx/>
              <a:uFillTx/>
              <a:latin typeface="Calibri Light" panose="020F0302020204030204"/>
            </a:endParaRPr>
          </a:p>
        </p:txBody>
      </p:sp>
      <p:sp>
        <p:nvSpPr>
          <p:cNvPr id="45" name="Rectangle 44"/>
          <p:cNvSpPr/>
          <p:nvPr/>
        </p:nvSpPr>
        <p:spPr>
          <a:xfrm>
            <a:off x="6098070" y="3723542"/>
            <a:ext cx="457132" cy="40837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Light" panose="020F0302020204030204"/>
            </a:endParaRPr>
          </a:p>
        </p:txBody>
      </p:sp>
      <p:sp>
        <p:nvSpPr>
          <p:cNvPr id="46" name="Rectangle 45"/>
          <p:cNvSpPr/>
          <p:nvPr/>
        </p:nvSpPr>
        <p:spPr>
          <a:xfrm>
            <a:off x="5645372" y="3725533"/>
            <a:ext cx="452694" cy="404306"/>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Light" panose="020F0302020204030204"/>
            </a:endParaRPr>
          </a:p>
        </p:txBody>
      </p:sp>
      <p:sp>
        <p:nvSpPr>
          <p:cNvPr id="47" name="Rectangle 46"/>
          <p:cNvSpPr/>
          <p:nvPr/>
        </p:nvSpPr>
        <p:spPr>
          <a:xfrm>
            <a:off x="6095936" y="3319749"/>
            <a:ext cx="457132" cy="40837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Light" panose="020F0302020204030204"/>
            </a:endParaRPr>
          </a:p>
        </p:txBody>
      </p:sp>
      <p:sp>
        <p:nvSpPr>
          <p:cNvPr id="66" name="TextBox 65"/>
          <p:cNvSpPr txBox="1"/>
          <p:nvPr/>
        </p:nvSpPr>
        <p:spPr>
          <a:xfrm>
            <a:off x="5756965" y="3477187"/>
            <a:ext cx="725455" cy="523220"/>
          </a:xfrm>
          <a:prstGeom prst="rect">
            <a:avLst/>
          </a:prstGeom>
          <a:noFill/>
        </p:spPr>
        <p:txBody>
          <a:bodyPr wrap="none" rtlCol="0">
            <a:spAutoFit/>
          </a:bodyPr>
          <a:lstStyle/>
          <a:p>
            <a:r>
              <a:rPr lang="en-US" sz="1400" dirty="0">
                <a:solidFill>
                  <a:prstClr val="white"/>
                </a:solidFill>
                <a:latin typeface="Calibri Light" panose="020F0302020204030204"/>
              </a:rPr>
              <a:t>Shared </a:t>
            </a:r>
          </a:p>
          <a:p>
            <a:r>
              <a:rPr lang="en-US" sz="1400" dirty="0">
                <a:solidFill>
                  <a:prstClr val="white"/>
                </a:solidFill>
                <a:latin typeface="Calibri Light" panose="020F0302020204030204"/>
              </a:rPr>
              <a:t>pages</a:t>
            </a:r>
          </a:p>
        </p:txBody>
      </p:sp>
    </p:spTree>
    <p:extLst>
      <p:ext uri="{BB962C8B-B14F-4D97-AF65-F5344CB8AC3E}">
        <p14:creationId xmlns:p14="http://schemas.microsoft.com/office/powerpoint/2010/main" val="271261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path" presetSubtype="0" accel="50000" decel="50000" fill="hold" grpId="0" nodeType="clickEffect">
                                  <p:stCondLst>
                                    <p:cond delay="0"/>
                                  </p:stCondLst>
                                  <p:childTnLst>
                                    <p:animMotion origin="layout" path="M -1.45833E-6 7.40741E-7 L -1.45833E-6 0.18449 C -1.45833E-6 0.26736 0.01172 0.36944 0.02162 0.36944 L 0.04323 0.36944 " pathEditMode="relative" rAng="0" ptsTypes="AAAA">
                                      <p:cBhvr>
                                        <p:cTn id="6" dur="2000" fill="hold"/>
                                        <p:tgtEl>
                                          <p:spTgt spid="43"/>
                                        </p:tgtEl>
                                        <p:attrNameLst>
                                          <p:attrName>ppt_x</p:attrName>
                                          <p:attrName>ppt_y</p:attrName>
                                        </p:attrNameLst>
                                      </p:cBhvr>
                                      <p:rCtr x="2161" y="18472"/>
                                    </p:animMotion>
                                  </p:childTnLst>
                                </p:cTn>
                              </p:par>
                              <p:par>
                                <p:cTn id="7" presetID="36" presetClass="path" presetSubtype="0" accel="50000" decel="50000" fill="hold" grpId="0" nodeType="withEffect">
                                  <p:stCondLst>
                                    <p:cond delay="0"/>
                                  </p:stCondLst>
                                  <p:childTnLst>
                                    <p:animMotion origin="layout" path="M 6.25E-7 -1.85185E-6 L 6.25E-7 0.20695 C 6.25E-7 0.29954 0.01888 0.41412 0.03477 0.41412 L 0.06953 0.41412 " pathEditMode="relative" rAng="0" ptsTypes="AAAA">
                                      <p:cBhvr>
                                        <p:cTn id="8" dur="2000" fill="hold"/>
                                        <p:tgtEl>
                                          <p:spTgt spid="9"/>
                                        </p:tgtEl>
                                        <p:attrNameLst>
                                          <p:attrName>ppt_x</p:attrName>
                                          <p:attrName>ppt_y</p:attrName>
                                        </p:attrNameLst>
                                      </p:cBhvr>
                                      <p:rCtr x="3477" y="20694"/>
                                    </p:animMotion>
                                  </p:childTnLst>
                                </p:cTn>
                              </p:par>
                              <p:par>
                                <p:cTn id="9" presetID="36" presetClass="path" presetSubtype="0" accel="50000" decel="50000" fill="hold" grpId="0" nodeType="withEffect">
                                  <p:stCondLst>
                                    <p:cond delay="0"/>
                                  </p:stCondLst>
                                  <p:childTnLst>
                                    <p:animMotion origin="layout" path="M -3.125E-6 -7.40741E-7 L -3.125E-6 0.22824 C -3.125E-6 0.33079 0.0043 0.45764 0.00808 0.45764 L 0.01706 0.45764 " pathEditMode="relative" rAng="0" ptsTypes="AAAA">
                                      <p:cBhvr>
                                        <p:cTn id="10" dur="2000" fill="hold"/>
                                        <p:tgtEl>
                                          <p:spTgt spid="42"/>
                                        </p:tgtEl>
                                        <p:attrNameLst>
                                          <p:attrName>ppt_x</p:attrName>
                                          <p:attrName>ppt_y</p:attrName>
                                        </p:attrNameLst>
                                      </p:cBhvr>
                                      <p:rCtr x="846" y="22870"/>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grpId="1" nodeType="clickEffect">
                                  <p:stCondLst>
                                    <p:cond delay="0"/>
                                  </p:stCondLst>
                                  <p:childTnLst>
                                    <p:animMotion origin="layout" path="M 0.03958 0.36944 L -0.31042 0.3588 " pathEditMode="relative" rAng="0" ptsTypes="AA">
                                      <p:cBhvr>
                                        <p:cTn id="14" dur="2000" fill="hold"/>
                                        <p:tgtEl>
                                          <p:spTgt spid="43"/>
                                        </p:tgtEl>
                                        <p:attrNameLst>
                                          <p:attrName>ppt_x</p:attrName>
                                          <p:attrName>ppt_y</p:attrName>
                                        </p:attrNameLst>
                                      </p:cBhvr>
                                      <p:rCtr x="-17500" y="-532"/>
                                    </p:animMotion>
                                  </p:childTnLst>
                                </p:cTn>
                              </p:par>
                              <p:par>
                                <p:cTn id="15" presetID="35" presetClass="path" presetSubtype="0" accel="50000" decel="50000" fill="hold" grpId="1" nodeType="withEffect">
                                  <p:stCondLst>
                                    <p:cond delay="0"/>
                                  </p:stCondLst>
                                  <p:childTnLst>
                                    <p:animMotion origin="layout" path="M 0.06497 0.41088 L -0.28737 0.42847 " pathEditMode="relative" rAng="0" ptsTypes="AA">
                                      <p:cBhvr>
                                        <p:cTn id="16" dur="2000" fill="hold"/>
                                        <p:tgtEl>
                                          <p:spTgt spid="9"/>
                                        </p:tgtEl>
                                        <p:attrNameLst>
                                          <p:attrName>ppt_x</p:attrName>
                                          <p:attrName>ppt_y</p:attrName>
                                        </p:attrNameLst>
                                      </p:cBhvr>
                                      <p:rCtr x="-17617" y="880"/>
                                    </p:animMotion>
                                  </p:childTnLst>
                                </p:cTn>
                              </p:par>
                              <p:par>
                                <p:cTn id="17" presetID="35" presetClass="path" presetSubtype="0" accel="50000" decel="50000" fill="hold" grpId="1" nodeType="withEffect">
                                  <p:stCondLst>
                                    <p:cond delay="0"/>
                                  </p:stCondLst>
                                  <p:childTnLst>
                                    <p:animMotion origin="layout" path="M 0.01172 0.4581 L -0.37174 0.49028 " pathEditMode="relative" rAng="0" ptsTypes="AA">
                                      <p:cBhvr>
                                        <p:cTn id="18" dur="2000" fill="hold"/>
                                        <p:tgtEl>
                                          <p:spTgt spid="42"/>
                                        </p:tgtEl>
                                        <p:attrNameLst>
                                          <p:attrName>ppt_x</p:attrName>
                                          <p:attrName>ppt_y</p:attrName>
                                        </p:attrNameLst>
                                      </p:cBhvr>
                                      <p:rCtr x="-19180" y="159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37" presetClass="path" presetSubtype="0" accel="50000" decel="50000" fill="hold" grpId="1" nodeType="withEffect">
                                  <p:stCondLst>
                                    <p:cond delay="0"/>
                                  </p:stCondLst>
                                  <p:childTnLst>
                                    <p:animMotion origin="layout" path="M 1.66667E-6 -1.85185E-6 L -0.16667 -0.20879 C -0.2013 -0.25579 -0.25339 -0.28079 -0.30807 -0.28079 C -0.37018 -0.28079 -0.42005 -0.25579 -0.45469 -0.20879 L -0.62123 -1.85185E-6 " pathEditMode="relative" rAng="0" ptsTypes="AAAAA">
                                      <p:cBhvr>
                                        <p:cTn id="24" dur="2000" fill="hold"/>
                                        <p:tgtEl>
                                          <p:spTgt spid="11"/>
                                        </p:tgtEl>
                                        <p:attrNameLst>
                                          <p:attrName>ppt_x</p:attrName>
                                          <p:attrName>ppt_y</p:attrName>
                                        </p:attrNameLst>
                                      </p:cBhvr>
                                      <p:rCtr x="-31068" y="-14051"/>
                                    </p:animMotion>
                                  </p:childTnLst>
                                </p:cTn>
                              </p:par>
                            </p:childTnLst>
                          </p:cTn>
                        </p:par>
                        <p:par>
                          <p:cTn id="25" fill="hold">
                            <p:stCondLst>
                              <p:cond delay="2000"/>
                            </p:stCondLst>
                            <p:childTnLst>
                              <p:par>
                                <p:cTn id="26" presetID="1" presetClass="exit" presetSubtype="0" fill="hold" grpId="2" nodeType="afterEffect">
                                  <p:stCondLst>
                                    <p:cond delay="0"/>
                                  </p:stCondLst>
                                  <p:childTnLst>
                                    <p:set>
                                      <p:cBhvr>
                                        <p:cTn id="27" dur="1" fill="hold">
                                          <p:stCondLst>
                                            <p:cond delay="0"/>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0" presetClass="path" presetSubtype="0" accel="50000" decel="50000" fill="hold" grpId="2" nodeType="clickEffect">
                                  <p:stCondLst>
                                    <p:cond delay="0"/>
                                  </p:stCondLst>
                                  <p:childTnLst>
                                    <p:animMotion origin="layout" path="M -0.31042 0.3588 L -0.65195 0.30579 L -0.76146 0.30417 L -0.76146 0.4581 " pathEditMode="relative" rAng="0" ptsTypes="AAAA">
                                      <p:cBhvr>
                                        <p:cTn id="31" dur="2000" fill="hold"/>
                                        <p:tgtEl>
                                          <p:spTgt spid="43"/>
                                        </p:tgtEl>
                                        <p:attrNameLst>
                                          <p:attrName>ppt_x</p:attrName>
                                          <p:attrName>ppt_y</p:attrName>
                                        </p:attrNameLst>
                                      </p:cBhvr>
                                      <p:rCtr x="-22552" y="2222"/>
                                    </p:animMotion>
                                  </p:childTnLst>
                                </p:cTn>
                              </p:par>
                              <p:par>
                                <p:cTn id="32" presetID="0" presetClass="path" presetSubtype="0" accel="50000" decel="50000" fill="hold" grpId="2" nodeType="withEffect">
                                  <p:stCondLst>
                                    <p:cond delay="0"/>
                                  </p:stCondLst>
                                  <p:childTnLst>
                                    <p:animMotion origin="layout" path="M -0.28737 0.42848 L -0.62487 0.30371 L -0.73542 0.30371 L -0.73542 0.4507 " pathEditMode="relative" ptsTypes="AAAA">
                                      <p:cBhvr>
                                        <p:cTn id="33" dur="2000" fill="hold"/>
                                        <p:tgtEl>
                                          <p:spTgt spid="9"/>
                                        </p:tgtEl>
                                        <p:attrNameLst>
                                          <p:attrName>ppt_x</p:attrName>
                                          <p:attrName>ppt_y</p:attrName>
                                        </p:attrNameLst>
                                      </p:cBhvr>
                                    </p:animMotion>
                                  </p:childTnLst>
                                </p:cTn>
                              </p:par>
                              <p:par>
                                <p:cTn id="34" presetID="0" presetClass="path" presetSubtype="0" accel="50000" decel="50000" fill="hold" grpId="2" nodeType="withEffect">
                                  <p:stCondLst>
                                    <p:cond delay="0"/>
                                  </p:stCondLst>
                                  <p:childTnLst>
                                    <p:animMotion origin="layout" path="M -0.37174 0.49028 L -0.67656 0.30556 L -0.78906 0.30718 L -0.78906 0.44236 " pathEditMode="relative" ptsTypes="AAAA">
                                      <p:cBhvr>
                                        <p:cTn id="35" dur="2000" fill="hold"/>
                                        <p:tgtEl>
                                          <p:spTgt spid="42"/>
                                        </p:tgtEl>
                                        <p:attrNameLst>
                                          <p:attrName>ppt_x</p:attrName>
                                          <p:attrName>ppt_y</p:attrName>
                                        </p:attrNameLst>
                                      </p:cBhvr>
                                    </p:animMotion>
                                  </p:childTnLst>
                                </p:cTn>
                              </p:par>
                              <p:par>
                                <p:cTn id="36" presetID="1" presetClass="entr" presetSubtype="0" fill="hold" grpId="0" nodeType="withEffect">
                                  <p:stCondLst>
                                    <p:cond delay="0"/>
                                  </p:stCondLst>
                                  <p:childTnLst>
                                    <p:set>
                                      <p:cBhvr>
                                        <p:cTn id="37" dur="1" fill="hold">
                                          <p:stCondLst>
                                            <p:cond delay="0"/>
                                          </p:stCondLst>
                                        </p:cTn>
                                        <p:tgtEl>
                                          <p:spTgt spid="4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42" grpId="0" animBg="1"/>
      <p:bldP spid="42" grpId="1" animBg="1"/>
      <p:bldP spid="42" grpId="2" animBg="1"/>
      <p:bldP spid="43" grpId="0" animBg="1"/>
      <p:bldP spid="43" grpId="1" animBg="1"/>
      <p:bldP spid="43" grpId="2" animBg="1"/>
      <p:bldP spid="11" grpId="0" animBg="1"/>
      <p:bldP spid="11" grpId="1" animBg="1"/>
      <p:bldP spid="11" grpId="2" animBg="1"/>
      <p:bldP spid="45" grpId="0" animBg="1"/>
      <p:bldP spid="46" grpId="0" animBg="1"/>
      <p:bldP spid="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Goals of the New IDDR System</a:t>
            </a:r>
            <a:endParaRPr lang="en-US" dirty="0"/>
          </a:p>
        </p:txBody>
      </p:sp>
      <p:sp>
        <p:nvSpPr>
          <p:cNvPr id="3" name="Content Placeholder 2"/>
          <p:cNvSpPr>
            <a:spLocks noGrp="1"/>
          </p:cNvSpPr>
          <p:nvPr>
            <p:ph idx="1"/>
          </p:nvPr>
        </p:nvSpPr>
        <p:spPr/>
        <p:txBody>
          <a:bodyPr/>
          <a:lstStyle/>
          <a:p>
            <a:r>
              <a:rPr lang="en-US" b="1" dirty="0" smtClean="0"/>
              <a:t>Performance improvement: </a:t>
            </a:r>
            <a:r>
              <a:rPr lang="en-US" dirty="0" smtClean="0"/>
              <a:t>The design goal of the New IDDR system is to improve the performance of the </a:t>
            </a:r>
            <a:r>
              <a:rPr lang="en-US" dirty="0" smtClean="0"/>
              <a:t>Isolated Driver Domain system without </a:t>
            </a:r>
            <a:r>
              <a:rPr lang="en-US" dirty="0" smtClean="0"/>
              <a:t>compromising any properties of it.</a:t>
            </a:r>
          </a:p>
          <a:p>
            <a:endParaRPr lang="en-US" dirty="0" smtClean="0"/>
          </a:p>
          <a:p>
            <a:r>
              <a:rPr lang="en-US" dirty="0" smtClean="0"/>
              <a:t>The performance of the </a:t>
            </a:r>
            <a:r>
              <a:rPr lang="en-US" dirty="0" smtClean="0"/>
              <a:t>Isolated Driver Domain </a:t>
            </a:r>
            <a:r>
              <a:rPr lang="en-US" dirty="0" smtClean="0"/>
              <a:t>system can be improved by removing :</a:t>
            </a:r>
          </a:p>
          <a:p>
            <a:pPr marL="457200" indent="-457200">
              <a:buFont typeface="+mj-lt"/>
              <a:buAutoNum type="arabicPeriod"/>
            </a:pPr>
            <a:r>
              <a:rPr lang="en-US" dirty="0" smtClean="0"/>
              <a:t>Extra data copy between the domains.</a:t>
            </a:r>
          </a:p>
          <a:p>
            <a:pPr marL="457200" indent="-457200">
              <a:buFont typeface="+mj-lt"/>
              <a:buAutoNum type="arabicPeriod"/>
            </a:pPr>
            <a:r>
              <a:rPr lang="en-US" dirty="0" smtClean="0"/>
              <a:t>Overhead </a:t>
            </a:r>
            <a:r>
              <a:rPr lang="en-US" dirty="0" smtClean="0"/>
              <a:t>of the </a:t>
            </a:r>
            <a:r>
              <a:rPr lang="en-US" dirty="0" smtClean="0"/>
              <a:t>communication between the domains.</a:t>
            </a:r>
            <a:endParaRPr lang="en-US" dirty="0"/>
          </a:p>
        </p:txBody>
      </p:sp>
    </p:spTree>
    <p:extLst>
      <p:ext uri="{BB962C8B-B14F-4D97-AF65-F5344CB8AC3E}">
        <p14:creationId xmlns:p14="http://schemas.microsoft.com/office/powerpoint/2010/main" val="1319999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Copy Overhead</a:t>
            </a:r>
            <a:endParaRPr lang="en-US" dirty="0"/>
          </a:p>
        </p:txBody>
      </p:sp>
      <p:sp>
        <p:nvSpPr>
          <p:cNvPr id="3" name="Content Placeholder 2"/>
          <p:cNvSpPr>
            <a:spLocks noGrp="1"/>
          </p:cNvSpPr>
          <p:nvPr>
            <p:ph idx="1"/>
          </p:nvPr>
        </p:nvSpPr>
        <p:spPr>
          <a:xfrm>
            <a:off x="657224" y="2124425"/>
            <a:ext cx="4258201" cy="2405146"/>
          </a:xfrm>
        </p:spPr>
        <p:txBody>
          <a:bodyPr/>
          <a:lstStyle/>
          <a:p>
            <a:r>
              <a:rPr lang="en-US" dirty="0" smtClean="0"/>
              <a:t>In a Linux system :</a:t>
            </a:r>
          </a:p>
          <a:p>
            <a:r>
              <a:rPr lang="en-US" dirty="0" smtClean="0"/>
              <a:t>Data is copied from </a:t>
            </a:r>
          </a:p>
          <a:p>
            <a:r>
              <a:rPr lang="en-US" dirty="0" smtClean="0"/>
              <a:t>User space -&gt; kernel space</a:t>
            </a:r>
          </a:p>
          <a:p>
            <a:r>
              <a:rPr lang="en-US" dirty="0" smtClean="0"/>
              <a:t>Kernel space -&gt; Physical device</a:t>
            </a:r>
            <a:endParaRPr lang="en-US" dirty="0"/>
          </a:p>
        </p:txBody>
      </p:sp>
      <p:sp>
        <p:nvSpPr>
          <p:cNvPr id="16" name="Content Placeholder 2"/>
          <p:cNvSpPr txBox="1">
            <a:spLocks/>
          </p:cNvSpPr>
          <p:nvPr/>
        </p:nvSpPr>
        <p:spPr>
          <a:xfrm>
            <a:off x="5791200" y="2124425"/>
            <a:ext cx="5892800" cy="252463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smtClean="0"/>
              <a:t>In isolated driver domain system :</a:t>
            </a:r>
          </a:p>
          <a:p>
            <a:r>
              <a:rPr lang="en-US" dirty="0" smtClean="0"/>
              <a:t>Guest OS user space -&gt; Guest OS kernel space</a:t>
            </a:r>
          </a:p>
          <a:p>
            <a:r>
              <a:rPr lang="en-US" dirty="0" smtClean="0"/>
              <a:t>Guest OS kernel space -&gt; </a:t>
            </a:r>
            <a:r>
              <a:rPr lang="en-US" b="1" dirty="0" smtClean="0"/>
              <a:t>shared memory</a:t>
            </a:r>
          </a:p>
          <a:p>
            <a:r>
              <a:rPr lang="en-US" b="1" dirty="0" smtClean="0"/>
              <a:t>Shared memory </a:t>
            </a:r>
            <a:r>
              <a:rPr lang="en-US" dirty="0" smtClean="0"/>
              <a:t>-&gt; physical device </a:t>
            </a:r>
          </a:p>
          <a:p>
            <a:endParaRPr lang="en-US" dirty="0"/>
          </a:p>
        </p:txBody>
      </p:sp>
      <p:cxnSp>
        <p:nvCxnSpPr>
          <p:cNvPr id="12" name="Straight Connector 11"/>
          <p:cNvCxnSpPr/>
          <p:nvPr/>
        </p:nvCxnSpPr>
        <p:spPr>
          <a:xfrm>
            <a:off x="5152571" y="2124425"/>
            <a:ext cx="0" cy="19540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0096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Overhead</a:t>
            </a:r>
            <a:endParaRPr lang="en-US" dirty="0"/>
          </a:p>
        </p:txBody>
      </p:sp>
      <p:sp>
        <p:nvSpPr>
          <p:cNvPr id="3" name="Content Placeholder 2"/>
          <p:cNvSpPr>
            <a:spLocks noGrp="1"/>
          </p:cNvSpPr>
          <p:nvPr>
            <p:ph idx="1"/>
          </p:nvPr>
        </p:nvSpPr>
        <p:spPr/>
        <p:txBody>
          <a:bodyPr/>
          <a:lstStyle/>
          <a:p>
            <a:r>
              <a:rPr lang="en-US" dirty="0" smtClean="0"/>
              <a:t>Domains share </a:t>
            </a:r>
            <a:r>
              <a:rPr lang="en-US" dirty="0" smtClean="0"/>
              <a:t>requests, responses and data</a:t>
            </a:r>
            <a:endParaRPr lang="en-US" dirty="0" smtClean="0"/>
          </a:p>
          <a:p>
            <a:r>
              <a:rPr lang="en-US" dirty="0" smtClean="0"/>
              <a:t>Requests and responses are notified by software interrupt</a:t>
            </a:r>
          </a:p>
          <a:p>
            <a:r>
              <a:rPr lang="en-US" dirty="0" smtClean="0"/>
              <a:t>Virtual interrupt causes rescheduling of </a:t>
            </a:r>
            <a:r>
              <a:rPr lang="en-US" dirty="0" smtClean="0"/>
              <a:t>a domain </a:t>
            </a:r>
            <a:r>
              <a:rPr lang="en-US" dirty="0" smtClean="0"/>
              <a:t>– Context switch at hypervisor level</a:t>
            </a:r>
          </a:p>
          <a:p>
            <a:r>
              <a:rPr lang="en-US" dirty="0" smtClean="0"/>
              <a:t>Cost </a:t>
            </a:r>
            <a:r>
              <a:rPr lang="en-US" dirty="0" smtClean="0"/>
              <a:t>of a context </a:t>
            </a:r>
            <a:r>
              <a:rPr lang="en-US" dirty="0" smtClean="0"/>
              <a:t>switch is high.</a:t>
            </a:r>
            <a:endParaRPr lang="en-US" dirty="0"/>
          </a:p>
        </p:txBody>
      </p:sp>
    </p:spTree>
    <p:extLst>
      <p:ext uri="{BB962C8B-B14F-4D97-AF65-F5344CB8AC3E}">
        <p14:creationId xmlns:p14="http://schemas.microsoft.com/office/powerpoint/2010/main" val="678933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Context Switch</a:t>
            </a:r>
            <a:endParaRPr lang="en-US" dirty="0"/>
          </a:p>
        </p:txBody>
      </p:sp>
      <p:sp>
        <p:nvSpPr>
          <p:cNvPr id="3" name="Content Placeholder 2"/>
          <p:cNvSpPr>
            <a:spLocks noGrp="1"/>
          </p:cNvSpPr>
          <p:nvPr>
            <p:ph idx="1"/>
          </p:nvPr>
        </p:nvSpPr>
        <p:spPr/>
        <p:txBody>
          <a:bodyPr>
            <a:normAutofit/>
          </a:bodyPr>
          <a:lstStyle/>
          <a:p>
            <a:r>
              <a:rPr lang="en-US" b="1" dirty="0" smtClean="0"/>
              <a:t>Direct cost :</a:t>
            </a:r>
            <a:r>
              <a:rPr lang="en-US" dirty="0" smtClean="0"/>
              <a:t> Cost required to </a:t>
            </a:r>
          </a:p>
          <a:p>
            <a:pPr lvl="1"/>
            <a:r>
              <a:rPr lang="en-US" dirty="0" smtClean="0"/>
              <a:t>save </a:t>
            </a:r>
            <a:r>
              <a:rPr lang="en-US" dirty="0"/>
              <a:t>and </a:t>
            </a:r>
            <a:r>
              <a:rPr lang="en-US" dirty="0" smtClean="0"/>
              <a:t>restore </a:t>
            </a:r>
            <a:r>
              <a:rPr lang="en-US" dirty="0"/>
              <a:t>processor </a:t>
            </a:r>
            <a:r>
              <a:rPr lang="en-US" dirty="0" smtClean="0"/>
              <a:t>registers</a:t>
            </a:r>
          </a:p>
          <a:p>
            <a:pPr lvl="1"/>
            <a:r>
              <a:rPr lang="en-US" dirty="0" smtClean="0"/>
              <a:t>execute scheduler code</a:t>
            </a:r>
          </a:p>
          <a:p>
            <a:pPr lvl="1"/>
            <a:r>
              <a:rPr lang="en-US" dirty="0" smtClean="0"/>
              <a:t>Flush the </a:t>
            </a:r>
            <a:r>
              <a:rPr lang="en-US" dirty="0"/>
              <a:t>TLB </a:t>
            </a:r>
            <a:r>
              <a:rPr lang="en-US" dirty="0" smtClean="0"/>
              <a:t>entries</a:t>
            </a:r>
          </a:p>
          <a:p>
            <a:pPr lvl="1"/>
            <a:r>
              <a:rPr lang="en-US" dirty="0" smtClean="0"/>
              <a:t>flush pipeline</a:t>
            </a:r>
          </a:p>
          <a:p>
            <a:r>
              <a:rPr lang="en-US" b="1" dirty="0" smtClean="0"/>
              <a:t>Indirect cost</a:t>
            </a:r>
          </a:p>
          <a:p>
            <a:pPr lvl="1"/>
            <a:r>
              <a:rPr lang="en-IN" dirty="0" smtClean="0"/>
              <a:t>Processor pollution: </a:t>
            </a:r>
            <a:r>
              <a:rPr lang="en-IN" dirty="0"/>
              <a:t>cached entries are removed/ updated from </a:t>
            </a:r>
            <a:r>
              <a:rPr lang="en-IN" dirty="0" err="1"/>
              <a:t>i</a:t>
            </a:r>
            <a:r>
              <a:rPr lang="en-IN" dirty="0"/>
              <a:t>, d, L2, L3 cache, TLB, etc</a:t>
            </a:r>
            <a:r>
              <a:rPr lang="en-IN" dirty="0" smtClean="0"/>
              <a:t>.</a:t>
            </a:r>
            <a:endParaRPr lang="en-IN" dirty="0"/>
          </a:p>
        </p:txBody>
      </p:sp>
    </p:spTree>
    <p:extLst>
      <p:ext uri="{BB962C8B-B14F-4D97-AF65-F5344CB8AC3E}">
        <p14:creationId xmlns:p14="http://schemas.microsoft.com/office/powerpoint/2010/main" val="954560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b="1" dirty="0" smtClean="0"/>
              <a:t>Spinning</a:t>
            </a:r>
          </a:p>
          <a:p>
            <a:pPr lvl="1"/>
            <a:endParaRPr lang="en-US" dirty="0" smtClean="0"/>
          </a:p>
          <a:p>
            <a:pPr lvl="1"/>
            <a:r>
              <a:rPr lang="en-US" dirty="0" smtClean="0"/>
              <a:t>Read request thread - Backend</a:t>
            </a:r>
          </a:p>
          <a:p>
            <a:pPr lvl="2"/>
            <a:r>
              <a:rPr lang="en-US" dirty="0" smtClean="0"/>
              <a:t>Thread runs in the backend driver</a:t>
            </a:r>
          </a:p>
          <a:p>
            <a:pPr lvl="2"/>
            <a:r>
              <a:rPr lang="en-US" dirty="0" smtClean="0"/>
              <a:t>Spins for some time waiting for requests</a:t>
            </a:r>
          </a:p>
          <a:p>
            <a:pPr lvl="1"/>
            <a:endParaRPr lang="en-US" dirty="0" smtClean="0"/>
          </a:p>
          <a:p>
            <a:pPr lvl="1"/>
            <a:r>
              <a:rPr lang="en-US" dirty="0" smtClean="0"/>
              <a:t>Read response thread </a:t>
            </a:r>
            <a:r>
              <a:rPr lang="en-US" dirty="0"/>
              <a:t>- Frontend</a:t>
            </a:r>
            <a:endParaRPr lang="en-US" dirty="0" smtClean="0"/>
          </a:p>
          <a:p>
            <a:pPr lvl="2"/>
            <a:r>
              <a:rPr lang="en-US" dirty="0" smtClean="0"/>
              <a:t>Thread runs in the frontend driver </a:t>
            </a:r>
          </a:p>
          <a:p>
            <a:pPr lvl="2"/>
            <a:r>
              <a:rPr lang="en-US" dirty="0" smtClean="0"/>
              <a:t>Spins for some time waiting for responses</a:t>
            </a:r>
          </a:p>
          <a:p>
            <a:pPr lvl="1"/>
            <a:endParaRPr lang="en-US" dirty="0"/>
          </a:p>
        </p:txBody>
      </p:sp>
    </p:spTree>
    <p:extLst>
      <p:ext uri="{BB962C8B-B14F-4D97-AF65-F5344CB8AC3E}">
        <p14:creationId xmlns:p14="http://schemas.microsoft.com/office/powerpoint/2010/main" val="4084729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92541" y="2154697"/>
            <a:ext cx="2621511" cy="44116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 name="Rectangle 2"/>
          <p:cNvSpPr/>
          <p:nvPr/>
        </p:nvSpPr>
        <p:spPr>
          <a:xfrm>
            <a:off x="3463636" y="2396836"/>
            <a:ext cx="5140037" cy="41664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6" name="Cloud Callout 75"/>
          <p:cNvSpPr/>
          <p:nvPr/>
        </p:nvSpPr>
        <p:spPr>
          <a:xfrm>
            <a:off x="7405252" y="2929720"/>
            <a:ext cx="2057040" cy="1084945"/>
          </a:xfrm>
          <a:prstGeom prst="cloudCallout">
            <a:avLst>
              <a:gd name="adj1" fmla="val -9345"/>
              <a:gd name="adj2" fmla="val 10837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Yes. Response is available. Copy data to user buffer.</a:t>
            </a:r>
            <a:endParaRPr lang="en-US" sz="1100" dirty="0"/>
          </a:p>
        </p:txBody>
      </p:sp>
      <p:sp>
        <p:nvSpPr>
          <p:cNvPr id="2" name="Title 1"/>
          <p:cNvSpPr>
            <a:spLocks noGrp="1"/>
          </p:cNvSpPr>
          <p:nvPr>
            <p:ph type="title"/>
          </p:nvPr>
        </p:nvSpPr>
        <p:spPr/>
        <p:txBody>
          <a:bodyPr/>
          <a:lstStyle/>
          <a:p>
            <a:r>
              <a:rPr lang="en-US" dirty="0" smtClean="0"/>
              <a:t>New IDDR system</a:t>
            </a:r>
            <a:endParaRPr lang="en-US" dirty="0"/>
          </a:p>
        </p:txBody>
      </p:sp>
      <p:sp>
        <p:nvSpPr>
          <p:cNvPr id="5" name="TextBox 4"/>
          <p:cNvSpPr txBox="1"/>
          <p:nvPr/>
        </p:nvSpPr>
        <p:spPr>
          <a:xfrm>
            <a:off x="9445982" y="6196995"/>
            <a:ext cx="1983556" cy="369332"/>
          </a:xfrm>
          <a:prstGeom prst="rect">
            <a:avLst/>
          </a:prstGeom>
          <a:noFill/>
        </p:spPr>
        <p:txBody>
          <a:bodyPr wrap="none" rtlCol="0">
            <a:spAutoFit/>
          </a:bodyPr>
          <a:lstStyle/>
          <a:p>
            <a:r>
              <a:rPr lang="en-US" dirty="0" smtClean="0"/>
              <a:t>Application domain</a:t>
            </a:r>
            <a:endParaRPr lang="en-US" dirty="0"/>
          </a:p>
        </p:txBody>
      </p:sp>
      <p:sp>
        <p:nvSpPr>
          <p:cNvPr id="7" name="Rectangle 6"/>
          <p:cNvSpPr/>
          <p:nvPr/>
        </p:nvSpPr>
        <p:spPr>
          <a:xfrm>
            <a:off x="9905627" y="2291703"/>
            <a:ext cx="1028700" cy="58189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User process</a:t>
            </a:r>
            <a:endParaRPr lang="en-US" dirty="0"/>
          </a:p>
        </p:txBody>
      </p:sp>
      <p:cxnSp>
        <p:nvCxnSpPr>
          <p:cNvPr id="10" name="Straight Connector 9"/>
          <p:cNvCxnSpPr/>
          <p:nvPr/>
        </p:nvCxnSpPr>
        <p:spPr>
          <a:xfrm>
            <a:off x="9092540" y="3051894"/>
            <a:ext cx="267046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7928" y="3089826"/>
            <a:ext cx="2424956" cy="34765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 name="TextBox 14"/>
          <p:cNvSpPr txBox="1"/>
          <p:nvPr/>
        </p:nvSpPr>
        <p:spPr>
          <a:xfrm>
            <a:off x="827956" y="6196995"/>
            <a:ext cx="1504899" cy="369332"/>
          </a:xfrm>
          <a:prstGeom prst="rect">
            <a:avLst/>
          </a:prstGeom>
          <a:noFill/>
        </p:spPr>
        <p:txBody>
          <a:bodyPr wrap="none" rtlCol="0">
            <a:spAutoFit/>
          </a:bodyPr>
          <a:lstStyle/>
          <a:p>
            <a:r>
              <a:rPr lang="en-US" dirty="0" smtClean="0"/>
              <a:t>Driver domain</a:t>
            </a:r>
            <a:endParaRPr lang="en-US" dirty="0"/>
          </a:p>
        </p:txBody>
      </p:sp>
      <p:sp>
        <p:nvSpPr>
          <p:cNvPr id="21" name="Rectangle 20"/>
          <p:cNvSpPr/>
          <p:nvPr/>
        </p:nvSpPr>
        <p:spPr>
          <a:xfrm>
            <a:off x="734420" y="5464861"/>
            <a:ext cx="1645960" cy="5507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SATA</a:t>
            </a:r>
            <a:endParaRPr lang="en-US" dirty="0"/>
          </a:p>
        </p:txBody>
      </p:sp>
      <p:sp>
        <p:nvSpPr>
          <p:cNvPr id="22" name="Rectangle 21"/>
          <p:cNvSpPr/>
          <p:nvPr/>
        </p:nvSpPr>
        <p:spPr>
          <a:xfrm>
            <a:off x="9589202" y="3434533"/>
            <a:ext cx="1645959" cy="5426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File system</a:t>
            </a:r>
            <a:endParaRPr lang="en-US" dirty="0"/>
          </a:p>
        </p:txBody>
      </p:sp>
      <p:sp>
        <p:nvSpPr>
          <p:cNvPr id="25" name="Rectangle 24"/>
          <p:cNvSpPr/>
          <p:nvPr/>
        </p:nvSpPr>
        <p:spPr>
          <a:xfrm>
            <a:off x="9589202" y="4438746"/>
            <a:ext cx="1645959" cy="54269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Frontend</a:t>
            </a:r>
            <a:endParaRPr lang="en-US" dirty="0"/>
          </a:p>
        </p:txBody>
      </p:sp>
      <p:sp>
        <p:nvSpPr>
          <p:cNvPr id="27" name="Rectangle 26"/>
          <p:cNvSpPr/>
          <p:nvPr/>
        </p:nvSpPr>
        <p:spPr>
          <a:xfrm>
            <a:off x="734420" y="4476677"/>
            <a:ext cx="1645959" cy="54269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Backend</a:t>
            </a:r>
            <a:endParaRPr lang="en-US" dirty="0"/>
          </a:p>
        </p:txBody>
      </p:sp>
      <p:cxnSp>
        <p:nvCxnSpPr>
          <p:cNvPr id="39" name="Straight Arrow Connector 38"/>
          <p:cNvCxnSpPr/>
          <p:nvPr/>
        </p:nvCxnSpPr>
        <p:spPr>
          <a:xfrm flipH="1">
            <a:off x="10427771" y="2884480"/>
            <a:ext cx="0" cy="5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10427771" y="3977226"/>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1613192" y="5007661"/>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008482" y="4328683"/>
            <a:ext cx="1939637" cy="1953914"/>
          </a:xfrm>
          <a:prstGeom prst="ellipse">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3" name="Straight Connector 12"/>
          <p:cNvCxnSpPr>
            <a:stCxn id="9" idx="0"/>
            <a:endCxn id="9" idx="4"/>
          </p:cNvCxnSpPr>
          <p:nvPr/>
        </p:nvCxnSpPr>
        <p:spPr>
          <a:xfrm>
            <a:off x="5978301" y="4328683"/>
            <a:ext cx="0" cy="1953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3"/>
            <a:endCxn id="9" idx="7"/>
          </p:cNvCxnSpPr>
          <p:nvPr/>
        </p:nvCxnSpPr>
        <p:spPr>
          <a:xfrm flipV="1">
            <a:off x="5292535" y="4614827"/>
            <a:ext cx="137153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5"/>
            <a:endCxn id="9" idx="1"/>
          </p:cNvCxnSpPr>
          <p:nvPr/>
        </p:nvCxnSpPr>
        <p:spPr>
          <a:xfrm flipH="1" flipV="1">
            <a:off x="5292535" y="4614827"/>
            <a:ext cx="137153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2"/>
            <a:endCxn id="9" idx="6"/>
          </p:cNvCxnSpPr>
          <p:nvPr/>
        </p:nvCxnSpPr>
        <p:spPr>
          <a:xfrm>
            <a:off x="5008482" y="5305640"/>
            <a:ext cx="1939637"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521100" y="4848440"/>
            <a:ext cx="9144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Ring buffer</a:t>
            </a:r>
            <a:endParaRPr lang="en-US" sz="1400" dirty="0"/>
          </a:p>
        </p:txBody>
      </p:sp>
      <p:sp>
        <p:nvSpPr>
          <p:cNvPr id="37" name="Curved Left Arrow 36"/>
          <p:cNvSpPr/>
          <p:nvPr/>
        </p:nvSpPr>
        <p:spPr>
          <a:xfrm>
            <a:off x="3226277" y="4441111"/>
            <a:ext cx="474718" cy="678028"/>
          </a:xfrm>
          <a:prstGeom prst="curved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
        <p:nvSpPr>
          <p:cNvPr id="46" name="Curved Left Arrow 45"/>
          <p:cNvSpPr/>
          <p:nvPr/>
        </p:nvSpPr>
        <p:spPr>
          <a:xfrm rot="10800000">
            <a:off x="2626702" y="4409009"/>
            <a:ext cx="474718" cy="678028"/>
          </a:xfrm>
          <a:prstGeom prst="curved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
        <p:nvSpPr>
          <p:cNvPr id="47" name="Curved Left Arrow 46"/>
          <p:cNvSpPr/>
          <p:nvPr/>
        </p:nvSpPr>
        <p:spPr>
          <a:xfrm>
            <a:off x="8748595" y="4409009"/>
            <a:ext cx="474718" cy="678028"/>
          </a:xfrm>
          <a:prstGeom prst="curved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
        <p:nvSpPr>
          <p:cNvPr id="48" name="Curved Left Arrow 47"/>
          <p:cNvSpPr/>
          <p:nvPr/>
        </p:nvSpPr>
        <p:spPr>
          <a:xfrm rot="10800000">
            <a:off x="8149020" y="4376907"/>
            <a:ext cx="474718" cy="678028"/>
          </a:xfrm>
          <a:prstGeom prst="curved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
        <p:nvSpPr>
          <p:cNvPr id="8" name="8-Point Star 7"/>
          <p:cNvSpPr/>
          <p:nvPr/>
        </p:nvSpPr>
        <p:spPr>
          <a:xfrm>
            <a:off x="10340685" y="2478298"/>
            <a:ext cx="174172" cy="194761"/>
          </a:xfrm>
          <a:prstGeom prst="star8">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8-Point Star 37"/>
          <p:cNvSpPr/>
          <p:nvPr/>
        </p:nvSpPr>
        <p:spPr>
          <a:xfrm>
            <a:off x="10559670" y="1753164"/>
            <a:ext cx="174172" cy="194761"/>
          </a:xfrm>
          <a:prstGeom prst="star8">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733842" y="1712046"/>
            <a:ext cx="996683" cy="276999"/>
          </a:xfrm>
          <a:prstGeom prst="rect">
            <a:avLst/>
          </a:prstGeom>
          <a:noFill/>
        </p:spPr>
        <p:txBody>
          <a:bodyPr wrap="none" rtlCol="0">
            <a:spAutoFit/>
          </a:bodyPr>
          <a:lstStyle/>
          <a:p>
            <a:r>
              <a:rPr lang="en-US" sz="1200" dirty="0" smtClean="0"/>
              <a:t>Read request</a:t>
            </a:r>
            <a:endParaRPr lang="en-US" sz="1200" dirty="0"/>
          </a:p>
        </p:txBody>
      </p:sp>
      <p:sp>
        <p:nvSpPr>
          <p:cNvPr id="17" name="Cloud Callout 16"/>
          <p:cNvSpPr/>
          <p:nvPr/>
        </p:nvSpPr>
        <p:spPr>
          <a:xfrm>
            <a:off x="9470571" y="5188211"/>
            <a:ext cx="1899629" cy="901379"/>
          </a:xfrm>
          <a:prstGeom prst="cloudCallout">
            <a:avLst>
              <a:gd name="adj1" fmla="val 29622"/>
              <a:gd name="adj2" fmla="val -8967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Is backend thread running ?</a:t>
            </a:r>
            <a:endParaRPr lang="en-US" sz="1100" dirty="0"/>
          </a:p>
        </p:txBody>
      </p:sp>
      <p:sp>
        <p:nvSpPr>
          <p:cNvPr id="44" name="Rectangle 43"/>
          <p:cNvSpPr/>
          <p:nvPr/>
        </p:nvSpPr>
        <p:spPr>
          <a:xfrm>
            <a:off x="11138673" y="2364503"/>
            <a:ext cx="457132" cy="4083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Buffer</a:t>
            </a:r>
            <a:endParaRPr lang="en-US" sz="1200" dirty="0"/>
          </a:p>
        </p:txBody>
      </p:sp>
      <p:sp>
        <p:nvSpPr>
          <p:cNvPr id="49" name="Rectangle 48"/>
          <p:cNvSpPr/>
          <p:nvPr/>
        </p:nvSpPr>
        <p:spPr>
          <a:xfrm>
            <a:off x="5531664" y="3295648"/>
            <a:ext cx="457567" cy="402038"/>
          </a:xfrm>
          <a:prstGeom prst="rect">
            <a:avLst/>
          </a:prstGeom>
          <a:solidFill>
            <a:srgbClr val="657689"/>
          </a:solidFill>
          <a:ln w="12700" cap="flat" cmpd="sng" algn="ctr">
            <a:solidFill>
              <a:srgbClr val="65768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panose="020F0302020204030204"/>
            </a:endParaRPr>
          </a:p>
        </p:txBody>
      </p:sp>
      <p:sp>
        <p:nvSpPr>
          <p:cNvPr id="50" name="Rectangle 49"/>
          <p:cNvSpPr/>
          <p:nvPr/>
        </p:nvSpPr>
        <p:spPr>
          <a:xfrm>
            <a:off x="5987807" y="3295648"/>
            <a:ext cx="451964" cy="405403"/>
          </a:xfrm>
          <a:prstGeom prst="rect">
            <a:avLst/>
          </a:prstGeom>
          <a:solidFill>
            <a:srgbClr val="9B9256"/>
          </a:solidFill>
          <a:ln w="12700" cap="flat" cmpd="sng" algn="ctr">
            <a:solidFill>
              <a:srgbClr val="9B925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Light" panose="020F0302020204030204"/>
            </a:endParaRPr>
          </a:p>
        </p:txBody>
      </p:sp>
      <p:sp>
        <p:nvSpPr>
          <p:cNvPr id="51" name="Rectangle 50"/>
          <p:cNvSpPr/>
          <p:nvPr/>
        </p:nvSpPr>
        <p:spPr>
          <a:xfrm>
            <a:off x="5530867" y="3697261"/>
            <a:ext cx="456748" cy="408378"/>
          </a:xfrm>
          <a:prstGeom prst="rect">
            <a:avLst/>
          </a:prstGeom>
          <a:solidFill>
            <a:srgbClr val="84AC9D"/>
          </a:solidFill>
          <a:ln w="12700" cap="flat" cmpd="sng" algn="ctr">
            <a:solidFill>
              <a:srgbClr val="84AC9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Light" panose="020F0302020204030204"/>
            </a:endParaRPr>
          </a:p>
        </p:txBody>
      </p:sp>
      <p:sp>
        <p:nvSpPr>
          <p:cNvPr id="52" name="Rectangle 51"/>
          <p:cNvSpPr/>
          <p:nvPr/>
        </p:nvSpPr>
        <p:spPr>
          <a:xfrm>
            <a:off x="5985894" y="3701051"/>
            <a:ext cx="452141" cy="404588"/>
          </a:xfrm>
          <a:prstGeom prst="rect">
            <a:avLst/>
          </a:prstGeom>
          <a:solidFill>
            <a:srgbClr val="A8B97F"/>
          </a:solidFill>
          <a:ln w="12700" cap="flat" cmpd="sng" algn="ctr">
            <a:solidFill>
              <a:srgbClr val="A8B97F">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Light" panose="020F0302020204030204"/>
            </a:endParaRPr>
          </a:p>
        </p:txBody>
      </p:sp>
      <p:sp>
        <p:nvSpPr>
          <p:cNvPr id="60" name="Cloud Callout 59"/>
          <p:cNvSpPr/>
          <p:nvPr/>
        </p:nvSpPr>
        <p:spPr>
          <a:xfrm>
            <a:off x="2305051" y="3173306"/>
            <a:ext cx="2066461" cy="1026802"/>
          </a:xfrm>
          <a:prstGeom prst="cloudCallout">
            <a:avLst>
              <a:gd name="adj1" fmla="val -27682"/>
              <a:gd name="adj2" fmla="val 8422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Spin for some time and check for requests in buffer. Is request available ?</a:t>
            </a:r>
            <a:r>
              <a:rPr lang="en-US" sz="1100" b="1" u="sng" dirty="0" smtClean="0"/>
              <a:t> NO</a:t>
            </a:r>
            <a:endParaRPr lang="en-US" sz="1100" b="1" dirty="0"/>
          </a:p>
        </p:txBody>
      </p:sp>
      <p:sp>
        <p:nvSpPr>
          <p:cNvPr id="67" name="Cloud Callout 66"/>
          <p:cNvSpPr/>
          <p:nvPr/>
        </p:nvSpPr>
        <p:spPr>
          <a:xfrm>
            <a:off x="2312488" y="3180743"/>
            <a:ext cx="2066461" cy="1026802"/>
          </a:xfrm>
          <a:prstGeom prst="cloudCallout">
            <a:avLst>
              <a:gd name="adj1" fmla="val -27682"/>
              <a:gd name="adj2" fmla="val 8422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smtClean="0"/>
              <a:t>Yes: Copy/get request.</a:t>
            </a:r>
            <a:endParaRPr lang="en-US" sz="1100" b="1" dirty="0"/>
          </a:p>
        </p:txBody>
      </p:sp>
      <p:sp>
        <p:nvSpPr>
          <p:cNvPr id="68" name="8-Point Star 67"/>
          <p:cNvSpPr/>
          <p:nvPr/>
        </p:nvSpPr>
        <p:spPr>
          <a:xfrm>
            <a:off x="869617" y="5636792"/>
            <a:ext cx="174172" cy="194761"/>
          </a:xfrm>
          <a:prstGeom prst="star8">
            <a:avLst/>
          </a:prstGeom>
          <a:solidFill>
            <a:srgbClr val="FFFF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loud Callout 68"/>
          <p:cNvSpPr/>
          <p:nvPr/>
        </p:nvSpPr>
        <p:spPr>
          <a:xfrm>
            <a:off x="538024" y="3296453"/>
            <a:ext cx="2066461" cy="1026802"/>
          </a:xfrm>
          <a:prstGeom prst="cloudCallout">
            <a:avLst>
              <a:gd name="adj1" fmla="val -27682"/>
              <a:gd name="adj2" fmla="val 8422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Is frontend thread running ?</a:t>
            </a:r>
            <a:endParaRPr lang="en-US" sz="1100" dirty="0"/>
          </a:p>
        </p:txBody>
      </p:sp>
      <p:sp>
        <p:nvSpPr>
          <p:cNvPr id="73" name="Cloud Callout 72"/>
          <p:cNvSpPr/>
          <p:nvPr/>
        </p:nvSpPr>
        <p:spPr>
          <a:xfrm>
            <a:off x="7405251" y="2929719"/>
            <a:ext cx="2057040" cy="1084945"/>
          </a:xfrm>
          <a:prstGeom prst="cloudCallout">
            <a:avLst>
              <a:gd name="adj1" fmla="val -9345"/>
              <a:gd name="adj2" fmla="val 10837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Spin some time. If response is available then return it to user process. Is response available ? </a:t>
            </a:r>
            <a:r>
              <a:rPr lang="en-US" sz="1100" b="1" u="sng" dirty="0" smtClean="0"/>
              <a:t>NO</a:t>
            </a:r>
            <a:endParaRPr lang="en-US" sz="1100" b="1" u="sng" dirty="0"/>
          </a:p>
        </p:txBody>
      </p:sp>
      <p:sp>
        <p:nvSpPr>
          <p:cNvPr id="75" name="Rectangle 74"/>
          <p:cNvSpPr/>
          <p:nvPr/>
        </p:nvSpPr>
        <p:spPr>
          <a:xfrm>
            <a:off x="11138674" y="2364504"/>
            <a:ext cx="457132" cy="408378"/>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solidFill>
                  <a:schemeClr val="bg1"/>
                </a:solidFill>
              </a:rPr>
              <a:t>Buffer</a:t>
            </a:r>
            <a:endParaRPr lang="en-US" sz="1200" dirty="0">
              <a:solidFill>
                <a:schemeClr val="bg1"/>
              </a:solidFill>
            </a:endParaRPr>
          </a:p>
        </p:txBody>
      </p:sp>
      <p:sp>
        <p:nvSpPr>
          <p:cNvPr id="62" name="Rectangle 61"/>
          <p:cNvSpPr/>
          <p:nvPr/>
        </p:nvSpPr>
        <p:spPr>
          <a:xfrm>
            <a:off x="5531691" y="3295647"/>
            <a:ext cx="454011" cy="405403"/>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dirty="0">
              <a:solidFill>
                <a:schemeClr val="bg1"/>
              </a:solidFill>
            </a:endParaRPr>
          </a:p>
        </p:txBody>
      </p:sp>
      <p:sp>
        <p:nvSpPr>
          <p:cNvPr id="53" name="TextBox 52"/>
          <p:cNvSpPr txBox="1"/>
          <p:nvPr/>
        </p:nvSpPr>
        <p:spPr>
          <a:xfrm>
            <a:off x="5677506" y="3478007"/>
            <a:ext cx="725455" cy="523220"/>
          </a:xfrm>
          <a:prstGeom prst="rect">
            <a:avLst/>
          </a:prstGeom>
          <a:noFill/>
        </p:spPr>
        <p:txBody>
          <a:bodyPr wrap="none" rtlCol="0">
            <a:spAutoFit/>
          </a:bodyPr>
          <a:lstStyle/>
          <a:p>
            <a:r>
              <a:rPr lang="en-US" sz="1400" dirty="0">
                <a:solidFill>
                  <a:prstClr val="white"/>
                </a:solidFill>
                <a:latin typeface="Calibri Light" panose="020F0302020204030204"/>
              </a:rPr>
              <a:t>Shared </a:t>
            </a:r>
          </a:p>
          <a:p>
            <a:r>
              <a:rPr lang="en-US" sz="1400" dirty="0">
                <a:solidFill>
                  <a:prstClr val="white"/>
                </a:solidFill>
                <a:latin typeface="Calibri Light" panose="020F0302020204030204"/>
              </a:rPr>
              <a:t>pages</a:t>
            </a:r>
          </a:p>
        </p:txBody>
      </p:sp>
      <p:sp>
        <p:nvSpPr>
          <p:cNvPr id="6" name="TextBox 5"/>
          <p:cNvSpPr txBox="1"/>
          <p:nvPr/>
        </p:nvSpPr>
        <p:spPr>
          <a:xfrm>
            <a:off x="3761912" y="4032201"/>
            <a:ext cx="1131720" cy="523220"/>
          </a:xfrm>
          <a:prstGeom prst="rect">
            <a:avLst/>
          </a:prstGeom>
          <a:noFill/>
        </p:spPr>
        <p:txBody>
          <a:bodyPr wrap="none" rtlCol="0">
            <a:spAutoFit/>
          </a:bodyPr>
          <a:lstStyle/>
          <a:p>
            <a:r>
              <a:rPr lang="en-US" sz="1400" dirty="0" smtClean="0"/>
              <a:t>Read </a:t>
            </a:r>
            <a:r>
              <a:rPr lang="en-US" sz="1400" dirty="0" smtClean="0"/>
              <a:t>request</a:t>
            </a:r>
            <a:endParaRPr lang="en-US" sz="1400" dirty="0" smtClean="0"/>
          </a:p>
          <a:p>
            <a:r>
              <a:rPr lang="en-US" sz="1400" dirty="0" smtClean="0"/>
              <a:t>thread</a:t>
            </a:r>
            <a:endParaRPr lang="en-US" sz="1400" dirty="0"/>
          </a:p>
        </p:txBody>
      </p:sp>
      <p:sp>
        <p:nvSpPr>
          <p:cNvPr id="63" name="TextBox 62"/>
          <p:cNvSpPr txBox="1"/>
          <p:nvPr/>
        </p:nvSpPr>
        <p:spPr>
          <a:xfrm>
            <a:off x="7263641" y="4034786"/>
            <a:ext cx="1236492" cy="523220"/>
          </a:xfrm>
          <a:prstGeom prst="rect">
            <a:avLst/>
          </a:prstGeom>
          <a:noFill/>
        </p:spPr>
        <p:txBody>
          <a:bodyPr wrap="none" rtlCol="0">
            <a:spAutoFit/>
          </a:bodyPr>
          <a:lstStyle/>
          <a:p>
            <a:r>
              <a:rPr lang="en-US" sz="1400" dirty="0" smtClean="0"/>
              <a:t>Read </a:t>
            </a:r>
            <a:r>
              <a:rPr lang="en-US" sz="1400" dirty="0" smtClean="0"/>
              <a:t>response</a:t>
            </a:r>
            <a:endParaRPr lang="en-US" sz="1400" dirty="0" smtClean="0"/>
          </a:p>
          <a:p>
            <a:r>
              <a:rPr lang="en-US" sz="1400" dirty="0" smtClean="0"/>
              <a:t>thread</a:t>
            </a:r>
            <a:endParaRPr lang="en-US" sz="1400" dirty="0"/>
          </a:p>
        </p:txBody>
      </p:sp>
      <p:sp>
        <p:nvSpPr>
          <p:cNvPr id="61" name="TextBox 60"/>
          <p:cNvSpPr txBox="1"/>
          <p:nvPr/>
        </p:nvSpPr>
        <p:spPr>
          <a:xfrm>
            <a:off x="7263642" y="4518516"/>
            <a:ext cx="881973" cy="523220"/>
          </a:xfrm>
          <a:prstGeom prst="rect">
            <a:avLst/>
          </a:prstGeom>
          <a:noFill/>
        </p:spPr>
        <p:txBody>
          <a:bodyPr wrap="none" rtlCol="0">
            <a:spAutoFit/>
          </a:bodyPr>
          <a:lstStyle/>
          <a:p>
            <a:r>
              <a:rPr lang="en-US" sz="1400" dirty="0" smtClean="0"/>
              <a:t>Status : </a:t>
            </a:r>
          </a:p>
          <a:p>
            <a:r>
              <a:rPr lang="en-US" sz="1400" b="1" dirty="0" smtClean="0">
                <a:solidFill>
                  <a:schemeClr val="accent1"/>
                </a:solidFill>
              </a:rPr>
              <a:t>RUNNING</a:t>
            </a:r>
            <a:endParaRPr lang="en-US" sz="1400" b="1" dirty="0">
              <a:solidFill>
                <a:schemeClr val="accent1"/>
              </a:solidFill>
            </a:endParaRPr>
          </a:p>
        </p:txBody>
      </p:sp>
      <p:sp>
        <p:nvSpPr>
          <p:cNvPr id="64" name="TextBox 63"/>
          <p:cNvSpPr txBox="1"/>
          <p:nvPr/>
        </p:nvSpPr>
        <p:spPr>
          <a:xfrm>
            <a:off x="3754646" y="4475902"/>
            <a:ext cx="881973" cy="523220"/>
          </a:xfrm>
          <a:prstGeom prst="rect">
            <a:avLst/>
          </a:prstGeom>
          <a:noFill/>
        </p:spPr>
        <p:txBody>
          <a:bodyPr wrap="none" rtlCol="0">
            <a:spAutoFit/>
          </a:bodyPr>
          <a:lstStyle/>
          <a:p>
            <a:r>
              <a:rPr lang="en-US" sz="1400" dirty="0" smtClean="0"/>
              <a:t>Status : </a:t>
            </a:r>
          </a:p>
          <a:p>
            <a:r>
              <a:rPr lang="en-US" sz="1400" b="1" dirty="0" smtClean="0">
                <a:solidFill>
                  <a:schemeClr val="accent1"/>
                </a:solidFill>
              </a:rPr>
              <a:t>RUNNING</a:t>
            </a:r>
            <a:endParaRPr lang="en-US" sz="1400" b="1" dirty="0">
              <a:solidFill>
                <a:schemeClr val="accent1"/>
              </a:solidFill>
            </a:endParaRPr>
          </a:p>
        </p:txBody>
      </p:sp>
      <p:sp>
        <p:nvSpPr>
          <p:cNvPr id="65" name="Cloud Callout 64"/>
          <p:cNvSpPr/>
          <p:nvPr/>
        </p:nvSpPr>
        <p:spPr>
          <a:xfrm>
            <a:off x="9478008" y="5184497"/>
            <a:ext cx="1899629" cy="901379"/>
          </a:xfrm>
          <a:prstGeom prst="cloudCallout">
            <a:avLst>
              <a:gd name="adj1" fmla="val 29622"/>
              <a:gd name="adj2" fmla="val -8967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Yes. PUT REQUEST in the Ring buffer.</a:t>
            </a:r>
            <a:endParaRPr lang="en-US" sz="1100" dirty="0"/>
          </a:p>
        </p:txBody>
      </p:sp>
      <p:sp>
        <p:nvSpPr>
          <p:cNvPr id="74" name="Cloud Callout 73"/>
          <p:cNvSpPr/>
          <p:nvPr/>
        </p:nvSpPr>
        <p:spPr>
          <a:xfrm>
            <a:off x="530767" y="3289199"/>
            <a:ext cx="2066461" cy="1026802"/>
          </a:xfrm>
          <a:prstGeom prst="cloudCallout">
            <a:avLst>
              <a:gd name="adj1" fmla="val -27682"/>
              <a:gd name="adj2" fmla="val 8422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Yes. PUT RESPONSE in the Ring buffer</a:t>
            </a:r>
            <a:endParaRPr lang="en-US" sz="1100" dirty="0"/>
          </a:p>
        </p:txBody>
      </p:sp>
    </p:spTree>
    <p:extLst>
      <p:ext uri="{BB962C8B-B14F-4D97-AF65-F5344CB8AC3E}">
        <p14:creationId xmlns:p14="http://schemas.microsoft.com/office/powerpoint/2010/main" val="414067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45833E-6 -0.00092 L 1.45833E-6 0.31829 " pathEditMode="relative" ptsTypes="AA">
                                      <p:cBhvr>
                                        <p:cTn id="6" dur="2000" fill="hold"/>
                                        <p:tgtEl>
                                          <p:spTgt spid="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17"/>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500"/>
                                        <p:tgtEl>
                                          <p:spTgt spid="65"/>
                                        </p:tgtEl>
                                      </p:cBhvr>
                                    </p:animEffect>
                                  </p:childTnLst>
                                </p:cTn>
                              </p:par>
                              <p:par>
                                <p:cTn id="19" presetID="1" presetClass="exit" presetSubtype="0" fill="hold" grpId="2"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35" presetClass="path" presetSubtype="0" accel="50000" decel="50000" fill="hold" grpId="1" nodeType="clickEffect">
                                  <p:stCondLst>
                                    <p:cond delay="0"/>
                                  </p:stCondLst>
                                  <p:childTnLst>
                                    <p:animMotion origin="layout" path="M 1.45833E-6 0.31922 L -0.34831 0.30602 " pathEditMode="relative" rAng="0" ptsTypes="AA">
                                      <p:cBhvr>
                                        <p:cTn id="24" dur="2000" fill="hold"/>
                                        <p:tgtEl>
                                          <p:spTgt spid="8"/>
                                        </p:tgtEl>
                                        <p:attrNameLst>
                                          <p:attrName>ppt_x</p:attrName>
                                          <p:attrName>ppt_y</p:attrName>
                                        </p:attrNameLst>
                                      </p:cBhvr>
                                      <p:rCtr x="-17422" y="-671"/>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6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60"/>
                                        </p:tgtEl>
                                        <p:attrNameLst>
                                          <p:attrName>style.visibility</p:attrName>
                                        </p:attrNameLst>
                                      </p:cBhvr>
                                      <p:to>
                                        <p:strVal val="hidden"/>
                                      </p:to>
                                    </p:set>
                                  </p:childTnLst>
                                </p:cTn>
                              </p:par>
                            </p:childTnLst>
                          </p:cTn>
                        </p:par>
                        <p:par>
                          <p:cTn id="32" fill="hold">
                            <p:stCondLst>
                              <p:cond delay="0"/>
                            </p:stCondLst>
                            <p:childTnLst>
                              <p:par>
                                <p:cTn id="33" presetID="10" presetClass="entr" presetSubtype="0" fill="hold" grpId="0" nodeType="after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fade">
                                      <p:cBhvr>
                                        <p:cTn id="35" dur="500"/>
                                        <p:tgtEl>
                                          <p:spTgt spid="67"/>
                                        </p:tgtEl>
                                      </p:cBhvr>
                                    </p:animEffect>
                                  </p:childTnLst>
                                </p:cTn>
                              </p:par>
                              <p:par>
                                <p:cTn id="36" presetID="1" presetClass="entr" presetSubtype="0" fill="hold" grpId="1" nodeType="withEffect">
                                  <p:stCondLst>
                                    <p:cond delay="0"/>
                                  </p:stCondLst>
                                  <p:childTnLst>
                                    <p:set>
                                      <p:cBhvr>
                                        <p:cTn id="37" dur="1" fill="hold">
                                          <p:stCondLst>
                                            <p:cond delay="0"/>
                                          </p:stCondLst>
                                        </p:cTn>
                                        <p:tgtEl>
                                          <p:spTgt spid="6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2" nodeType="clickEffect">
                                  <p:stCondLst>
                                    <p:cond delay="0"/>
                                  </p:stCondLst>
                                  <p:childTnLst>
                                    <p:animMotion origin="layout" path="M -0.3483 0.30602 L -0.77812 0.31783 L -0.77721 0.45996 " pathEditMode="relative" ptsTypes="AAA">
                                      <p:cBhvr>
                                        <p:cTn id="41" dur="2000" fill="hold"/>
                                        <p:tgtEl>
                                          <p:spTgt spid="8"/>
                                        </p:tgtEl>
                                        <p:attrNameLst>
                                          <p:attrName>ppt_x</p:attrName>
                                          <p:attrName>ppt_y</p:attrName>
                                        </p:attrNameLst>
                                      </p:cBhvr>
                                    </p:animMotion>
                                  </p:childTnLst>
                                </p:cTn>
                              </p:par>
                            </p:childTnLst>
                          </p:cTn>
                        </p:par>
                        <p:par>
                          <p:cTn id="42" fill="hold">
                            <p:stCondLst>
                              <p:cond delay="2000"/>
                            </p:stCondLst>
                            <p:childTnLst>
                              <p:par>
                                <p:cTn id="43" presetID="1" presetClass="exit" presetSubtype="0" fill="hold" grpId="2" nodeType="afterEffect">
                                  <p:stCondLst>
                                    <p:cond delay="0"/>
                                  </p:stCondLst>
                                  <p:childTnLst>
                                    <p:set>
                                      <p:cBhvr>
                                        <p:cTn id="44" dur="1" fill="hold">
                                          <p:stCondLst>
                                            <p:cond delay="0"/>
                                          </p:stCondLst>
                                        </p:cTn>
                                        <p:tgtEl>
                                          <p:spTgt spid="67"/>
                                        </p:tgtEl>
                                        <p:attrNameLst>
                                          <p:attrName>style.visibility</p:attrName>
                                        </p:attrNameLst>
                                      </p:cBhvr>
                                      <p:to>
                                        <p:strVal val="hidden"/>
                                      </p:to>
                                    </p:set>
                                  </p:childTnLst>
                                </p:cTn>
                              </p:par>
                            </p:childTnLst>
                          </p:cTn>
                        </p:par>
                        <p:par>
                          <p:cTn id="45" fill="hold">
                            <p:stCondLst>
                              <p:cond delay="2000"/>
                            </p:stCondLst>
                            <p:childTnLst>
                              <p:par>
                                <p:cTn id="46" presetID="27" presetClass="emph" presetSubtype="0" repeatCount="3000" fill="remove" grpId="3" nodeType="afterEffect">
                                  <p:stCondLst>
                                    <p:cond delay="0"/>
                                  </p:stCondLst>
                                  <p:childTnLst>
                                    <p:animClr clrSpc="rgb" dir="cw">
                                      <p:cBhvr override="childStyle">
                                        <p:cTn id="47" dur="250" autoRev="1" fill="remove"/>
                                        <p:tgtEl>
                                          <p:spTgt spid="8"/>
                                        </p:tgtEl>
                                        <p:attrNameLst>
                                          <p:attrName>style.color</p:attrName>
                                        </p:attrNameLst>
                                      </p:cBhvr>
                                      <p:to>
                                        <a:srgbClr val="FFFF00"/>
                                      </p:to>
                                    </p:animClr>
                                    <p:animClr clrSpc="rgb" dir="cw">
                                      <p:cBhvr>
                                        <p:cTn id="48" dur="250" autoRev="1" fill="remove"/>
                                        <p:tgtEl>
                                          <p:spTgt spid="8"/>
                                        </p:tgtEl>
                                        <p:attrNameLst>
                                          <p:attrName>fillcolor</p:attrName>
                                        </p:attrNameLst>
                                      </p:cBhvr>
                                      <p:to>
                                        <a:srgbClr val="FFFF00"/>
                                      </p:to>
                                    </p:animClr>
                                    <p:set>
                                      <p:cBhvr>
                                        <p:cTn id="49" dur="250" autoRev="1" fill="remove"/>
                                        <p:tgtEl>
                                          <p:spTgt spid="8"/>
                                        </p:tgtEl>
                                        <p:attrNameLst>
                                          <p:attrName>fill.type</p:attrName>
                                        </p:attrNameLst>
                                      </p:cBhvr>
                                      <p:to>
                                        <p:strVal val="solid"/>
                                      </p:to>
                                    </p:set>
                                    <p:set>
                                      <p:cBhvr>
                                        <p:cTn id="50" dur="250" autoRev="1" fill="remove"/>
                                        <p:tgtEl>
                                          <p:spTgt spid="8"/>
                                        </p:tgtEl>
                                        <p:attrNameLst>
                                          <p:attrName>fill.on</p:attrName>
                                        </p:attrNameLst>
                                      </p:cBhvr>
                                      <p:to>
                                        <p:strVal val="true"/>
                                      </p:to>
                                    </p:set>
                                  </p:childTnLst>
                                </p:cTn>
                              </p:par>
                            </p:childTnLst>
                          </p:cTn>
                        </p:par>
                        <p:par>
                          <p:cTn id="51" fill="hold">
                            <p:stCondLst>
                              <p:cond delay="3500"/>
                            </p:stCondLst>
                            <p:childTnLst>
                              <p:par>
                                <p:cTn id="52" presetID="1" presetClass="exit" presetSubtype="0" fill="hold" grpId="4" nodeType="afterEffect">
                                  <p:stCondLst>
                                    <p:cond delay="0"/>
                                  </p:stCondLst>
                                  <p:childTnLst>
                                    <p:set>
                                      <p:cBhvr>
                                        <p:cTn id="53" dur="1" fill="hold">
                                          <p:stCondLst>
                                            <p:cond delay="0"/>
                                          </p:stCondLst>
                                        </p:cTn>
                                        <p:tgtEl>
                                          <p:spTgt spid="8"/>
                                        </p:tgtEl>
                                        <p:attrNameLst>
                                          <p:attrName>style.visibility</p:attrName>
                                        </p:attrNameLst>
                                      </p:cBhvr>
                                      <p:to>
                                        <p:strVal val="hidden"/>
                                      </p:to>
                                    </p:set>
                                  </p:childTnLst>
                                </p:cTn>
                              </p:par>
                            </p:childTnLst>
                          </p:cTn>
                        </p:par>
                        <p:par>
                          <p:cTn id="54" fill="hold">
                            <p:stCondLst>
                              <p:cond delay="3500"/>
                            </p:stCondLst>
                            <p:childTnLst>
                              <p:par>
                                <p:cTn id="55" presetID="1" presetClass="entr" presetSubtype="0" fill="hold" grpId="1" nodeType="after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0" nodeType="clickEffect">
                                  <p:stCondLst>
                                    <p:cond delay="0"/>
                                  </p:stCondLst>
                                  <p:childTnLst>
                                    <p:animMotion origin="layout" path="M 4.375E-6 -1.11111E-6 L 0.00091 -0.14444 " pathEditMode="relative" rAng="0" ptsTypes="AA">
                                      <p:cBhvr>
                                        <p:cTn id="60" dur="2000" fill="hold"/>
                                        <p:tgtEl>
                                          <p:spTgt spid="68"/>
                                        </p:tgtEl>
                                        <p:attrNameLst>
                                          <p:attrName>ppt_x</p:attrName>
                                          <p:attrName>ppt_y</p:attrName>
                                        </p:attrNameLst>
                                      </p:cBhvr>
                                      <p:rCtr x="39" y="-7222"/>
                                    </p:animMotion>
                                  </p:childTnLst>
                                </p:cTn>
                              </p:par>
                            </p:childTnLst>
                          </p:cTn>
                        </p:par>
                        <p:par>
                          <p:cTn id="61" fill="hold">
                            <p:stCondLst>
                              <p:cond delay="2000"/>
                            </p:stCondLst>
                            <p:childTnLst>
                              <p:par>
                                <p:cTn id="62" presetID="1" presetClass="exit" presetSubtype="0" fill="hold" grpId="0" nodeType="afterEffect">
                                  <p:stCondLst>
                                    <p:cond delay="0"/>
                                  </p:stCondLst>
                                  <p:childTnLst>
                                    <p:set>
                                      <p:cBhvr>
                                        <p:cTn id="63" dur="1" fill="hold">
                                          <p:stCondLst>
                                            <p:cond delay="0"/>
                                          </p:stCondLst>
                                        </p:cTn>
                                        <p:tgtEl>
                                          <p:spTgt spid="49"/>
                                        </p:tgtEl>
                                        <p:attrNameLst>
                                          <p:attrName>style.visibility</p:attrName>
                                        </p:attrNameLst>
                                      </p:cBhvr>
                                      <p:to>
                                        <p:strVal val="hidden"/>
                                      </p:to>
                                    </p:set>
                                  </p:childTnLst>
                                </p:cTn>
                              </p:par>
                            </p:childTnLst>
                          </p:cTn>
                        </p:par>
                        <p:par>
                          <p:cTn id="64" fill="hold">
                            <p:stCondLst>
                              <p:cond delay="2000"/>
                            </p:stCondLst>
                            <p:childTnLst>
                              <p:par>
                                <p:cTn id="65" presetID="1" presetClass="entr" presetSubtype="0" fill="hold" grpId="0" nodeType="after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69"/>
                                        </p:tgtEl>
                                        <p:attrNameLst>
                                          <p:attrName>style.visibility</p:attrName>
                                        </p:attrNameLst>
                                      </p:cBhvr>
                                      <p:to>
                                        <p:strVal val="hidden"/>
                                      </p:to>
                                    </p:set>
                                  </p:childTnLst>
                                </p:cTn>
                              </p:par>
                            </p:childTnLst>
                          </p:cTn>
                        </p:par>
                        <p:par>
                          <p:cTn id="75" fill="hold">
                            <p:stCondLst>
                              <p:cond delay="0"/>
                            </p:stCondLst>
                            <p:childTnLst>
                              <p:par>
                                <p:cTn id="76" presetID="1" presetClass="entr" presetSubtype="0" fill="hold" grpId="0" nodeType="afterEffect">
                                  <p:stCondLst>
                                    <p:cond delay="0"/>
                                  </p:stCondLst>
                                  <p:childTnLst>
                                    <p:set>
                                      <p:cBhvr>
                                        <p:cTn id="77" dur="1" fill="hold">
                                          <p:stCondLst>
                                            <p:cond delay="0"/>
                                          </p:stCondLst>
                                        </p:cTn>
                                        <p:tgtEl>
                                          <p:spTgt spid="7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63" presetClass="path" presetSubtype="0" accel="50000" decel="50000" fill="hold" grpId="2" nodeType="clickEffect">
                                  <p:stCondLst>
                                    <p:cond delay="0"/>
                                  </p:stCondLst>
                                  <p:childTnLst>
                                    <p:animMotion origin="layout" path="M 0.00091 -0.1463 L 0.38945 -0.15417 " pathEditMode="relative" rAng="0" ptsTypes="AA">
                                      <p:cBhvr>
                                        <p:cTn id="81" dur="2000" fill="hold"/>
                                        <p:tgtEl>
                                          <p:spTgt spid="68"/>
                                        </p:tgtEl>
                                        <p:attrNameLst>
                                          <p:attrName>ppt_x</p:attrName>
                                          <p:attrName>ppt_y</p:attrName>
                                        </p:attrNameLst>
                                      </p:cBhvr>
                                      <p:rCtr x="19427" y="-394"/>
                                    </p:animMotion>
                                  </p:childTnLst>
                                </p:cTn>
                              </p:par>
                            </p:childTnLst>
                          </p:cTn>
                        </p:par>
                        <p:par>
                          <p:cTn id="82" fill="hold">
                            <p:stCondLst>
                              <p:cond delay="2000"/>
                            </p:stCondLst>
                            <p:childTnLst>
                              <p:par>
                                <p:cTn id="83" presetID="1" presetClass="exit" presetSubtype="0" fill="hold" grpId="1" nodeType="afterEffect">
                                  <p:stCondLst>
                                    <p:cond delay="0"/>
                                  </p:stCondLst>
                                  <p:childTnLst>
                                    <p:set>
                                      <p:cBhvr>
                                        <p:cTn id="84" dur="1" fill="hold">
                                          <p:stCondLst>
                                            <p:cond delay="0"/>
                                          </p:stCondLst>
                                        </p:cTn>
                                        <p:tgtEl>
                                          <p:spTgt spid="7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73"/>
                                        </p:tgtEl>
                                        <p:attrNameLst>
                                          <p:attrName>style.visibility</p:attrName>
                                        </p:attrNameLst>
                                      </p:cBhvr>
                                      <p:to>
                                        <p:strVal val="hidden"/>
                                      </p:to>
                                    </p:set>
                                  </p:childTnLst>
                                </p:cTn>
                              </p:par>
                            </p:childTnLst>
                          </p:cTn>
                        </p:par>
                        <p:par>
                          <p:cTn id="89" fill="hold">
                            <p:stCondLst>
                              <p:cond delay="0"/>
                            </p:stCondLst>
                            <p:childTnLst>
                              <p:par>
                                <p:cTn id="90" presetID="1" presetClass="entr" presetSubtype="0" fill="hold" grpId="1" nodeType="afterEffect">
                                  <p:stCondLst>
                                    <p:cond delay="0"/>
                                  </p:stCondLst>
                                  <p:childTnLst>
                                    <p:set>
                                      <p:cBhvr>
                                        <p:cTn id="91" dur="1" fill="hold">
                                          <p:stCondLst>
                                            <p:cond delay="0"/>
                                          </p:stCondLst>
                                        </p:cTn>
                                        <p:tgtEl>
                                          <p:spTgt spid="7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0" presetClass="path" presetSubtype="0" accel="50000" decel="50000" fill="hold" grpId="3" nodeType="clickEffect">
                                  <p:stCondLst>
                                    <p:cond delay="0"/>
                                  </p:stCondLst>
                                  <p:childTnLst>
                                    <p:animMotion origin="layout" path="M 0.38945 -0.15416 L 0.7789 -0.15602 L 0.77695 -0.4618 " pathEditMode="relative" ptsTypes="AAA">
                                      <p:cBhvr>
                                        <p:cTn id="95" dur="2000" fill="hold"/>
                                        <p:tgtEl>
                                          <p:spTgt spid="68"/>
                                        </p:tgtEl>
                                        <p:attrNameLst>
                                          <p:attrName>ppt_x</p:attrName>
                                          <p:attrName>ppt_y</p:attrName>
                                        </p:attrNameLst>
                                      </p:cBhvr>
                                    </p:animMotion>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0" nodeType="clickEffect">
                                  <p:stCondLst>
                                    <p:cond delay="0"/>
                                  </p:stCondLst>
                                  <p:childTnLst>
                                    <p:set>
                                      <p:cBhvr>
                                        <p:cTn id="99" dur="1" fill="hold">
                                          <p:stCondLst>
                                            <p:cond delay="0"/>
                                          </p:stCondLst>
                                        </p:cTn>
                                        <p:tgtEl>
                                          <p:spTgt spid="44"/>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75"/>
                                        </p:tgtEl>
                                        <p:attrNameLst>
                                          <p:attrName>style.visibility</p:attrName>
                                        </p:attrNameLst>
                                      </p:cBhvr>
                                      <p:to>
                                        <p:strVal val="visible"/>
                                      </p:to>
                                    </p:set>
                                  </p:childTnLst>
                                </p:cTn>
                              </p:par>
                              <p:par>
                                <p:cTn id="102" presetID="1" presetClass="exit" presetSubtype="0" fill="hold" grpId="2" nodeType="withEffect">
                                  <p:stCondLst>
                                    <p:cond delay="0"/>
                                  </p:stCondLst>
                                  <p:childTnLst>
                                    <p:set>
                                      <p:cBhvr>
                                        <p:cTn id="103" dur="1" fill="hold">
                                          <p:stCondLst>
                                            <p:cond delay="0"/>
                                          </p:stCondLst>
                                        </p:cTn>
                                        <p:tgtEl>
                                          <p:spTgt spid="76"/>
                                        </p:tgtEl>
                                        <p:attrNameLst>
                                          <p:attrName>style.visibility</p:attrName>
                                        </p:attrNameLst>
                                      </p:cBhvr>
                                      <p:to>
                                        <p:strVal val="hidden"/>
                                      </p:to>
                                    </p:set>
                                  </p:childTnLst>
                                </p:cTn>
                              </p:par>
                              <p:par>
                                <p:cTn id="104" presetID="1" presetClass="entr" presetSubtype="0" fill="hold" grpId="1" nodeType="withEffect">
                                  <p:stCondLst>
                                    <p:cond delay="0"/>
                                  </p:stCondLst>
                                  <p:childTnLst>
                                    <p:set>
                                      <p:cBhvr>
                                        <p:cTn id="105" dur="1" fill="hold">
                                          <p:stCondLst>
                                            <p:cond delay="0"/>
                                          </p:stCondLst>
                                        </p:cTn>
                                        <p:tgtEl>
                                          <p:spTgt spid="75"/>
                                        </p:tgtEl>
                                        <p:attrNameLst>
                                          <p:attrName>style.visibility</p:attrName>
                                        </p:attrNameLst>
                                      </p:cBhvr>
                                      <p:to>
                                        <p:strVal val="visible"/>
                                      </p:to>
                                    </p:set>
                                  </p:childTnLst>
                                </p:cTn>
                              </p:par>
                              <p:par>
                                <p:cTn id="106" presetID="1" presetClass="exit" presetSubtype="0" fill="hold" grpId="0" nodeType="withEffect">
                                  <p:stCondLst>
                                    <p:cond delay="0"/>
                                  </p:stCondLst>
                                  <p:childTnLst>
                                    <p:set>
                                      <p:cBhvr>
                                        <p:cTn id="107" dur="1" fill="hold">
                                          <p:stCondLst>
                                            <p:cond delay="0"/>
                                          </p:stCondLst>
                                        </p:cTn>
                                        <p:tgtEl>
                                          <p:spTgt spid="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6" grpId="1" animBg="1"/>
      <p:bldP spid="76" grpId="2" animBg="1"/>
      <p:bldP spid="8" grpId="0" animBg="1"/>
      <p:bldP spid="8" grpId="1" animBg="1"/>
      <p:bldP spid="8" grpId="2" animBg="1"/>
      <p:bldP spid="8" grpId="3" animBg="1"/>
      <p:bldP spid="8" grpId="4" animBg="1"/>
      <p:bldP spid="17" grpId="0" animBg="1"/>
      <p:bldP spid="17" grpId="1" animBg="1"/>
      <p:bldP spid="17" grpId="2" animBg="1"/>
      <p:bldP spid="44" grpId="0" animBg="1"/>
      <p:bldP spid="49" grpId="0" animBg="1"/>
      <p:bldP spid="60" grpId="1" animBg="1"/>
      <p:bldP spid="67" grpId="0" animBg="1"/>
      <p:bldP spid="67" grpId="1" animBg="1"/>
      <p:bldP spid="67" grpId="2" animBg="1"/>
      <p:bldP spid="68" grpId="0" animBg="1"/>
      <p:bldP spid="68" grpId="1" animBg="1"/>
      <p:bldP spid="68" grpId="2" animBg="1"/>
      <p:bldP spid="68" grpId="3" animBg="1"/>
      <p:bldP spid="69" grpId="0" animBg="1"/>
      <p:bldP spid="69" grpId="1" animBg="1"/>
      <p:bldP spid="73" grpId="1" animBg="1"/>
      <p:bldP spid="75" grpId="0" animBg="1"/>
      <p:bldP spid="75" grpId="1" animBg="1"/>
      <p:bldP spid="62" grpId="0" animBg="1"/>
      <p:bldP spid="65" grpId="0" animBg="1"/>
      <p:bldP spid="65" grpId="1" animBg="1"/>
      <p:bldP spid="74" grpId="0" animBg="1"/>
      <p:bldP spid="7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IDDR system</a:t>
            </a:r>
            <a:endParaRPr lang="en-US" dirty="0"/>
          </a:p>
        </p:txBody>
      </p:sp>
      <p:sp>
        <p:nvSpPr>
          <p:cNvPr id="4" name="Rectangle 3"/>
          <p:cNvSpPr/>
          <p:nvPr/>
        </p:nvSpPr>
        <p:spPr>
          <a:xfrm>
            <a:off x="9092541" y="2154697"/>
            <a:ext cx="2621511" cy="44116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TextBox 4"/>
          <p:cNvSpPr txBox="1"/>
          <p:nvPr/>
        </p:nvSpPr>
        <p:spPr>
          <a:xfrm>
            <a:off x="9445982" y="6196995"/>
            <a:ext cx="1983556" cy="369332"/>
          </a:xfrm>
          <a:prstGeom prst="rect">
            <a:avLst/>
          </a:prstGeom>
          <a:noFill/>
        </p:spPr>
        <p:txBody>
          <a:bodyPr wrap="none" rtlCol="0">
            <a:spAutoFit/>
          </a:bodyPr>
          <a:lstStyle/>
          <a:p>
            <a:r>
              <a:rPr lang="en-US" dirty="0" smtClean="0"/>
              <a:t>Application domain</a:t>
            </a:r>
            <a:endParaRPr lang="en-US" dirty="0"/>
          </a:p>
        </p:txBody>
      </p:sp>
      <p:sp>
        <p:nvSpPr>
          <p:cNvPr id="7" name="Rectangle 6"/>
          <p:cNvSpPr/>
          <p:nvPr/>
        </p:nvSpPr>
        <p:spPr>
          <a:xfrm>
            <a:off x="9905627" y="2291703"/>
            <a:ext cx="1028700" cy="58189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User process</a:t>
            </a:r>
            <a:endParaRPr lang="en-US" dirty="0"/>
          </a:p>
        </p:txBody>
      </p:sp>
      <p:cxnSp>
        <p:nvCxnSpPr>
          <p:cNvPr id="10" name="Straight Connector 9"/>
          <p:cNvCxnSpPr/>
          <p:nvPr/>
        </p:nvCxnSpPr>
        <p:spPr>
          <a:xfrm>
            <a:off x="9092540" y="3051894"/>
            <a:ext cx="267046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7928" y="3089826"/>
            <a:ext cx="2424956" cy="34765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 name="TextBox 14"/>
          <p:cNvSpPr txBox="1"/>
          <p:nvPr/>
        </p:nvSpPr>
        <p:spPr>
          <a:xfrm>
            <a:off x="827956" y="6196995"/>
            <a:ext cx="1504899" cy="369332"/>
          </a:xfrm>
          <a:prstGeom prst="rect">
            <a:avLst/>
          </a:prstGeom>
          <a:noFill/>
        </p:spPr>
        <p:txBody>
          <a:bodyPr wrap="none" rtlCol="0">
            <a:spAutoFit/>
          </a:bodyPr>
          <a:lstStyle/>
          <a:p>
            <a:r>
              <a:rPr lang="en-US" dirty="0" smtClean="0"/>
              <a:t>Driver domain</a:t>
            </a:r>
            <a:endParaRPr lang="en-US" dirty="0"/>
          </a:p>
        </p:txBody>
      </p:sp>
      <p:sp>
        <p:nvSpPr>
          <p:cNvPr id="21" name="Rectangle 20"/>
          <p:cNvSpPr/>
          <p:nvPr/>
        </p:nvSpPr>
        <p:spPr>
          <a:xfrm>
            <a:off x="734420" y="5464861"/>
            <a:ext cx="1645960" cy="5507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SATA</a:t>
            </a:r>
            <a:endParaRPr lang="en-US" dirty="0"/>
          </a:p>
        </p:txBody>
      </p:sp>
      <p:sp>
        <p:nvSpPr>
          <p:cNvPr id="22" name="Rectangle 21"/>
          <p:cNvSpPr/>
          <p:nvPr/>
        </p:nvSpPr>
        <p:spPr>
          <a:xfrm>
            <a:off x="9589202" y="3434533"/>
            <a:ext cx="1645959" cy="5426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File system</a:t>
            </a:r>
            <a:endParaRPr lang="en-US" dirty="0"/>
          </a:p>
        </p:txBody>
      </p:sp>
      <p:sp>
        <p:nvSpPr>
          <p:cNvPr id="25" name="Rectangle 24"/>
          <p:cNvSpPr/>
          <p:nvPr/>
        </p:nvSpPr>
        <p:spPr>
          <a:xfrm>
            <a:off x="9589202" y="4438746"/>
            <a:ext cx="1645959" cy="54269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Frontend</a:t>
            </a:r>
            <a:endParaRPr lang="en-US" dirty="0"/>
          </a:p>
        </p:txBody>
      </p:sp>
      <p:sp>
        <p:nvSpPr>
          <p:cNvPr id="27" name="Rectangle 26"/>
          <p:cNvSpPr/>
          <p:nvPr/>
        </p:nvSpPr>
        <p:spPr>
          <a:xfrm>
            <a:off x="734420" y="4476677"/>
            <a:ext cx="1645959" cy="54269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Backend</a:t>
            </a:r>
            <a:endParaRPr lang="en-US" dirty="0"/>
          </a:p>
        </p:txBody>
      </p:sp>
      <p:cxnSp>
        <p:nvCxnSpPr>
          <p:cNvPr id="39" name="Straight Arrow Connector 38"/>
          <p:cNvCxnSpPr/>
          <p:nvPr/>
        </p:nvCxnSpPr>
        <p:spPr>
          <a:xfrm flipH="1">
            <a:off x="10427771" y="2884480"/>
            <a:ext cx="0" cy="5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10427771" y="3977226"/>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1613192" y="5007661"/>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463636" y="2396836"/>
            <a:ext cx="5140037" cy="41664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 name="Oval 8"/>
          <p:cNvSpPr/>
          <p:nvPr/>
        </p:nvSpPr>
        <p:spPr>
          <a:xfrm>
            <a:off x="5008482" y="4328683"/>
            <a:ext cx="1939637" cy="1953914"/>
          </a:xfrm>
          <a:prstGeom prst="ellipse">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3" name="Straight Connector 12"/>
          <p:cNvCxnSpPr>
            <a:stCxn id="9" idx="0"/>
            <a:endCxn id="9" idx="4"/>
          </p:cNvCxnSpPr>
          <p:nvPr/>
        </p:nvCxnSpPr>
        <p:spPr>
          <a:xfrm>
            <a:off x="5978301" y="4328683"/>
            <a:ext cx="0" cy="1953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3"/>
            <a:endCxn id="9" idx="7"/>
          </p:cNvCxnSpPr>
          <p:nvPr/>
        </p:nvCxnSpPr>
        <p:spPr>
          <a:xfrm flipV="1">
            <a:off x="5292535" y="4614827"/>
            <a:ext cx="137153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5"/>
            <a:endCxn id="9" idx="1"/>
          </p:cNvCxnSpPr>
          <p:nvPr/>
        </p:nvCxnSpPr>
        <p:spPr>
          <a:xfrm flipH="1" flipV="1">
            <a:off x="5292535" y="4614827"/>
            <a:ext cx="137153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2"/>
            <a:endCxn id="9" idx="6"/>
          </p:cNvCxnSpPr>
          <p:nvPr/>
        </p:nvCxnSpPr>
        <p:spPr>
          <a:xfrm>
            <a:off x="5008482" y="5305640"/>
            <a:ext cx="1939637"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521100" y="4848440"/>
            <a:ext cx="9144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Ring buffer</a:t>
            </a:r>
            <a:endParaRPr lang="en-US" sz="1400" dirty="0"/>
          </a:p>
        </p:txBody>
      </p:sp>
      <p:sp>
        <p:nvSpPr>
          <p:cNvPr id="37" name="Curved Left Arrow 36"/>
          <p:cNvSpPr/>
          <p:nvPr/>
        </p:nvSpPr>
        <p:spPr>
          <a:xfrm>
            <a:off x="3226277" y="4441111"/>
            <a:ext cx="474718" cy="678028"/>
          </a:xfrm>
          <a:prstGeom prst="curved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
        <p:nvSpPr>
          <p:cNvPr id="46" name="Curved Left Arrow 45"/>
          <p:cNvSpPr/>
          <p:nvPr/>
        </p:nvSpPr>
        <p:spPr>
          <a:xfrm rot="10800000">
            <a:off x="2626702" y="4409009"/>
            <a:ext cx="474718" cy="678028"/>
          </a:xfrm>
          <a:prstGeom prst="curved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
        <p:nvSpPr>
          <p:cNvPr id="47" name="Curved Left Arrow 46"/>
          <p:cNvSpPr/>
          <p:nvPr/>
        </p:nvSpPr>
        <p:spPr>
          <a:xfrm>
            <a:off x="8748595" y="4409009"/>
            <a:ext cx="474718" cy="678028"/>
          </a:xfrm>
          <a:prstGeom prst="curved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
        <p:nvSpPr>
          <p:cNvPr id="48" name="Curved Left Arrow 47"/>
          <p:cNvSpPr/>
          <p:nvPr/>
        </p:nvSpPr>
        <p:spPr>
          <a:xfrm rot="10800000">
            <a:off x="8149020" y="4376907"/>
            <a:ext cx="474718" cy="678028"/>
          </a:xfrm>
          <a:prstGeom prst="curved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
        <p:nvSpPr>
          <p:cNvPr id="59" name="Flowchart: Direct Access Storage 58"/>
          <p:cNvSpPr/>
          <p:nvPr/>
        </p:nvSpPr>
        <p:spPr>
          <a:xfrm>
            <a:off x="5008481" y="2575679"/>
            <a:ext cx="1939637" cy="514147"/>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Event channel</a:t>
            </a:r>
            <a:endParaRPr lang="en-US" sz="1600" dirty="0"/>
          </a:p>
        </p:txBody>
      </p:sp>
      <p:sp>
        <p:nvSpPr>
          <p:cNvPr id="8" name="8-Point Star 7"/>
          <p:cNvSpPr/>
          <p:nvPr/>
        </p:nvSpPr>
        <p:spPr>
          <a:xfrm>
            <a:off x="10340685" y="2478298"/>
            <a:ext cx="174172" cy="194761"/>
          </a:xfrm>
          <a:prstGeom prst="star8">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8-Point Star 37"/>
          <p:cNvSpPr/>
          <p:nvPr/>
        </p:nvSpPr>
        <p:spPr>
          <a:xfrm>
            <a:off x="10559670" y="1753164"/>
            <a:ext cx="174172" cy="194761"/>
          </a:xfrm>
          <a:prstGeom prst="star8">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733842" y="1712046"/>
            <a:ext cx="1033809" cy="276999"/>
          </a:xfrm>
          <a:prstGeom prst="rect">
            <a:avLst/>
          </a:prstGeom>
          <a:noFill/>
        </p:spPr>
        <p:txBody>
          <a:bodyPr wrap="none" rtlCol="0">
            <a:spAutoFit/>
          </a:bodyPr>
          <a:lstStyle/>
          <a:p>
            <a:r>
              <a:rPr lang="en-US" sz="1200" dirty="0" smtClean="0"/>
              <a:t>Write request</a:t>
            </a:r>
            <a:endParaRPr lang="en-US" sz="1200" dirty="0"/>
          </a:p>
        </p:txBody>
      </p:sp>
      <p:sp>
        <p:nvSpPr>
          <p:cNvPr id="17" name="Cloud Callout 16"/>
          <p:cNvSpPr/>
          <p:nvPr/>
        </p:nvSpPr>
        <p:spPr>
          <a:xfrm>
            <a:off x="9470571" y="5188211"/>
            <a:ext cx="1899629" cy="901379"/>
          </a:xfrm>
          <a:prstGeom prst="cloudCallout">
            <a:avLst>
              <a:gd name="adj1" fmla="val 29622"/>
              <a:gd name="adj2" fmla="val -8967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Is backend thread running ?</a:t>
            </a:r>
            <a:endParaRPr lang="en-US" sz="1100" dirty="0"/>
          </a:p>
        </p:txBody>
      </p:sp>
      <p:sp>
        <p:nvSpPr>
          <p:cNvPr id="19" name="TextBox 18"/>
          <p:cNvSpPr txBox="1"/>
          <p:nvPr/>
        </p:nvSpPr>
        <p:spPr>
          <a:xfrm>
            <a:off x="3758363" y="4468466"/>
            <a:ext cx="867545" cy="523220"/>
          </a:xfrm>
          <a:prstGeom prst="rect">
            <a:avLst/>
          </a:prstGeom>
          <a:noFill/>
        </p:spPr>
        <p:txBody>
          <a:bodyPr wrap="none" rtlCol="0">
            <a:spAutoFit/>
          </a:bodyPr>
          <a:lstStyle/>
          <a:p>
            <a:r>
              <a:rPr lang="en-US" sz="1400" dirty="0" smtClean="0"/>
              <a:t>Status : </a:t>
            </a:r>
          </a:p>
          <a:p>
            <a:r>
              <a:rPr lang="en-US" sz="1400" b="1" dirty="0" smtClean="0">
                <a:solidFill>
                  <a:srgbClr val="FF0000"/>
                </a:solidFill>
              </a:rPr>
              <a:t>SLEEPING</a:t>
            </a:r>
            <a:endParaRPr lang="en-US" sz="1400" b="1" dirty="0">
              <a:solidFill>
                <a:srgbClr val="FF0000"/>
              </a:solidFill>
            </a:endParaRPr>
          </a:p>
        </p:txBody>
      </p:sp>
      <p:sp>
        <p:nvSpPr>
          <p:cNvPr id="42" name="TextBox 41"/>
          <p:cNvSpPr txBox="1"/>
          <p:nvPr/>
        </p:nvSpPr>
        <p:spPr>
          <a:xfrm>
            <a:off x="7263641" y="4518515"/>
            <a:ext cx="867545" cy="523220"/>
          </a:xfrm>
          <a:prstGeom prst="rect">
            <a:avLst/>
          </a:prstGeom>
          <a:noFill/>
        </p:spPr>
        <p:txBody>
          <a:bodyPr wrap="none" rtlCol="0">
            <a:spAutoFit/>
          </a:bodyPr>
          <a:lstStyle/>
          <a:p>
            <a:r>
              <a:rPr lang="en-US" sz="1400" dirty="0" smtClean="0"/>
              <a:t>Status : </a:t>
            </a:r>
          </a:p>
          <a:p>
            <a:r>
              <a:rPr lang="en-US" sz="1400" b="1" dirty="0" smtClean="0">
                <a:solidFill>
                  <a:srgbClr val="FF0000"/>
                </a:solidFill>
              </a:rPr>
              <a:t>SLEEPING</a:t>
            </a:r>
            <a:endParaRPr lang="en-US" sz="1400" b="1" dirty="0">
              <a:solidFill>
                <a:srgbClr val="FF0000"/>
              </a:solidFill>
            </a:endParaRPr>
          </a:p>
        </p:txBody>
      </p:sp>
      <p:sp>
        <p:nvSpPr>
          <p:cNvPr id="44" name="Rectangle 43"/>
          <p:cNvSpPr/>
          <p:nvPr/>
        </p:nvSpPr>
        <p:spPr>
          <a:xfrm>
            <a:off x="11138673" y="2364503"/>
            <a:ext cx="457132" cy="4083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Buffer</a:t>
            </a:r>
            <a:endParaRPr lang="en-US" sz="1200" dirty="0"/>
          </a:p>
        </p:txBody>
      </p:sp>
      <p:sp>
        <p:nvSpPr>
          <p:cNvPr id="49" name="Rectangle 48"/>
          <p:cNvSpPr/>
          <p:nvPr/>
        </p:nvSpPr>
        <p:spPr>
          <a:xfrm>
            <a:off x="5531664" y="3295648"/>
            <a:ext cx="457567" cy="402038"/>
          </a:xfrm>
          <a:prstGeom prst="rect">
            <a:avLst/>
          </a:prstGeom>
          <a:solidFill>
            <a:srgbClr val="657689"/>
          </a:solidFill>
          <a:ln w="12700" cap="flat" cmpd="sng" algn="ctr">
            <a:solidFill>
              <a:srgbClr val="65768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panose="020F0302020204030204"/>
            </a:endParaRPr>
          </a:p>
        </p:txBody>
      </p:sp>
      <p:sp>
        <p:nvSpPr>
          <p:cNvPr id="50" name="Rectangle 49"/>
          <p:cNvSpPr/>
          <p:nvPr/>
        </p:nvSpPr>
        <p:spPr>
          <a:xfrm>
            <a:off x="5987807" y="3295648"/>
            <a:ext cx="451964" cy="405403"/>
          </a:xfrm>
          <a:prstGeom prst="rect">
            <a:avLst/>
          </a:prstGeom>
          <a:solidFill>
            <a:srgbClr val="9B9256"/>
          </a:solidFill>
          <a:ln w="12700" cap="flat" cmpd="sng" algn="ctr">
            <a:solidFill>
              <a:srgbClr val="9B925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Light" panose="020F0302020204030204"/>
            </a:endParaRPr>
          </a:p>
        </p:txBody>
      </p:sp>
      <p:sp>
        <p:nvSpPr>
          <p:cNvPr id="51" name="Rectangle 50"/>
          <p:cNvSpPr/>
          <p:nvPr/>
        </p:nvSpPr>
        <p:spPr>
          <a:xfrm>
            <a:off x="5530867" y="3697261"/>
            <a:ext cx="456748" cy="408378"/>
          </a:xfrm>
          <a:prstGeom prst="rect">
            <a:avLst/>
          </a:prstGeom>
          <a:solidFill>
            <a:srgbClr val="84AC9D"/>
          </a:solidFill>
          <a:ln w="12700" cap="flat" cmpd="sng" algn="ctr">
            <a:solidFill>
              <a:srgbClr val="84AC9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Light" panose="020F0302020204030204"/>
            </a:endParaRPr>
          </a:p>
        </p:txBody>
      </p:sp>
      <p:sp>
        <p:nvSpPr>
          <p:cNvPr id="52" name="Rectangle 51"/>
          <p:cNvSpPr/>
          <p:nvPr/>
        </p:nvSpPr>
        <p:spPr>
          <a:xfrm>
            <a:off x="5985894" y="3701051"/>
            <a:ext cx="452141" cy="404588"/>
          </a:xfrm>
          <a:prstGeom prst="rect">
            <a:avLst/>
          </a:prstGeom>
          <a:solidFill>
            <a:srgbClr val="A8B97F"/>
          </a:solidFill>
          <a:ln w="12700" cap="flat" cmpd="sng" algn="ctr">
            <a:solidFill>
              <a:srgbClr val="A8B97F">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Light" panose="020F0302020204030204"/>
            </a:endParaRPr>
          </a:p>
        </p:txBody>
      </p:sp>
      <p:sp>
        <p:nvSpPr>
          <p:cNvPr id="55" name="Cloud Callout 54"/>
          <p:cNvSpPr/>
          <p:nvPr/>
        </p:nvSpPr>
        <p:spPr>
          <a:xfrm>
            <a:off x="9478008" y="5184497"/>
            <a:ext cx="1899629" cy="901379"/>
          </a:xfrm>
          <a:prstGeom prst="cloudCallout">
            <a:avLst>
              <a:gd name="adj1" fmla="val 29622"/>
              <a:gd name="adj2" fmla="val -8967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NO. Wake up.</a:t>
            </a:r>
            <a:endParaRPr lang="en-US" sz="1100" dirty="0"/>
          </a:p>
        </p:txBody>
      </p:sp>
      <p:sp>
        <p:nvSpPr>
          <p:cNvPr id="57" name="Lightning Bolt 56"/>
          <p:cNvSpPr/>
          <p:nvPr/>
        </p:nvSpPr>
        <p:spPr>
          <a:xfrm>
            <a:off x="9610475" y="4612362"/>
            <a:ext cx="362262" cy="291088"/>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754646" y="4475902"/>
            <a:ext cx="881973" cy="523220"/>
          </a:xfrm>
          <a:prstGeom prst="rect">
            <a:avLst/>
          </a:prstGeom>
          <a:noFill/>
        </p:spPr>
        <p:txBody>
          <a:bodyPr wrap="none" rtlCol="0">
            <a:spAutoFit/>
          </a:bodyPr>
          <a:lstStyle/>
          <a:p>
            <a:r>
              <a:rPr lang="en-US" sz="1400" dirty="0" smtClean="0"/>
              <a:t>Status : </a:t>
            </a:r>
          </a:p>
          <a:p>
            <a:r>
              <a:rPr lang="en-US" sz="1400" b="1" dirty="0" smtClean="0">
                <a:solidFill>
                  <a:schemeClr val="accent1"/>
                </a:solidFill>
              </a:rPr>
              <a:t>RUNNING</a:t>
            </a:r>
            <a:endParaRPr lang="en-US" sz="1400" b="1" dirty="0">
              <a:solidFill>
                <a:schemeClr val="accent1"/>
              </a:solidFill>
            </a:endParaRPr>
          </a:p>
        </p:txBody>
      </p:sp>
      <p:sp>
        <p:nvSpPr>
          <p:cNvPr id="60" name="Cloud Callout 59"/>
          <p:cNvSpPr/>
          <p:nvPr/>
        </p:nvSpPr>
        <p:spPr>
          <a:xfrm>
            <a:off x="2305051" y="3173306"/>
            <a:ext cx="2066461" cy="1026802"/>
          </a:xfrm>
          <a:prstGeom prst="cloudCallout">
            <a:avLst>
              <a:gd name="adj1" fmla="val -27682"/>
              <a:gd name="adj2" fmla="val 8422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Spin for some time and check for requests in buffer. Is request available ?</a:t>
            </a:r>
            <a:r>
              <a:rPr lang="en-US" sz="1100" b="1" u="sng" dirty="0" smtClean="0"/>
              <a:t> NO</a:t>
            </a:r>
            <a:endParaRPr lang="en-US" sz="1100" b="1" dirty="0"/>
          </a:p>
        </p:txBody>
      </p:sp>
      <p:sp>
        <p:nvSpPr>
          <p:cNvPr id="66" name="Cloud Callout 65"/>
          <p:cNvSpPr/>
          <p:nvPr/>
        </p:nvSpPr>
        <p:spPr>
          <a:xfrm>
            <a:off x="9478008" y="5184497"/>
            <a:ext cx="1899629" cy="901379"/>
          </a:xfrm>
          <a:prstGeom prst="cloudCallout">
            <a:avLst>
              <a:gd name="adj1" fmla="val 29622"/>
              <a:gd name="adj2" fmla="val -8967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Yes. PUT REQUEST in the Ring buffer.</a:t>
            </a:r>
            <a:endParaRPr lang="en-US" sz="1100" dirty="0"/>
          </a:p>
        </p:txBody>
      </p:sp>
      <p:sp>
        <p:nvSpPr>
          <p:cNvPr id="67" name="Cloud Callout 66"/>
          <p:cNvSpPr/>
          <p:nvPr/>
        </p:nvSpPr>
        <p:spPr>
          <a:xfrm>
            <a:off x="2312488" y="3180743"/>
            <a:ext cx="2066461" cy="1026802"/>
          </a:xfrm>
          <a:prstGeom prst="cloudCallout">
            <a:avLst>
              <a:gd name="adj1" fmla="val -27682"/>
              <a:gd name="adj2" fmla="val 8422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smtClean="0"/>
              <a:t>Yes: Copy/get request.</a:t>
            </a:r>
            <a:endParaRPr lang="en-US" sz="1100" b="1" dirty="0"/>
          </a:p>
        </p:txBody>
      </p:sp>
      <p:sp>
        <p:nvSpPr>
          <p:cNvPr id="68" name="8-Point Star 67"/>
          <p:cNvSpPr/>
          <p:nvPr/>
        </p:nvSpPr>
        <p:spPr>
          <a:xfrm>
            <a:off x="869617" y="5636792"/>
            <a:ext cx="174172" cy="194761"/>
          </a:xfrm>
          <a:prstGeom prst="star8">
            <a:avLst/>
          </a:prstGeom>
          <a:solidFill>
            <a:srgbClr val="FFFF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loud Callout 68"/>
          <p:cNvSpPr/>
          <p:nvPr/>
        </p:nvSpPr>
        <p:spPr>
          <a:xfrm>
            <a:off x="538024" y="3296453"/>
            <a:ext cx="2066461" cy="1026802"/>
          </a:xfrm>
          <a:prstGeom prst="cloudCallout">
            <a:avLst>
              <a:gd name="adj1" fmla="val -27682"/>
              <a:gd name="adj2" fmla="val 8422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Is frontend thread running ?</a:t>
            </a:r>
            <a:endParaRPr lang="en-US" sz="1100" dirty="0"/>
          </a:p>
        </p:txBody>
      </p:sp>
      <p:sp>
        <p:nvSpPr>
          <p:cNvPr id="70" name="Lightning Bolt 69"/>
          <p:cNvSpPr/>
          <p:nvPr/>
        </p:nvSpPr>
        <p:spPr>
          <a:xfrm>
            <a:off x="2034105" y="4614827"/>
            <a:ext cx="276393" cy="339014"/>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loud Callout 70"/>
          <p:cNvSpPr/>
          <p:nvPr/>
        </p:nvSpPr>
        <p:spPr>
          <a:xfrm>
            <a:off x="538025" y="3296454"/>
            <a:ext cx="2066461" cy="1026802"/>
          </a:xfrm>
          <a:prstGeom prst="cloudCallout">
            <a:avLst>
              <a:gd name="adj1" fmla="val -27682"/>
              <a:gd name="adj2" fmla="val 8422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NO. Wakeup.</a:t>
            </a:r>
            <a:endParaRPr lang="en-US" sz="1100" dirty="0"/>
          </a:p>
        </p:txBody>
      </p:sp>
      <p:sp>
        <p:nvSpPr>
          <p:cNvPr id="72" name="TextBox 71"/>
          <p:cNvSpPr txBox="1"/>
          <p:nvPr/>
        </p:nvSpPr>
        <p:spPr>
          <a:xfrm>
            <a:off x="7263642" y="4518516"/>
            <a:ext cx="881973" cy="523220"/>
          </a:xfrm>
          <a:prstGeom prst="rect">
            <a:avLst/>
          </a:prstGeom>
          <a:noFill/>
        </p:spPr>
        <p:txBody>
          <a:bodyPr wrap="none" rtlCol="0">
            <a:spAutoFit/>
          </a:bodyPr>
          <a:lstStyle/>
          <a:p>
            <a:r>
              <a:rPr lang="en-US" sz="1400" dirty="0" smtClean="0"/>
              <a:t>Status : </a:t>
            </a:r>
          </a:p>
          <a:p>
            <a:r>
              <a:rPr lang="en-US" sz="1400" b="1" dirty="0" smtClean="0">
                <a:solidFill>
                  <a:schemeClr val="accent1"/>
                </a:solidFill>
              </a:rPr>
              <a:t>RUNNING</a:t>
            </a:r>
            <a:endParaRPr lang="en-US" sz="1400" b="1" dirty="0">
              <a:solidFill>
                <a:schemeClr val="accent1"/>
              </a:solidFill>
            </a:endParaRPr>
          </a:p>
        </p:txBody>
      </p:sp>
      <p:sp>
        <p:nvSpPr>
          <p:cNvPr id="73" name="Cloud Callout 72"/>
          <p:cNvSpPr/>
          <p:nvPr/>
        </p:nvSpPr>
        <p:spPr>
          <a:xfrm>
            <a:off x="7405251" y="2929719"/>
            <a:ext cx="2057040" cy="1084945"/>
          </a:xfrm>
          <a:prstGeom prst="cloudCallout">
            <a:avLst>
              <a:gd name="adj1" fmla="val -9345"/>
              <a:gd name="adj2" fmla="val 10837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Spin some time. If response is available then return it to user process. Is response available ? </a:t>
            </a:r>
            <a:r>
              <a:rPr lang="en-US" sz="1100" b="1" u="sng" dirty="0" smtClean="0"/>
              <a:t>NO</a:t>
            </a:r>
            <a:endParaRPr lang="en-US" sz="1100" b="1" u="sng" dirty="0"/>
          </a:p>
        </p:txBody>
      </p:sp>
      <p:sp>
        <p:nvSpPr>
          <p:cNvPr id="75" name="Rectangle 74"/>
          <p:cNvSpPr/>
          <p:nvPr/>
        </p:nvSpPr>
        <p:spPr>
          <a:xfrm>
            <a:off x="11138674" y="2364504"/>
            <a:ext cx="457132" cy="408378"/>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solidFill>
                  <a:schemeClr val="bg1"/>
                </a:solidFill>
              </a:rPr>
              <a:t>Buffer</a:t>
            </a:r>
            <a:endParaRPr lang="en-US" sz="1200" dirty="0">
              <a:solidFill>
                <a:schemeClr val="bg1"/>
              </a:solidFill>
            </a:endParaRPr>
          </a:p>
        </p:txBody>
      </p:sp>
      <p:sp>
        <p:nvSpPr>
          <p:cNvPr id="76" name="Cloud Callout 75"/>
          <p:cNvSpPr/>
          <p:nvPr/>
        </p:nvSpPr>
        <p:spPr>
          <a:xfrm>
            <a:off x="7405252" y="2929720"/>
            <a:ext cx="2057040" cy="1084945"/>
          </a:xfrm>
          <a:prstGeom prst="cloudCallout">
            <a:avLst>
              <a:gd name="adj1" fmla="val -9345"/>
              <a:gd name="adj2" fmla="val 10837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Yes. Response is available. Copy data to user buffer.</a:t>
            </a:r>
            <a:endParaRPr lang="en-US" sz="1100" dirty="0"/>
          </a:p>
        </p:txBody>
      </p:sp>
      <p:sp>
        <p:nvSpPr>
          <p:cNvPr id="62" name="Rectangle 61"/>
          <p:cNvSpPr/>
          <p:nvPr/>
        </p:nvSpPr>
        <p:spPr>
          <a:xfrm>
            <a:off x="5531691" y="3295647"/>
            <a:ext cx="454011" cy="405403"/>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dirty="0">
              <a:solidFill>
                <a:schemeClr val="bg1"/>
              </a:solidFill>
            </a:endParaRPr>
          </a:p>
        </p:txBody>
      </p:sp>
      <p:sp>
        <p:nvSpPr>
          <p:cNvPr id="53" name="TextBox 52"/>
          <p:cNvSpPr txBox="1"/>
          <p:nvPr/>
        </p:nvSpPr>
        <p:spPr>
          <a:xfrm>
            <a:off x="5677506" y="3478007"/>
            <a:ext cx="725455" cy="523220"/>
          </a:xfrm>
          <a:prstGeom prst="rect">
            <a:avLst/>
          </a:prstGeom>
          <a:noFill/>
        </p:spPr>
        <p:txBody>
          <a:bodyPr wrap="none" rtlCol="0">
            <a:spAutoFit/>
          </a:bodyPr>
          <a:lstStyle/>
          <a:p>
            <a:r>
              <a:rPr lang="en-US" sz="1400" dirty="0">
                <a:solidFill>
                  <a:prstClr val="white"/>
                </a:solidFill>
                <a:latin typeface="Calibri Light" panose="020F0302020204030204"/>
              </a:rPr>
              <a:t>Shared </a:t>
            </a:r>
          </a:p>
          <a:p>
            <a:r>
              <a:rPr lang="en-US" sz="1400" dirty="0">
                <a:solidFill>
                  <a:prstClr val="white"/>
                </a:solidFill>
                <a:latin typeface="Calibri Light" panose="020F0302020204030204"/>
              </a:rPr>
              <a:t>pages</a:t>
            </a:r>
          </a:p>
        </p:txBody>
      </p:sp>
      <p:sp>
        <p:nvSpPr>
          <p:cNvPr id="6" name="TextBox 5"/>
          <p:cNvSpPr txBox="1"/>
          <p:nvPr/>
        </p:nvSpPr>
        <p:spPr>
          <a:xfrm>
            <a:off x="3761912" y="4032201"/>
            <a:ext cx="1131720" cy="523220"/>
          </a:xfrm>
          <a:prstGeom prst="rect">
            <a:avLst/>
          </a:prstGeom>
          <a:noFill/>
        </p:spPr>
        <p:txBody>
          <a:bodyPr wrap="none" rtlCol="0">
            <a:spAutoFit/>
          </a:bodyPr>
          <a:lstStyle/>
          <a:p>
            <a:r>
              <a:rPr lang="en-US" sz="1400" dirty="0" smtClean="0"/>
              <a:t>Read request</a:t>
            </a:r>
            <a:endParaRPr lang="en-US" sz="1400" dirty="0" smtClean="0"/>
          </a:p>
          <a:p>
            <a:r>
              <a:rPr lang="en-US" sz="1400" dirty="0" smtClean="0"/>
              <a:t>thread</a:t>
            </a:r>
            <a:endParaRPr lang="en-US" sz="1400" dirty="0"/>
          </a:p>
        </p:txBody>
      </p:sp>
      <p:sp>
        <p:nvSpPr>
          <p:cNvPr id="63" name="TextBox 62"/>
          <p:cNvSpPr txBox="1"/>
          <p:nvPr/>
        </p:nvSpPr>
        <p:spPr>
          <a:xfrm>
            <a:off x="7263641" y="4034786"/>
            <a:ext cx="1276568" cy="523220"/>
          </a:xfrm>
          <a:prstGeom prst="rect">
            <a:avLst/>
          </a:prstGeom>
          <a:noFill/>
        </p:spPr>
        <p:txBody>
          <a:bodyPr wrap="none" rtlCol="0">
            <a:spAutoFit/>
          </a:bodyPr>
          <a:lstStyle/>
          <a:p>
            <a:r>
              <a:rPr lang="en-US" sz="1400" dirty="0" smtClean="0"/>
              <a:t>Read </a:t>
            </a:r>
            <a:r>
              <a:rPr lang="en-US" sz="1400" dirty="0"/>
              <a:t>response </a:t>
            </a:r>
            <a:endParaRPr lang="en-US" sz="1400" dirty="0" smtClean="0"/>
          </a:p>
          <a:p>
            <a:r>
              <a:rPr lang="en-US" sz="1400" dirty="0" smtClean="0"/>
              <a:t>thread</a:t>
            </a:r>
            <a:endParaRPr lang="en-US" sz="1400" dirty="0"/>
          </a:p>
        </p:txBody>
      </p:sp>
    </p:spTree>
    <p:extLst>
      <p:ext uri="{BB962C8B-B14F-4D97-AF65-F5344CB8AC3E}">
        <p14:creationId xmlns:p14="http://schemas.microsoft.com/office/powerpoint/2010/main" val="416093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45833E-6 -0.00092 L 1.45833E-6 0.31829 " pathEditMode="relative" ptsTypes="AA">
                                      <p:cBhvr>
                                        <p:cTn id="6" dur="2000" fill="hold"/>
                                        <p:tgtEl>
                                          <p:spTgt spid="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17"/>
                                        </p:tgtEl>
                                        <p:attrNameLst>
                                          <p:attrName>style.visibility</p:attrName>
                                        </p:attrNameLst>
                                      </p:cBhvr>
                                      <p:to>
                                        <p:strVal val="hidden"/>
                                      </p:to>
                                    </p:se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57"/>
                                        </p:tgtEl>
                                        <p:attrNameLst>
                                          <p:attrName>style.visibility</p:attrName>
                                        </p:attrNameLst>
                                      </p:cBhvr>
                                      <p:to>
                                        <p:strVal val="visible"/>
                                      </p:to>
                                    </p:set>
                                  </p:childTnLst>
                                </p:cTn>
                              </p:par>
                            </p:childTnLst>
                          </p:cTn>
                        </p:par>
                        <p:par>
                          <p:cTn id="24" fill="hold">
                            <p:stCondLst>
                              <p:cond delay="0"/>
                            </p:stCondLst>
                            <p:childTnLst>
                              <p:par>
                                <p:cTn id="25" presetID="0" presetClass="path" presetSubtype="0" accel="50000" decel="50000" fill="hold" grpId="0" nodeType="afterEffect">
                                  <p:stCondLst>
                                    <p:cond delay="0"/>
                                  </p:stCondLst>
                                  <p:childTnLst>
                                    <p:animMotion origin="layout" path="M 0 0 L -0.21888 -0.26644 L -0.37955 -0.26644 L -0.59557 0.01111 C -0.59804 0.01342 -0.60039 0.01574 -0.60273 0.01759 C -0.60455 0.01875 -0.60807 0.02083 -0.60807 0.02083 C -0.60872 0.01967 -0.6095 0.01898 -0.60989 0.01759 C -0.6108 0.01458 -0.60976 0.0081 -0.61172 0.0081 L -0.61432 0.0081 " pathEditMode="relative" ptsTypes="AAAAAAAAA">
                                      <p:cBhvr>
                                        <p:cTn id="26" dur="2000" fill="hold"/>
                                        <p:tgtEl>
                                          <p:spTgt spid="57"/>
                                        </p:tgtEl>
                                        <p:attrNameLst>
                                          <p:attrName>ppt_x</p:attrName>
                                          <p:attrName>ppt_y</p:attrName>
                                        </p:attrNameLst>
                                      </p:cBhvr>
                                    </p:animMotion>
                                  </p:childTnLst>
                                </p:cTn>
                              </p:par>
                            </p:childTnLst>
                          </p:cTn>
                        </p:par>
                        <p:par>
                          <p:cTn id="27" fill="hold">
                            <p:stCondLst>
                              <p:cond delay="2000"/>
                            </p:stCondLst>
                            <p:childTnLst>
                              <p:par>
                                <p:cTn id="28" presetID="1" presetClass="exit" presetSubtype="0" fill="hold" grpId="0" nodeType="afterEffect">
                                  <p:stCondLst>
                                    <p:cond delay="0"/>
                                  </p:stCondLst>
                                  <p:childTnLst>
                                    <p:set>
                                      <p:cBhvr>
                                        <p:cTn id="29" dur="1" fill="hold">
                                          <p:stCondLst>
                                            <p:cond delay="0"/>
                                          </p:stCondLst>
                                        </p:cTn>
                                        <p:tgtEl>
                                          <p:spTgt spid="19"/>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58"/>
                                        </p:tgtEl>
                                        <p:attrNameLst>
                                          <p:attrName>style.visibility</p:attrName>
                                        </p:attrNameLst>
                                      </p:cBhvr>
                                      <p:to>
                                        <p:strVal val="visible"/>
                                      </p:to>
                                    </p:set>
                                  </p:childTnLst>
                                </p:cTn>
                              </p:par>
                            </p:childTnLst>
                          </p:cTn>
                        </p:par>
                        <p:par>
                          <p:cTn id="32" fill="hold">
                            <p:stCondLst>
                              <p:cond delay="2000"/>
                            </p:stCondLst>
                            <p:childTnLst>
                              <p:par>
                                <p:cTn id="33" presetID="1" presetClass="exit" presetSubtype="0" fill="hold" grpId="2" nodeType="afterEffect">
                                  <p:stCondLst>
                                    <p:cond delay="0"/>
                                  </p:stCondLst>
                                  <p:childTnLst>
                                    <p:set>
                                      <p:cBhvr>
                                        <p:cTn id="34" dur="1" fill="hold">
                                          <p:stCondLst>
                                            <p:cond delay="0"/>
                                          </p:stCondLst>
                                        </p:cTn>
                                        <p:tgtEl>
                                          <p:spTgt spid="5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fade">
                                      <p:cBhvr>
                                        <p:cTn id="41" dur="500"/>
                                        <p:tgtEl>
                                          <p:spTgt spid="60"/>
                                        </p:tgtEl>
                                      </p:cBhvr>
                                    </p:animEffect>
                                  </p:childTnLst>
                                </p:cTn>
                              </p:par>
                              <p:par>
                                <p:cTn id="42" presetID="1" presetClass="entr" presetSubtype="0" fill="hold" grpId="2" nodeType="with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3"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0" presetClass="entr" presetSubtype="0" fill="hold" grpId="0" nodeType="with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fade">
                                      <p:cBhvr>
                                        <p:cTn id="50" dur="500"/>
                                        <p:tgtEl>
                                          <p:spTgt spid="66"/>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6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35" presetClass="path" presetSubtype="0" accel="50000" decel="50000" fill="hold" grpId="1" nodeType="clickEffect">
                                  <p:stCondLst>
                                    <p:cond delay="0"/>
                                  </p:stCondLst>
                                  <p:childTnLst>
                                    <p:animMotion origin="layout" path="M 1.45833E-6 0.31922 L -0.34831 0.30602 " pathEditMode="relative" rAng="0" ptsTypes="AA">
                                      <p:cBhvr>
                                        <p:cTn id="58" dur="2000" fill="hold"/>
                                        <p:tgtEl>
                                          <p:spTgt spid="8"/>
                                        </p:tgtEl>
                                        <p:attrNameLst>
                                          <p:attrName>ppt_x</p:attrName>
                                          <p:attrName>ppt_y</p:attrName>
                                        </p:attrNameLst>
                                      </p:cBhvr>
                                      <p:rCtr x="-17422" y="-671"/>
                                    </p:animMotion>
                                  </p:childTnLst>
                                </p:cTn>
                              </p:par>
                            </p:childTnLst>
                          </p:cTn>
                        </p:par>
                        <p:par>
                          <p:cTn id="59" fill="hold">
                            <p:stCondLst>
                              <p:cond delay="2000"/>
                            </p:stCondLst>
                            <p:childTnLst>
                              <p:par>
                                <p:cTn id="60" presetID="1" presetClass="entr" presetSubtype="0" fill="hold" grpId="0" nodeType="afterEffect">
                                  <p:stCondLst>
                                    <p:cond delay="0"/>
                                  </p:stCondLst>
                                  <p:childTnLst>
                                    <p:set>
                                      <p:cBhvr>
                                        <p:cTn id="61" dur="1" fill="hold">
                                          <p:stCondLst>
                                            <p:cond delay="0"/>
                                          </p:stCondLst>
                                        </p:cTn>
                                        <p:tgtEl>
                                          <p:spTgt spid="6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60"/>
                                        </p:tgtEl>
                                        <p:attrNameLst>
                                          <p:attrName>style.visibility</p:attrName>
                                        </p:attrNameLst>
                                      </p:cBhvr>
                                      <p:to>
                                        <p:strVal val="hidden"/>
                                      </p:to>
                                    </p:set>
                                  </p:childTnLst>
                                </p:cTn>
                              </p:par>
                            </p:childTnLst>
                          </p:cTn>
                        </p:par>
                        <p:par>
                          <p:cTn id="66" fill="hold">
                            <p:stCondLst>
                              <p:cond delay="0"/>
                            </p:stCondLst>
                            <p:childTnLst>
                              <p:par>
                                <p:cTn id="67" presetID="10" presetClass="entr" presetSubtype="0" fill="hold" grpId="0" nodeType="after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par>
                                <p:cTn id="70" presetID="1" presetClass="entr" presetSubtype="0" fill="hold" grpId="1" nodeType="withEffect">
                                  <p:stCondLst>
                                    <p:cond delay="0"/>
                                  </p:stCondLst>
                                  <p:childTnLst>
                                    <p:set>
                                      <p:cBhvr>
                                        <p:cTn id="71" dur="1" fill="hold">
                                          <p:stCondLst>
                                            <p:cond delay="0"/>
                                          </p:stCondLst>
                                        </p:cTn>
                                        <p:tgtEl>
                                          <p:spTgt spid="6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0" presetClass="path" presetSubtype="0" accel="50000" decel="50000" fill="hold" grpId="2" nodeType="clickEffect">
                                  <p:stCondLst>
                                    <p:cond delay="0"/>
                                  </p:stCondLst>
                                  <p:childTnLst>
                                    <p:animMotion origin="layout" path="M -0.3483 0.30602 L -0.77812 0.31783 L -0.77721 0.45996 " pathEditMode="relative" ptsTypes="AAA">
                                      <p:cBhvr>
                                        <p:cTn id="75" dur="2000" fill="hold"/>
                                        <p:tgtEl>
                                          <p:spTgt spid="8"/>
                                        </p:tgtEl>
                                        <p:attrNameLst>
                                          <p:attrName>ppt_x</p:attrName>
                                          <p:attrName>ppt_y</p:attrName>
                                        </p:attrNameLst>
                                      </p:cBhvr>
                                    </p:animMotion>
                                  </p:childTnLst>
                                </p:cTn>
                              </p:par>
                              <p:par>
                                <p:cTn id="76" presetID="1" presetClass="exit" presetSubtype="0" fill="hold" grpId="2" nodeType="withEffect">
                                  <p:stCondLst>
                                    <p:cond delay="0"/>
                                  </p:stCondLst>
                                  <p:childTnLst>
                                    <p:set>
                                      <p:cBhvr>
                                        <p:cTn id="77" dur="1" fill="hold">
                                          <p:stCondLst>
                                            <p:cond delay="0"/>
                                          </p:stCondLst>
                                        </p:cTn>
                                        <p:tgtEl>
                                          <p:spTgt spid="67"/>
                                        </p:tgtEl>
                                        <p:attrNameLst>
                                          <p:attrName>style.visibility</p:attrName>
                                        </p:attrNameLst>
                                      </p:cBhvr>
                                      <p:to>
                                        <p:strVal val="hidden"/>
                                      </p:to>
                                    </p:set>
                                  </p:childTnLst>
                                </p:cTn>
                              </p:par>
                            </p:childTnLst>
                          </p:cTn>
                        </p:par>
                        <p:par>
                          <p:cTn id="78" fill="hold">
                            <p:stCondLst>
                              <p:cond delay="2000"/>
                            </p:stCondLst>
                            <p:childTnLst>
                              <p:par>
                                <p:cTn id="79" presetID="27" presetClass="emph" presetSubtype="0" repeatCount="3000" fill="remove" grpId="3" nodeType="afterEffect">
                                  <p:stCondLst>
                                    <p:cond delay="0"/>
                                  </p:stCondLst>
                                  <p:childTnLst>
                                    <p:animClr clrSpc="rgb" dir="cw">
                                      <p:cBhvr override="childStyle">
                                        <p:cTn id="80" dur="250" autoRev="1" fill="remove"/>
                                        <p:tgtEl>
                                          <p:spTgt spid="8"/>
                                        </p:tgtEl>
                                        <p:attrNameLst>
                                          <p:attrName>style.color</p:attrName>
                                        </p:attrNameLst>
                                      </p:cBhvr>
                                      <p:to>
                                        <a:srgbClr val="FFFF00"/>
                                      </p:to>
                                    </p:animClr>
                                    <p:animClr clrSpc="rgb" dir="cw">
                                      <p:cBhvr>
                                        <p:cTn id="81" dur="250" autoRev="1" fill="remove"/>
                                        <p:tgtEl>
                                          <p:spTgt spid="8"/>
                                        </p:tgtEl>
                                        <p:attrNameLst>
                                          <p:attrName>fillcolor</p:attrName>
                                        </p:attrNameLst>
                                      </p:cBhvr>
                                      <p:to>
                                        <a:srgbClr val="FFFF00"/>
                                      </p:to>
                                    </p:animClr>
                                    <p:set>
                                      <p:cBhvr>
                                        <p:cTn id="82" dur="250" autoRev="1" fill="remove"/>
                                        <p:tgtEl>
                                          <p:spTgt spid="8"/>
                                        </p:tgtEl>
                                        <p:attrNameLst>
                                          <p:attrName>fill.type</p:attrName>
                                        </p:attrNameLst>
                                      </p:cBhvr>
                                      <p:to>
                                        <p:strVal val="solid"/>
                                      </p:to>
                                    </p:set>
                                    <p:set>
                                      <p:cBhvr>
                                        <p:cTn id="83" dur="250" autoRev="1" fill="remove"/>
                                        <p:tgtEl>
                                          <p:spTgt spid="8"/>
                                        </p:tgtEl>
                                        <p:attrNameLst>
                                          <p:attrName>fill.on</p:attrName>
                                        </p:attrNameLst>
                                      </p:cBhvr>
                                      <p:to>
                                        <p:strVal val="true"/>
                                      </p:to>
                                    </p:set>
                                  </p:childTnLst>
                                </p:cTn>
                              </p:par>
                            </p:childTnLst>
                          </p:cTn>
                        </p:par>
                        <p:par>
                          <p:cTn id="84" fill="hold">
                            <p:stCondLst>
                              <p:cond delay="3500"/>
                            </p:stCondLst>
                            <p:childTnLst>
                              <p:par>
                                <p:cTn id="85" presetID="1" presetClass="exit" presetSubtype="0" fill="hold" grpId="4" nodeType="afterEffect">
                                  <p:stCondLst>
                                    <p:cond delay="0"/>
                                  </p:stCondLst>
                                  <p:childTnLst>
                                    <p:set>
                                      <p:cBhvr>
                                        <p:cTn id="86" dur="1" fill="hold">
                                          <p:stCondLst>
                                            <p:cond delay="0"/>
                                          </p:stCondLst>
                                        </p:cTn>
                                        <p:tgtEl>
                                          <p:spTgt spid="8"/>
                                        </p:tgtEl>
                                        <p:attrNameLst>
                                          <p:attrName>style.visibility</p:attrName>
                                        </p:attrNameLst>
                                      </p:cBhvr>
                                      <p:to>
                                        <p:strVal val="hidden"/>
                                      </p:to>
                                    </p:set>
                                  </p:childTnLst>
                                </p:cTn>
                              </p:par>
                            </p:childTnLst>
                          </p:cTn>
                        </p:par>
                        <p:par>
                          <p:cTn id="87" fill="hold">
                            <p:stCondLst>
                              <p:cond delay="3500"/>
                            </p:stCondLst>
                            <p:childTnLst>
                              <p:par>
                                <p:cTn id="88" presetID="1" presetClass="entr" presetSubtype="0" fill="hold" grpId="1" nodeType="afterEffect">
                                  <p:stCondLst>
                                    <p:cond delay="0"/>
                                  </p:stCondLst>
                                  <p:childTnLst>
                                    <p:set>
                                      <p:cBhvr>
                                        <p:cTn id="89" dur="1" fill="hold">
                                          <p:stCondLst>
                                            <p:cond delay="0"/>
                                          </p:stCondLst>
                                        </p:cTn>
                                        <p:tgtEl>
                                          <p:spTgt spid="68"/>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grpId="0" nodeType="clickEffect">
                                  <p:stCondLst>
                                    <p:cond delay="0"/>
                                  </p:stCondLst>
                                  <p:childTnLst>
                                    <p:animMotion origin="layout" path="M 4.375E-6 -1.11111E-6 L 0.00091 -0.14444 " pathEditMode="relative" rAng="0" ptsTypes="AA">
                                      <p:cBhvr>
                                        <p:cTn id="93" dur="2000" fill="hold"/>
                                        <p:tgtEl>
                                          <p:spTgt spid="68"/>
                                        </p:tgtEl>
                                        <p:attrNameLst>
                                          <p:attrName>ppt_x</p:attrName>
                                          <p:attrName>ppt_y</p:attrName>
                                        </p:attrNameLst>
                                      </p:cBhvr>
                                      <p:rCtr x="39" y="-7222"/>
                                    </p:animMotion>
                                  </p:childTnLst>
                                </p:cTn>
                              </p:par>
                            </p:childTnLst>
                          </p:cTn>
                        </p:par>
                        <p:par>
                          <p:cTn id="94" fill="hold">
                            <p:stCondLst>
                              <p:cond delay="2000"/>
                            </p:stCondLst>
                            <p:childTnLst>
                              <p:par>
                                <p:cTn id="95" presetID="1" presetClass="exit" presetSubtype="0" fill="hold" grpId="0" nodeType="afterEffect">
                                  <p:stCondLst>
                                    <p:cond delay="0"/>
                                  </p:stCondLst>
                                  <p:childTnLst>
                                    <p:set>
                                      <p:cBhvr>
                                        <p:cTn id="96" dur="1" fill="hold">
                                          <p:stCondLst>
                                            <p:cond delay="0"/>
                                          </p:stCondLst>
                                        </p:cTn>
                                        <p:tgtEl>
                                          <p:spTgt spid="4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69"/>
                                        </p:tgtEl>
                                        <p:attrNameLst>
                                          <p:attrName>style.visibility</p:attrName>
                                        </p:attrNameLst>
                                      </p:cBhvr>
                                      <p:to>
                                        <p:strVal val="hidden"/>
                                      </p:to>
                                    </p:set>
                                  </p:childTnLst>
                                </p:cTn>
                              </p:par>
                              <p:par>
                                <p:cTn id="105" presetID="1" presetClass="entr" presetSubtype="0" fill="hold" grpId="1" nodeType="withEffect">
                                  <p:stCondLst>
                                    <p:cond delay="0"/>
                                  </p:stCondLst>
                                  <p:childTnLst>
                                    <p:set>
                                      <p:cBhvr>
                                        <p:cTn id="106" dur="1" fill="hold">
                                          <p:stCondLst>
                                            <p:cond delay="0"/>
                                          </p:stCondLst>
                                        </p:cTn>
                                        <p:tgtEl>
                                          <p:spTgt spid="71"/>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0" nodeType="clickEffect">
                                  <p:stCondLst>
                                    <p:cond delay="0"/>
                                  </p:stCondLst>
                                  <p:childTnLst>
                                    <p:set>
                                      <p:cBhvr>
                                        <p:cTn id="110" dur="1" fill="hold">
                                          <p:stCondLst>
                                            <p:cond delay="0"/>
                                          </p:stCondLst>
                                        </p:cTn>
                                        <p:tgtEl>
                                          <p:spTgt spid="71"/>
                                        </p:tgtEl>
                                        <p:attrNameLst>
                                          <p:attrName>style.visibility</p:attrName>
                                        </p:attrNameLst>
                                      </p:cBhvr>
                                      <p:to>
                                        <p:strVal val="hidden"/>
                                      </p:to>
                                    </p:set>
                                  </p:childTnLst>
                                </p:cTn>
                              </p:par>
                              <p:par>
                                <p:cTn id="111" presetID="1" presetClass="entr" presetSubtype="0" fill="hold" grpId="1" nodeType="withEffect">
                                  <p:stCondLst>
                                    <p:cond delay="0"/>
                                  </p:stCondLst>
                                  <p:childTnLst>
                                    <p:set>
                                      <p:cBhvr>
                                        <p:cTn id="112" dur="1" fill="hold">
                                          <p:stCondLst>
                                            <p:cond delay="0"/>
                                          </p:stCondLst>
                                        </p:cTn>
                                        <p:tgtEl>
                                          <p:spTgt spid="70"/>
                                        </p:tgtEl>
                                        <p:attrNameLst>
                                          <p:attrName>style.visibility</p:attrName>
                                        </p:attrNameLst>
                                      </p:cBhvr>
                                      <p:to>
                                        <p:strVal val="visible"/>
                                      </p:to>
                                    </p:set>
                                  </p:childTnLst>
                                </p:cTn>
                              </p:par>
                            </p:childTnLst>
                          </p:cTn>
                        </p:par>
                        <p:par>
                          <p:cTn id="113" fill="hold">
                            <p:stCondLst>
                              <p:cond delay="0"/>
                            </p:stCondLst>
                            <p:childTnLst>
                              <p:par>
                                <p:cTn id="114" presetID="0" presetClass="path" presetSubtype="0" accel="50000" decel="50000" fill="hold" grpId="0" nodeType="afterEffect">
                                  <p:stCondLst>
                                    <p:cond delay="0"/>
                                  </p:stCondLst>
                                  <p:childTnLst>
                                    <p:animMotion origin="layout" path="M 0.00092 -0.0007 L 0.23178 -0.28264 L 0.39206 -0.28403 L 0.62891 -0.01135 " pathEditMode="relative" ptsTypes="AAAA">
                                      <p:cBhvr>
                                        <p:cTn id="115" dur="2000" fill="hold"/>
                                        <p:tgtEl>
                                          <p:spTgt spid="70"/>
                                        </p:tgtEl>
                                        <p:attrNameLst>
                                          <p:attrName>ppt_x</p:attrName>
                                          <p:attrName>ppt_y</p:attrName>
                                        </p:attrNameLst>
                                      </p:cBhvr>
                                    </p:animMotion>
                                  </p:childTnLst>
                                </p:cTn>
                              </p:par>
                            </p:childTnLst>
                          </p:cTn>
                        </p:par>
                        <p:par>
                          <p:cTn id="116" fill="hold">
                            <p:stCondLst>
                              <p:cond delay="2000"/>
                            </p:stCondLst>
                            <p:childTnLst>
                              <p:par>
                                <p:cTn id="117" presetID="1" presetClass="exit" presetSubtype="0" fill="hold" grpId="0" nodeType="afterEffect">
                                  <p:stCondLst>
                                    <p:cond delay="0"/>
                                  </p:stCondLst>
                                  <p:childTnLst>
                                    <p:set>
                                      <p:cBhvr>
                                        <p:cTn id="118" dur="1" fill="hold">
                                          <p:stCondLst>
                                            <p:cond delay="0"/>
                                          </p:stCondLst>
                                        </p:cTn>
                                        <p:tgtEl>
                                          <p:spTgt spid="42"/>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72"/>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63" presetClass="path" presetSubtype="0" accel="50000" decel="50000" fill="hold" grpId="2" nodeType="clickEffect">
                                  <p:stCondLst>
                                    <p:cond delay="0"/>
                                  </p:stCondLst>
                                  <p:childTnLst>
                                    <p:animMotion origin="layout" path="M 0.00091 -0.1463 L 0.38945 -0.15417 " pathEditMode="relative" rAng="0" ptsTypes="AA">
                                      <p:cBhvr>
                                        <p:cTn id="128" dur="2000" fill="hold"/>
                                        <p:tgtEl>
                                          <p:spTgt spid="68"/>
                                        </p:tgtEl>
                                        <p:attrNameLst>
                                          <p:attrName>ppt_x</p:attrName>
                                          <p:attrName>ppt_y</p:attrName>
                                        </p:attrNameLst>
                                      </p:cBhvr>
                                      <p:rCtr x="19427" y="-394"/>
                                    </p:animMotion>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73"/>
                                        </p:tgtEl>
                                        <p:attrNameLst>
                                          <p:attrName>style.visibility</p:attrName>
                                        </p:attrNameLst>
                                      </p:cBhvr>
                                      <p:to>
                                        <p:strVal val="hidden"/>
                                      </p:to>
                                    </p:set>
                                  </p:childTnLst>
                                </p:cTn>
                              </p:par>
                            </p:childTnLst>
                          </p:cTn>
                        </p:par>
                        <p:par>
                          <p:cTn id="133" fill="hold">
                            <p:stCondLst>
                              <p:cond delay="0"/>
                            </p:stCondLst>
                            <p:childTnLst>
                              <p:par>
                                <p:cTn id="134" presetID="1" presetClass="entr" presetSubtype="0" fill="hold" grpId="1" nodeType="afterEffect">
                                  <p:stCondLst>
                                    <p:cond delay="0"/>
                                  </p:stCondLst>
                                  <p:childTnLst>
                                    <p:set>
                                      <p:cBhvr>
                                        <p:cTn id="135" dur="1" fill="hold">
                                          <p:stCondLst>
                                            <p:cond delay="0"/>
                                          </p:stCondLst>
                                        </p:cTn>
                                        <p:tgtEl>
                                          <p:spTgt spid="76"/>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0" presetClass="path" presetSubtype="0" accel="50000" decel="50000" fill="hold" grpId="3" nodeType="clickEffect">
                                  <p:stCondLst>
                                    <p:cond delay="0"/>
                                  </p:stCondLst>
                                  <p:childTnLst>
                                    <p:animMotion origin="layout" path="M 0.38945 -0.15416 L 0.7789 -0.15602 L 0.77695 -0.4618 " pathEditMode="relative" ptsTypes="AAA">
                                      <p:cBhvr>
                                        <p:cTn id="139" dur="2000" fill="hold"/>
                                        <p:tgtEl>
                                          <p:spTgt spid="68"/>
                                        </p:tgtEl>
                                        <p:attrNameLst>
                                          <p:attrName>ppt_x</p:attrName>
                                          <p:attrName>ppt_y</p:attrName>
                                        </p:attrNameLst>
                                      </p:cBhvr>
                                    </p:animMotion>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0" nodeType="clickEffect">
                                  <p:stCondLst>
                                    <p:cond delay="0"/>
                                  </p:stCondLst>
                                  <p:childTnLst>
                                    <p:set>
                                      <p:cBhvr>
                                        <p:cTn id="143" dur="1" fill="hold">
                                          <p:stCondLst>
                                            <p:cond delay="0"/>
                                          </p:stCondLst>
                                        </p:cTn>
                                        <p:tgtEl>
                                          <p:spTgt spid="44"/>
                                        </p:tgtEl>
                                        <p:attrNameLst>
                                          <p:attrName>style.visibility</p:attrName>
                                        </p:attrNameLst>
                                      </p:cBhvr>
                                      <p:to>
                                        <p:strVal val="hidden"/>
                                      </p:to>
                                    </p:set>
                                  </p:childTnLst>
                                </p:cTn>
                              </p:par>
                              <p:par>
                                <p:cTn id="144" presetID="1" presetClass="exit" presetSubtype="0" fill="hold" grpId="2" nodeType="withEffect">
                                  <p:stCondLst>
                                    <p:cond delay="0"/>
                                  </p:stCondLst>
                                  <p:childTnLst>
                                    <p:set>
                                      <p:cBhvr>
                                        <p:cTn id="145" dur="1" fill="hold">
                                          <p:stCondLst>
                                            <p:cond delay="0"/>
                                          </p:stCondLst>
                                        </p:cTn>
                                        <p:tgtEl>
                                          <p:spTgt spid="76"/>
                                        </p:tgtEl>
                                        <p:attrNameLst>
                                          <p:attrName>style.visibility</p:attrName>
                                        </p:attrNameLst>
                                      </p:cBhvr>
                                      <p:to>
                                        <p:strVal val="hidden"/>
                                      </p:to>
                                    </p:set>
                                  </p:childTnLst>
                                </p:cTn>
                              </p:par>
                              <p:par>
                                <p:cTn id="146" presetID="1" presetClass="exit" presetSubtype="0" fill="hold" grpId="0" nodeType="withEffect">
                                  <p:stCondLst>
                                    <p:cond delay="0"/>
                                  </p:stCondLst>
                                  <p:childTnLst>
                                    <p:set>
                                      <p:cBhvr>
                                        <p:cTn id="147" dur="1" fill="hold">
                                          <p:stCondLst>
                                            <p:cond delay="0"/>
                                          </p:stCondLst>
                                        </p:cTn>
                                        <p:tgtEl>
                                          <p:spTgt spid="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8" grpId="3" animBg="1"/>
      <p:bldP spid="8" grpId="4" animBg="1"/>
      <p:bldP spid="17" grpId="0" animBg="1"/>
      <p:bldP spid="17" grpId="1" animBg="1"/>
      <p:bldP spid="17" grpId="2" animBg="1"/>
      <p:bldP spid="17" grpId="3" animBg="1"/>
      <p:bldP spid="19" grpId="0"/>
      <p:bldP spid="42" grpId="0"/>
      <p:bldP spid="44" grpId="0" animBg="1"/>
      <p:bldP spid="49" grpId="0" animBg="1"/>
      <p:bldP spid="55" grpId="0" animBg="1"/>
      <p:bldP spid="55" grpId="1" animBg="1"/>
      <p:bldP spid="57" grpId="0" animBg="1"/>
      <p:bldP spid="57" grpId="1" animBg="1"/>
      <p:bldP spid="57" grpId="2" animBg="1"/>
      <p:bldP spid="58" grpId="0"/>
      <p:bldP spid="60" grpId="0" animBg="1"/>
      <p:bldP spid="60" grpId="1" animBg="1"/>
      <p:bldP spid="66" grpId="0" animBg="1"/>
      <p:bldP spid="66" grpId="1" animBg="1"/>
      <p:bldP spid="67" grpId="0" animBg="1"/>
      <p:bldP spid="67" grpId="1" animBg="1"/>
      <p:bldP spid="67" grpId="2" animBg="1"/>
      <p:bldP spid="68" grpId="0" animBg="1"/>
      <p:bldP spid="68" grpId="1" animBg="1"/>
      <p:bldP spid="68" grpId="2" animBg="1"/>
      <p:bldP spid="68" grpId="3" animBg="1"/>
      <p:bldP spid="69" grpId="0" animBg="1"/>
      <p:bldP spid="69" grpId="1" animBg="1"/>
      <p:bldP spid="70" grpId="0" animBg="1"/>
      <p:bldP spid="70" grpId="1" animBg="1"/>
      <p:bldP spid="71" grpId="0" animBg="1"/>
      <p:bldP spid="71" grpId="1" animBg="1"/>
      <p:bldP spid="72" grpId="0"/>
      <p:bldP spid="73" grpId="0" animBg="1"/>
      <p:bldP spid="73" grpId="1" animBg="1"/>
      <p:bldP spid="76" grpId="0" animBg="1"/>
      <p:bldP spid="76" grpId="1" animBg="1"/>
      <p:bldP spid="76" grpId="2" animBg="1"/>
      <p:bldP spid="6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Goals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Comparison of </a:t>
            </a:r>
            <a:r>
              <a:rPr lang="en-US" dirty="0" err="1"/>
              <a:t>Xen's</a:t>
            </a:r>
            <a:r>
              <a:rPr lang="en-US" dirty="0"/>
              <a:t> isolated driver domain with the base IDDR </a:t>
            </a:r>
            <a:r>
              <a:rPr lang="en-US" dirty="0" smtClean="0"/>
              <a:t>system</a:t>
            </a:r>
          </a:p>
          <a:p>
            <a:pPr marL="713232" lvl="1" indent="-457200"/>
            <a:r>
              <a:rPr lang="en-US" dirty="0" smtClean="0"/>
              <a:t>prove </a:t>
            </a:r>
            <a:r>
              <a:rPr lang="en-US" dirty="0"/>
              <a:t>that our implementation provides a suitable baseline for the </a:t>
            </a:r>
            <a:r>
              <a:rPr lang="en-US" dirty="0" smtClean="0"/>
              <a:t>performance improvement</a:t>
            </a:r>
          </a:p>
          <a:p>
            <a:pPr marL="457200" indent="-457200">
              <a:buFont typeface="+mj-lt"/>
              <a:buAutoNum type="arabicPeriod"/>
            </a:pPr>
            <a:r>
              <a:rPr lang="en-US" dirty="0" smtClean="0"/>
              <a:t>An </a:t>
            </a:r>
            <a:r>
              <a:rPr lang="en-US" dirty="0"/>
              <a:t>evaluation of performance </a:t>
            </a:r>
            <a:r>
              <a:rPr lang="en-US" dirty="0" smtClean="0"/>
              <a:t>improvement</a:t>
            </a:r>
          </a:p>
          <a:p>
            <a:pPr marL="713232" lvl="1" indent="-457200"/>
            <a:r>
              <a:rPr lang="en-US" dirty="0" smtClean="0"/>
              <a:t>Prove that spinning based communication channel improves the performance of the system</a:t>
            </a:r>
            <a:endParaRPr lang="en-US" dirty="0"/>
          </a:p>
        </p:txBody>
      </p:sp>
    </p:spTree>
    <p:extLst>
      <p:ext uri="{BB962C8B-B14F-4D97-AF65-F5344CB8AC3E}">
        <p14:creationId xmlns:p14="http://schemas.microsoft.com/office/powerpoint/2010/main" val="2445679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a:t>
            </a:r>
            <a:r>
              <a:rPr lang="en-US" dirty="0" smtClean="0"/>
              <a:t>Driver</a:t>
            </a:r>
            <a:endParaRPr lang="en-US" dirty="0"/>
          </a:p>
        </p:txBody>
      </p:sp>
      <p:sp>
        <p:nvSpPr>
          <p:cNvPr id="17" name="TextBox 16"/>
          <p:cNvSpPr txBox="1"/>
          <p:nvPr/>
        </p:nvSpPr>
        <p:spPr>
          <a:xfrm>
            <a:off x="306705" y="1929131"/>
            <a:ext cx="3914775" cy="1631216"/>
          </a:xfrm>
          <a:prstGeom prst="rect">
            <a:avLst/>
          </a:prstGeom>
          <a:noFill/>
        </p:spPr>
        <p:txBody>
          <a:bodyPr wrap="square" rtlCol="0">
            <a:spAutoFit/>
          </a:bodyPr>
          <a:lstStyle/>
          <a:p>
            <a:pPr algn="just"/>
            <a:r>
              <a:rPr lang="en-US" sz="2000" dirty="0" smtClean="0"/>
              <a:t>A </a:t>
            </a:r>
            <a:r>
              <a:rPr lang="en-US" sz="2000" dirty="0"/>
              <a:t>device driver is a computer program </a:t>
            </a:r>
            <a:r>
              <a:rPr lang="en-US" sz="2000" dirty="0" smtClean="0"/>
              <a:t>which </a:t>
            </a:r>
            <a:r>
              <a:rPr lang="en-US" sz="2000" dirty="0"/>
              <a:t>acts as a translator between </a:t>
            </a:r>
            <a:r>
              <a:rPr lang="en-US" sz="2000" dirty="0" smtClean="0"/>
              <a:t>the hardware device </a:t>
            </a:r>
            <a:r>
              <a:rPr lang="en-US" sz="2000" dirty="0"/>
              <a:t>and </a:t>
            </a:r>
            <a:r>
              <a:rPr lang="en-US" sz="2000" dirty="0" smtClean="0"/>
              <a:t>applications </a:t>
            </a:r>
            <a:r>
              <a:rPr lang="en-US" sz="2000" dirty="0"/>
              <a:t>or </a:t>
            </a:r>
            <a:r>
              <a:rPr lang="en-US" sz="2000" dirty="0" smtClean="0"/>
              <a:t>an operating </a:t>
            </a:r>
            <a:r>
              <a:rPr lang="en-US" sz="2000" dirty="0" smtClean="0"/>
              <a:t>system</a:t>
            </a:r>
            <a:r>
              <a:rPr lang="en-US" sz="2000" dirty="0"/>
              <a:t>.</a:t>
            </a:r>
          </a:p>
          <a:p>
            <a:endParaRPr lang="en-US" sz="2000" dirty="0"/>
          </a:p>
        </p:txBody>
      </p:sp>
      <p:pic>
        <p:nvPicPr>
          <p:cNvPr id="73" name="Picture 72"/>
          <p:cNvPicPr>
            <a:picLocks noChangeAspect="1"/>
          </p:cNvPicPr>
          <p:nvPr/>
        </p:nvPicPr>
        <p:blipFill>
          <a:blip r:embed="rId3"/>
          <a:stretch>
            <a:fillRect/>
          </a:stretch>
        </p:blipFill>
        <p:spPr>
          <a:xfrm>
            <a:off x="4429156" y="1929131"/>
            <a:ext cx="7442802" cy="4450082"/>
          </a:xfrm>
          <a:prstGeom prst="rect">
            <a:avLst/>
          </a:prstGeom>
        </p:spPr>
      </p:pic>
    </p:spTree>
    <p:extLst>
      <p:ext uri="{BB962C8B-B14F-4D97-AF65-F5344CB8AC3E}">
        <p14:creationId xmlns:p14="http://schemas.microsoft.com/office/powerpoint/2010/main" val="2445854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specifications of the system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372261"/>
              </p:ext>
            </p:extLst>
          </p:nvPr>
        </p:nvGraphicFramePr>
        <p:xfrm>
          <a:off x="676275" y="2011363"/>
          <a:ext cx="10753726" cy="2966720"/>
        </p:xfrm>
        <a:graphic>
          <a:graphicData uri="http://schemas.openxmlformats.org/drawingml/2006/table">
            <a:tbl>
              <a:tblPr firstRow="1" bandRow="1">
                <a:tableStyleId>{5C22544A-7EE6-4342-B048-85BDC9FD1C3A}</a:tableStyleId>
              </a:tblPr>
              <a:tblGrid>
                <a:gridCol w="4868182"/>
                <a:gridCol w="5885544"/>
              </a:tblGrid>
              <a:tr h="370840">
                <a:tc>
                  <a:txBody>
                    <a:bodyPr/>
                    <a:lstStyle/>
                    <a:p>
                      <a:r>
                        <a:rPr lang="en-US" dirty="0" smtClean="0"/>
                        <a:t>System parameter</a:t>
                      </a:r>
                      <a:endParaRPr lang="en-US" dirty="0"/>
                    </a:p>
                  </a:txBody>
                  <a:tcPr/>
                </a:tc>
                <a:tc>
                  <a:txBody>
                    <a:bodyPr/>
                    <a:lstStyle/>
                    <a:p>
                      <a:r>
                        <a:rPr lang="en-US" dirty="0" smtClean="0"/>
                        <a:t>Configuration</a:t>
                      </a:r>
                      <a:endParaRPr lang="en-US" dirty="0"/>
                    </a:p>
                  </a:txBody>
                  <a:tcPr/>
                </a:tc>
              </a:tr>
              <a:tr h="370840">
                <a:tc>
                  <a:txBody>
                    <a:bodyPr/>
                    <a:lstStyle/>
                    <a:p>
                      <a:r>
                        <a:rPr lang="en-US" dirty="0" smtClean="0"/>
                        <a:t>Processor</a:t>
                      </a:r>
                      <a:endParaRPr lang="en-US" dirty="0"/>
                    </a:p>
                  </a:txBody>
                  <a:tcPr/>
                </a:tc>
                <a:tc>
                  <a:txBody>
                    <a:bodyPr/>
                    <a:lstStyle/>
                    <a:p>
                      <a:r>
                        <a:rPr lang="en-US" dirty="0" smtClean="0"/>
                        <a:t>Quad-core AMD Opteron(tm) Processor 2380, 2.49 </a:t>
                      </a:r>
                      <a:r>
                        <a:rPr lang="en-US" dirty="0" err="1" smtClean="0"/>
                        <a:t>Ghz</a:t>
                      </a:r>
                      <a:endParaRPr lang="en-US" dirty="0"/>
                    </a:p>
                  </a:txBody>
                  <a:tcPr/>
                </a:tc>
              </a:tr>
              <a:tr h="370840">
                <a:tc>
                  <a:txBody>
                    <a:bodyPr/>
                    <a:lstStyle/>
                    <a:p>
                      <a:r>
                        <a:rPr lang="en-US" dirty="0" smtClean="0"/>
                        <a:t>Number of cores</a:t>
                      </a:r>
                      <a:endParaRPr lang="en-US" dirty="0"/>
                    </a:p>
                  </a:txBody>
                  <a:tcPr/>
                </a:tc>
                <a:tc>
                  <a:txBody>
                    <a:bodyPr/>
                    <a:lstStyle/>
                    <a:p>
                      <a:r>
                        <a:rPr lang="en-US" dirty="0" smtClean="0"/>
                        <a:t>2 X 4</a:t>
                      </a:r>
                      <a:endParaRPr lang="en-US" dirty="0"/>
                    </a:p>
                  </a:txBody>
                  <a:tcPr/>
                </a:tc>
              </a:tr>
              <a:tr h="370840">
                <a:tc>
                  <a:txBody>
                    <a:bodyPr/>
                    <a:lstStyle/>
                    <a:p>
                      <a:r>
                        <a:rPr lang="en-US" dirty="0" smtClean="0"/>
                        <a:t>Hyper threading</a:t>
                      </a:r>
                      <a:endParaRPr lang="en-US" dirty="0"/>
                    </a:p>
                  </a:txBody>
                  <a:tcPr/>
                </a:tc>
                <a:tc>
                  <a:txBody>
                    <a:bodyPr/>
                    <a:lstStyle/>
                    <a:p>
                      <a:r>
                        <a:rPr lang="en-US" dirty="0" smtClean="0"/>
                        <a:t>Off</a:t>
                      </a:r>
                      <a:endParaRPr lang="en-US" dirty="0"/>
                    </a:p>
                  </a:txBody>
                  <a:tcPr/>
                </a:tc>
              </a:tr>
              <a:tr h="370840">
                <a:tc>
                  <a:txBody>
                    <a:bodyPr/>
                    <a:lstStyle/>
                    <a:p>
                      <a:r>
                        <a:rPr lang="it-IT" dirty="0" smtClean="0"/>
                        <a:t>L1/L2 cache</a:t>
                      </a:r>
                      <a:endParaRPr lang="en-US" dirty="0"/>
                    </a:p>
                  </a:txBody>
                  <a:tcPr/>
                </a:tc>
                <a:tc>
                  <a:txBody>
                    <a:bodyPr/>
                    <a:lstStyle/>
                    <a:p>
                      <a:r>
                        <a:rPr lang="it-IT" dirty="0" smtClean="0"/>
                        <a:t>64K/512K per core</a:t>
                      </a:r>
                      <a:endParaRPr lang="en-US" dirty="0"/>
                    </a:p>
                  </a:txBody>
                  <a:tcPr/>
                </a:tc>
              </a:tr>
              <a:tr h="370840">
                <a:tc>
                  <a:txBody>
                    <a:bodyPr/>
                    <a:lstStyle/>
                    <a:p>
                      <a:r>
                        <a:rPr lang="it-IT" dirty="0" smtClean="0"/>
                        <a:t>L3 cache</a:t>
                      </a:r>
                      <a:endParaRPr lang="en-US" dirty="0"/>
                    </a:p>
                  </a:txBody>
                  <a:tcPr/>
                </a:tc>
                <a:tc>
                  <a:txBody>
                    <a:bodyPr/>
                    <a:lstStyle/>
                    <a:p>
                      <a:r>
                        <a:rPr lang="it-IT" dirty="0" smtClean="0"/>
                        <a:t>6144K</a:t>
                      </a:r>
                    </a:p>
                  </a:txBody>
                  <a:tcPr/>
                </a:tc>
              </a:tr>
              <a:tr h="370840">
                <a:tc>
                  <a:txBody>
                    <a:bodyPr/>
                    <a:lstStyle/>
                    <a:p>
                      <a:r>
                        <a:rPr lang="en-US" dirty="0" smtClean="0"/>
                        <a:t>Main Memory</a:t>
                      </a:r>
                    </a:p>
                  </a:txBody>
                  <a:tcPr/>
                </a:tc>
                <a:tc>
                  <a:txBody>
                    <a:bodyPr/>
                    <a:lstStyle/>
                    <a:p>
                      <a:r>
                        <a:rPr lang="en-US" dirty="0" smtClean="0"/>
                        <a:t>16 GB</a:t>
                      </a:r>
                      <a:endParaRPr lang="it-IT"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Storage SATA, HDD</a:t>
                      </a:r>
                    </a:p>
                  </a:txBody>
                  <a:tcPr/>
                </a:tc>
                <a:tc>
                  <a:txBody>
                    <a:bodyPr/>
                    <a:lstStyle/>
                    <a:p>
                      <a:r>
                        <a:rPr lang="en-US" dirty="0" smtClean="0"/>
                        <a:t>7200RPM</a:t>
                      </a:r>
                      <a:endParaRPr lang="it-IT" dirty="0" smtClean="0"/>
                    </a:p>
                  </a:txBody>
                  <a:tcPr/>
                </a:tc>
              </a:tr>
            </a:tbl>
          </a:graphicData>
        </a:graphic>
      </p:graphicFrame>
    </p:spTree>
    <p:extLst>
      <p:ext uri="{BB962C8B-B14F-4D97-AF65-F5344CB8AC3E}">
        <p14:creationId xmlns:p14="http://schemas.microsoft.com/office/powerpoint/2010/main" val="21328787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pPr algn="just"/>
            <a:r>
              <a:rPr lang="en-US" dirty="0"/>
              <a:t>We used SATA disk, RAM disk and loop device as block devices for the performance testing. </a:t>
            </a:r>
          </a:p>
          <a:p>
            <a:pPr algn="just"/>
            <a:r>
              <a:rPr lang="en-US" dirty="0" smtClean="0"/>
              <a:t>A </a:t>
            </a:r>
            <a:r>
              <a:rPr lang="en-US" dirty="0"/>
              <a:t>loop device is a device that makes a file accessible as a block device.</a:t>
            </a:r>
          </a:p>
          <a:p>
            <a:pPr algn="just"/>
            <a:r>
              <a:rPr lang="en-US" dirty="0" smtClean="0"/>
              <a:t>RAM </a:t>
            </a:r>
            <a:r>
              <a:rPr lang="en-US" dirty="0"/>
              <a:t>disk being faster block device and SATA disk being slower block device, we cover range of devices for the performance testing.</a:t>
            </a:r>
          </a:p>
          <a:p>
            <a:endParaRPr lang="en-US" dirty="0"/>
          </a:p>
        </p:txBody>
      </p:sp>
    </p:spTree>
    <p:extLst>
      <p:ext uri="{BB962C8B-B14F-4D97-AF65-F5344CB8AC3E}">
        <p14:creationId xmlns:p14="http://schemas.microsoft.com/office/powerpoint/2010/main" val="3356320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b="1" dirty="0" err="1" smtClean="0"/>
              <a:t>Xen's</a:t>
            </a:r>
            <a:r>
              <a:rPr lang="en-US" b="1" dirty="0" smtClean="0"/>
              <a:t> </a:t>
            </a:r>
            <a:r>
              <a:rPr lang="en-US" b="1" dirty="0" smtClean="0"/>
              <a:t>split device driver Vs </a:t>
            </a:r>
            <a:r>
              <a:rPr lang="en-US" b="1" dirty="0" smtClean="0"/>
              <a:t>the </a:t>
            </a:r>
            <a:r>
              <a:rPr lang="en-US" b="1" dirty="0"/>
              <a:t>base IDDR system</a:t>
            </a:r>
          </a:p>
          <a:p>
            <a:endParaRPr lang="en-US" dirty="0"/>
          </a:p>
        </p:txBody>
      </p:sp>
      <p:sp>
        <p:nvSpPr>
          <p:cNvPr id="6" name="Rectangle 5"/>
          <p:cNvSpPr/>
          <p:nvPr/>
        </p:nvSpPr>
        <p:spPr>
          <a:xfrm>
            <a:off x="948800" y="4688115"/>
            <a:ext cx="1479585" cy="56605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Backend</a:t>
            </a:r>
            <a:endParaRPr lang="en-US" dirty="0"/>
          </a:p>
        </p:txBody>
      </p:sp>
      <p:sp>
        <p:nvSpPr>
          <p:cNvPr id="9" name="Rectangle 8"/>
          <p:cNvSpPr/>
          <p:nvPr/>
        </p:nvSpPr>
        <p:spPr>
          <a:xfrm>
            <a:off x="856343" y="5602515"/>
            <a:ext cx="2293258" cy="58547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SATA disk/ram disk/loop device</a:t>
            </a:r>
            <a:endParaRPr lang="en-US" sz="1600" dirty="0"/>
          </a:p>
        </p:txBody>
      </p:sp>
      <p:sp>
        <p:nvSpPr>
          <p:cNvPr id="13" name="Rectangle 12"/>
          <p:cNvSpPr/>
          <p:nvPr/>
        </p:nvSpPr>
        <p:spPr>
          <a:xfrm>
            <a:off x="870858" y="2859315"/>
            <a:ext cx="2264228" cy="26270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dirty="0" smtClean="0"/>
          </a:p>
        </p:txBody>
      </p:sp>
      <p:sp>
        <p:nvSpPr>
          <p:cNvPr id="15" name="Rectangle 14"/>
          <p:cNvSpPr/>
          <p:nvPr/>
        </p:nvSpPr>
        <p:spPr>
          <a:xfrm>
            <a:off x="4288972" y="2859315"/>
            <a:ext cx="2264228" cy="33286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dirty="0"/>
          </a:p>
        </p:txBody>
      </p:sp>
      <p:sp>
        <p:nvSpPr>
          <p:cNvPr id="16" name="Rectangle 15"/>
          <p:cNvSpPr/>
          <p:nvPr/>
        </p:nvSpPr>
        <p:spPr>
          <a:xfrm>
            <a:off x="1307158" y="4688115"/>
            <a:ext cx="1479585" cy="56605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Backend</a:t>
            </a:r>
            <a:endParaRPr lang="en-US" dirty="0"/>
          </a:p>
        </p:txBody>
      </p:sp>
      <p:sp>
        <p:nvSpPr>
          <p:cNvPr id="17" name="Rectangle 16"/>
          <p:cNvSpPr/>
          <p:nvPr/>
        </p:nvSpPr>
        <p:spPr>
          <a:xfrm>
            <a:off x="4681293" y="4688115"/>
            <a:ext cx="1479585" cy="56605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F</a:t>
            </a:r>
            <a:r>
              <a:rPr lang="en-US" dirty="0" smtClean="0"/>
              <a:t>rontend</a:t>
            </a:r>
            <a:endParaRPr lang="en-US" dirty="0"/>
          </a:p>
        </p:txBody>
      </p:sp>
      <p:sp>
        <p:nvSpPr>
          <p:cNvPr id="19" name="TextBox 18"/>
          <p:cNvSpPr txBox="1"/>
          <p:nvPr/>
        </p:nvSpPr>
        <p:spPr>
          <a:xfrm>
            <a:off x="4288972" y="2859315"/>
            <a:ext cx="2264227" cy="584775"/>
          </a:xfrm>
          <a:prstGeom prst="rect">
            <a:avLst/>
          </a:prstGeom>
          <a:noFill/>
        </p:spPr>
        <p:txBody>
          <a:bodyPr wrap="square" rtlCol="0">
            <a:spAutoFit/>
          </a:bodyPr>
          <a:lstStyle/>
          <a:p>
            <a:r>
              <a:rPr lang="en-US" sz="1600" dirty="0" smtClean="0"/>
              <a:t>Application domain/ </a:t>
            </a:r>
            <a:r>
              <a:rPr lang="en-US" sz="1600" dirty="0"/>
              <a:t>Domain U / HVM </a:t>
            </a:r>
            <a:r>
              <a:rPr lang="en-US" sz="1600" dirty="0" smtClean="0"/>
              <a:t>guest</a:t>
            </a:r>
            <a:endParaRPr lang="en-US" sz="1600" dirty="0"/>
          </a:p>
        </p:txBody>
      </p:sp>
      <p:sp>
        <p:nvSpPr>
          <p:cNvPr id="20" name="TextBox 19"/>
          <p:cNvSpPr txBox="1"/>
          <p:nvPr/>
        </p:nvSpPr>
        <p:spPr>
          <a:xfrm>
            <a:off x="870858" y="2875009"/>
            <a:ext cx="2264228" cy="584775"/>
          </a:xfrm>
          <a:prstGeom prst="rect">
            <a:avLst/>
          </a:prstGeom>
          <a:noFill/>
        </p:spPr>
        <p:txBody>
          <a:bodyPr wrap="square" rtlCol="0">
            <a:spAutoFit/>
          </a:bodyPr>
          <a:lstStyle/>
          <a:p>
            <a:r>
              <a:rPr lang="en-US" sz="1600" dirty="0" smtClean="0"/>
              <a:t>Driver domain/ </a:t>
            </a:r>
          </a:p>
          <a:p>
            <a:r>
              <a:rPr lang="en-US" sz="1600" dirty="0" smtClean="0"/>
              <a:t>Domain </a:t>
            </a:r>
            <a:r>
              <a:rPr lang="en-US" sz="1600" dirty="0"/>
              <a:t>0 / PV </a:t>
            </a:r>
            <a:r>
              <a:rPr lang="en-US" sz="1600" dirty="0" smtClean="0"/>
              <a:t>guest</a:t>
            </a:r>
            <a:endParaRPr lang="en-US" sz="1600" dirty="0"/>
          </a:p>
        </p:txBody>
      </p:sp>
      <p:sp>
        <p:nvSpPr>
          <p:cNvPr id="21" name="Rectangle 20"/>
          <p:cNvSpPr/>
          <p:nvPr/>
        </p:nvSpPr>
        <p:spPr>
          <a:xfrm>
            <a:off x="4681293" y="3744687"/>
            <a:ext cx="1479585" cy="46445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err="1"/>
              <a:t>SysBench</a:t>
            </a:r>
            <a:r>
              <a:rPr lang="en-US" sz="1400" dirty="0"/>
              <a:t>  </a:t>
            </a:r>
          </a:p>
          <a:p>
            <a:pPr algn="ctr"/>
            <a:r>
              <a:rPr lang="en-US" sz="1400" dirty="0" err="1"/>
              <a:t>FileIO</a:t>
            </a:r>
            <a:r>
              <a:rPr lang="en-US" sz="1400" dirty="0"/>
              <a:t> mode</a:t>
            </a:r>
            <a:endParaRPr lang="en-US" sz="1400" dirty="0"/>
          </a:p>
        </p:txBody>
      </p:sp>
      <p:sp>
        <p:nvSpPr>
          <p:cNvPr id="7" name="TextBox 6"/>
          <p:cNvSpPr txBox="1"/>
          <p:nvPr/>
        </p:nvSpPr>
        <p:spPr>
          <a:xfrm>
            <a:off x="6847114" y="2844230"/>
            <a:ext cx="5159829" cy="3416320"/>
          </a:xfrm>
          <a:prstGeom prst="rect">
            <a:avLst/>
          </a:prstGeom>
          <a:noFill/>
        </p:spPr>
        <p:txBody>
          <a:bodyPr wrap="square" rtlCol="0">
            <a:spAutoFit/>
          </a:bodyPr>
          <a:lstStyle/>
          <a:p>
            <a:r>
              <a:rPr lang="en-US" dirty="0" smtClean="0"/>
              <a:t>SATA disk/RAM disk/Loop device is attached as a physical device in the driver domain.</a:t>
            </a:r>
          </a:p>
          <a:p>
            <a:endParaRPr lang="en-US" dirty="0"/>
          </a:p>
          <a:p>
            <a:r>
              <a:rPr lang="en-US" dirty="0" smtClean="0"/>
              <a:t>It is mounted as ext2 file system in the application domain through interface provided by the frontend driver.</a:t>
            </a:r>
          </a:p>
          <a:p>
            <a:endParaRPr lang="en-US" dirty="0"/>
          </a:p>
          <a:p>
            <a:r>
              <a:rPr lang="en-US" dirty="0" smtClean="0"/>
              <a:t>We ran </a:t>
            </a:r>
            <a:r>
              <a:rPr lang="en-US" dirty="0" err="1" smtClean="0"/>
              <a:t>SysBench</a:t>
            </a:r>
            <a:r>
              <a:rPr lang="en-US" dirty="0" smtClean="0"/>
              <a:t> benchmark in </a:t>
            </a:r>
            <a:r>
              <a:rPr lang="en-US" dirty="0" err="1" smtClean="0"/>
              <a:t>FileIO</a:t>
            </a:r>
            <a:r>
              <a:rPr lang="en-US" dirty="0" smtClean="0"/>
              <a:t> mode to generate 128 files with 1Gb of total data.</a:t>
            </a:r>
          </a:p>
          <a:p>
            <a:endParaRPr lang="en-US" dirty="0"/>
          </a:p>
          <a:p>
            <a:r>
              <a:rPr lang="en-US" dirty="0" smtClean="0"/>
              <a:t>We execute random reads and writes through </a:t>
            </a:r>
            <a:r>
              <a:rPr lang="en-US" dirty="0" err="1" smtClean="0"/>
              <a:t>SysBench</a:t>
            </a:r>
            <a:r>
              <a:rPr lang="en-US" dirty="0" smtClean="0"/>
              <a:t> benchmark.</a:t>
            </a:r>
            <a:endParaRPr lang="en-US" dirty="0"/>
          </a:p>
        </p:txBody>
      </p:sp>
    </p:spTree>
    <p:extLst>
      <p:ext uri="{BB962C8B-B14F-4D97-AF65-F5344CB8AC3E}">
        <p14:creationId xmlns:p14="http://schemas.microsoft.com/office/powerpoint/2010/main" val="29832363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device driver vs base IDDR system</a:t>
            </a:r>
            <a:endParaRPr lang="en-US" dirty="0"/>
          </a:p>
        </p:txBody>
      </p:sp>
      <p:sp>
        <p:nvSpPr>
          <p:cNvPr id="6" name="TextBox 5"/>
          <p:cNvSpPr txBox="1"/>
          <p:nvPr/>
        </p:nvSpPr>
        <p:spPr>
          <a:xfrm>
            <a:off x="8162322" y="5737853"/>
            <a:ext cx="2805833" cy="369332"/>
          </a:xfrm>
          <a:prstGeom prst="rect">
            <a:avLst/>
          </a:prstGeom>
          <a:noFill/>
        </p:spPr>
        <p:txBody>
          <a:bodyPr wrap="none" rtlCol="0">
            <a:spAutoFit/>
          </a:bodyPr>
          <a:lstStyle/>
          <a:p>
            <a:r>
              <a:rPr lang="en-US" dirty="0" smtClean="0"/>
              <a:t>Loop device </a:t>
            </a:r>
            <a:r>
              <a:rPr lang="en-US" dirty="0" smtClean="0"/>
              <a:t>- Random </a:t>
            </a:r>
            <a:r>
              <a:rPr lang="en-US" dirty="0" smtClean="0"/>
              <a:t>reads</a:t>
            </a:r>
            <a:endParaRPr lang="en-US" dirty="0"/>
          </a:p>
        </p:txBody>
      </p:sp>
      <p:sp>
        <p:nvSpPr>
          <p:cNvPr id="8" name="TextBox 7"/>
          <p:cNvSpPr txBox="1"/>
          <p:nvPr/>
        </p:nvSpPr>
        <p:spPr>
          <a:xfrm>
            <a:off x="2001008" y="5790880"/>
            <a:ext cx="2537233" cy="369332"/>
          </a:xfrm>
          <a:prstGeom prst="rect">
            <a:avLst/>
          </a:prstGeom>
          <a:noFill/>
        </p:spPr>
        <p:txBody>
          <a:bodyPr wrap="none" rtlCol="0">
            <a:spAutoFit/>
          </a:bodyPr>
          <a:lstStyle/>
          <a:p>
            <a:r>
              <a:rPr lang="en-US" dirty="0" err="1" smtClean="0"/>
              <a:t>Ramdisk</a:t>
            </a:r>
            <a:r>
              <a:rPr lang="en-US" dirty="0" smtClean="0"/>
              <a:t> </a:t>
            </a:r>
            <a:r>
              <a:rPr lang="en-US" dirty="0" smtClean="0"/>
              <a:t>- Random </a:t>
            </a:r>
            <a:r>
              <a:rPr lang="en-US" dirty="0" smtClean="0"/>
              <a:t>writes</a:t>
            </a:r>
            <a:endParaRPr lang="en-US" dirty="0"/>
          </a:p>
        </p:txBody>
      </p:sp>
      <p:pic>
        <p:nvPicPr>
          <p:cNvPr id="3" name="Picture 2"/>
          <p:cNvPicPr>
            <a:picLocks noChangeAspect="1"/>
          </p:cNvPicPr>
          <p:nvPr/>
        </p:nvPicPr>
        <p:blipFill>
          <a:blip r:embed="rId2"/>
          <a:stretch>
            <a:fillRect/>
          </a:stretch>
        </p:blipFill>
        <p:spPr>
          <a:xfrm>
            <a:off x="6085114" y="2104705"/>
            <a:ext cx="6096000" cy="3686175"/>
          </a:xfrm>
          <a:prstGeom prst="rect">
            <a:avLst/>
          </a:prstGeom>
        </p:spPr>
      </p:pic>
      <p:pic>
        <p:nvPicPr>
          <p:cNvPr id="4" name="Picture 3"/>
          <p:cNvPicPr>
            <a:picLocks noChangeAspect="1"/>
          </p:cNvPicPr>
          <p:nvPr/>
        </p:nvPicPr>
        <p:blipFill>
          <a:blip r:embed="rId3"/>
          <a:stretch>
            <a:fillRect/>
          </a:stretch>
        </p:blipFill>
        <p:spPr>
          <a:xfrm>
            <a:off x="14790" y="2157731"/>
            <a:ext cx="6096000" cy="3686175"/>
          </a:xfrm>
          <a:prstGeom prst="rect">
            <a:avLst/>
          </a:prstGeom>
        </p:spPr>
      </p:pic>
    </p:spTree>
    <p:extLst>
      <p:ext uri="{BB962C8B-B14F-4D97-AF65-F5344CB8AC3E}">
        <p14:creationId xmlns:p14="http://schemas.microsoft.com/office/powerpoint/2010/main" val="1417659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b="1" dirty="0" smtClean="0"/>
              <a:t>Base IDDR system Vs new IDDR system ( RAM disk and loop device)</a:t>
            </a:r>
            <a:endParaRPr lang="en-US" b="1" dirty="0"/>
          </a:p>
          <a:p>
            <a:endParaRPr lang="en-US" dirty="0"/>
          </a:p>
        </p:txBody>
      </p:sp>
      <p:sp>
        <p:nvSpPr>
          <p:cNvPr id="4" name="Rectangle 3"/>
          <p:cNvSpPr/>
          <p:nvPr/>
        </p:nvSpPr>
        <p:spPr>
          <a:xfrm>
            <a:off x="3759199" y="2804738"/>
            <a:ext cx="2264228" cy="26270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dirty="0" smtClean="0"/>
          </a:p>
        </p:txBody>
      </p:sp>
      <p:sp>
        <p:nvSpPr>
          <p:cNvPr id="5" name="Rectangle 4"/>
          <p:cNvSpPr/>
          <p:nvPr/>
        </p:nvSpPr>
        <p:spPr>
          <a:xfrm>
            <a:off x="907141" y="2798513"/>
            <a:ext cx="2264228" cy="33286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dirty="0"/>
          </a:p>
        </p:txBody>
      </p:sp>
      <p:sp>
        <p:nvSpPr>
          <p:cNvPr id="6" name="Rectangle 5"/>
          <p:cNvSpPr/>
          <p:nvPr/>
        </p:nvSpPr>
        <p:spPr>
          <a:xfrm>
            <a:off x="4195499" y="4633538"/>
            <a:ext cx="1479585" cy="56605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Backend</a:t>
            </a:r>
            <a:endParaRPr lang="en-US" dirty="0"/>
          </a:p>
        </p:txBody>
      </p:sp>
      <p:sp>
        <p:nvSpPr>
          <p:cNvPr id="8" name="Rectangle 7"/>
          <p:cNvSpPr/>
          <p:nvPr/>
        </p:nvSpPr>
        <p:spPr>
          <a:xfrm>
            <a:off x="1299462" y="4627313"/>
            <a:ext cx="1479585" cy="56605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F</a:t>
            </a:r>
            <a:r>
              <a:rPr lang="en-US" dirty="0" smtClean="0"/>
              <a:t>rontend</a:t>
            </a:r>
            <a:endParaRPr lang="en-US" dirty="0"/>
          </a:p>
        </p:txBody>
      </p:sp>
      <p:sp>
        <p:nvSpPr>
          <p:cNvPr id="9" name="Rectangle 8"/>
          <p:cNvSpPr/>
          <p:nvPr/>
        </p:nvSpPr>
        <p:spPr>
          <a:xfrm>
            <a:off x="3744684" y="5547938"/>
            <a:ext cx="2293258" cy="58547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RAM disk/loop device</a:t>
            </a:r>
            <a:endParaRPr lang="en-US" sz="1600" dirty="0"/>
          </a:p>
        </p:txBody>
      </p:sp>
      <p:sp>
        <p:nvSpPr>
          <p:cNvPr id="10" name="TextBox 9"/>
          <p:cNvSpPr txBox="1"/>
          <p:nvPr/>
        </p:nvSpPr>
        <p:spPr>
          <a:xfrm>
            <a:off x="907141" y="2798513"/>
            <a:ext cx="2264227" cy="584775"/>
          </a:xfrm>
          <a:prstGeom prst="rect">
            <a:avLst/>
          </a:prstGeom>
          <a:noFill/>
        </p:spPr>
        <p:txBody>
          <a:bodyPr wrap="square" rtlCol="0">
            <a:spAutoFit/>
          </a:bodyPr>
          <a:lstStyle/>
          <a:p>
            <a:r>
              <a:rPr lang="en-US" sz="1600" dirty="0" smtClean="0"/>
              <a:t>Application domain/ </a:t>
            </a:r>
            <a:r>
              <a:rPr lang="en-US" sz="1600" dirty="0"/>
              <a:t>Domain </a:t>
            </a:r>
            <a:r>
              <a:rPr lang="en-US" sz="1600" dirty="0" smtClean="0"/>
              <a:t>0 </a:t>
            </a:r>
            <a:r>
              <a:rPr lang="en-US" sz="1600" dirty="0"/>
              <a:t>/ </a:t>
            </a:r>
            <a:r>
              <a:rPr lang="en-US" sz="1600" dirty="0" smtClean="0"/>
              <a:t>PV guest</a:t>
            </a:r>
            <a:endParaRPr lang="en-US" sz="1600" dirty="0"/>
          </a:p>
        </p:txBody>
      </p:sp>
      <p:sp>
        <p:nvSpPr>
          <p:cNvPr id="11" name="TextBox 10"/>
          <p:cNvSpPr txBox="1"/>
          <p:nvPr/>
        </p:nvSpPr>
        <p:spPr>
          <a:xfrm>
            <a:off x="3759199" y="2820432"/>
            <a:ext cx="2264228" cy="584775"/>
          </a:xfrm>
          <a:prstGeom prst="rect">
            <a:avLst/>
          </a:prstGeom>
          <a:noFill/>
        </p:spPr>
        <p:txBody>
          <a:bodyPr wrap="square" rtlCol="0">
            <a:spAutoFit/>
          </a:bodyPr>
          <a:lstStyle/>
          <a:p>
            <a:r>
              <a:rPr lang="en-US" sz="1600" dirty="0" smtClean="0"/>
              <a:t>Driver domain/ </a:t>
            </a:r>
          </a:p>
          <a:p>
            <a:r>
              <a:rPr lang="en-US" sz="1600" dirty="0" smtClean="0"/>
              <a:t>Domain U </a:t>
            </a:r>
            <a:r>
              <a:rPr lang="en-US" sz="1600" dirty="0"/>
              <a:t>/ </a:t>
            </a:r>
            <a:r>
              <a:rPr lang="en-US" sz="1600" dirty="0" smtClean="0"/>
              <a:t>HVM guest</a:t>
            </a:r>
            <a:endParaRPr lang="en-US" sz="1600" dirty="0"/>
          </a:p>
        </p:txBody>
      </p:sp>
      <p:sp>
        <p:nvSpPr>
          <p:cNvPr id="12" name="Rectangle 11"/>
          <p:cNvSpPr/>
          <p:nvPr/>
        </p:nvSpPr>
        <p:spPr>
          <a:xfrm>
            <a:off x="1299462" y="3683885"/>
            <a:ext cx="1479585" cy="46445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err="1" smtClean="0"/>
              <a:t>Sysbench</a:t>
            </a:r>
            <a:endParaRPr lang="en-US" sz="1600" dirty="0"/>
          </a:p>
        </p:txBody>
      </p:sp>
      <p:sp>
        <p:nvSpPr>
          <p:cNvPr id="7" name="TextBox 6"/>
          <p:cNvSpPr txBox="1"/>
          <p:nvPr/>
        </p:nvSpPr>
        <p:spPr>
          <a:xfrm>
            <a:off x="6879772" y="2820432"/>
            <a:ext cx="3150542" cy="646331"/>
          </a:xfrm>
          <a:prstGeom prst="rect">
            <a:avLst/>
          </a:prstGeom>
          <a:noFill/>
        </p:spPr>
        <p:txBody>
          <a:bodyPr wrap="none" rtlCol="0">
            <a:spAutoFit/>
          </a:bodyPr>
          <a:lstStyle/>
          <a:p>
            <a:r>
              <a:rPr lang="en-US" dirty="0" smtClean="0"/>
              <a:t>Domain 0 – Application domain </a:t>
            </a:r>
          </a:p>
          <a:p>
            <a:r>
              <a:rPr lang="en-US" dirty="0" smtClean="0"/>
              <a:t>Domain U – Driver domain</a:t>
            </a:r>
            <a:endParaRPr lang="en-US" dirty="0"/>
          </a:p>
        </p:txBody>
      </p:sp>
    </p:spTree>
    <p:extLst>
      <p:ext uri="{BB962C8B-B14F-4D97-AF65-F5344CB8AC3E}">
        <p14:creationId xmlns:p14="http://schemas.microsoft.com/office/powerpoint/2010/main" val="2550501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IDDR vs New IDDR (</a:t>
            </a:r>
            <a:r>
              <a:rPr lang="en-US" dirty="0" err="1" smtClean="0"/>
              <a:t>Ramdisk</a:t>
            </a:r>
            <a:r>
              <a:rPr lang="en-US" dirty="0" smtClean="0"/>
              <a:t>)</a:t>
            </a:r>
            <a:endParaRPr lang="en-US" dirty="0"/>
          </a:p>
        </p:txBody>
      </p:sp>
      <p:sp>
        <p:nvSpPr>
          <p:cNvPr id="6" name="TextBox 5"/>
          <p:cNvSpPr txBox="1"/>
          <p:nvPr/>
        </p:nvSpPr>
        <p:spPr>
          <a:xfrm>
            <a:off x="1887415" y="6049298"/>
            <a:ext cx="1522981" cy="369332"/>
          </a:xfrm>
          <a:prstGeom prst="rect">
            <a:avLst/>
          </a:prstGeom>
          <a:noFill/>
        </p:spPr>
        <p:txBody>
          <a:bodyPr wrap="none" rtlCol="0">
            <a:spAutoFit/>
          </a:bodyPr>
          <a:lstStyle/>
          <a:p>
            <a:r>
              <a:rPr lang="en-US" dirty="0" smtClean="0"/>
              <a:t>Random reads</a:t>
            </a:r>
            <a:endParaRPr lang="en-US" dirty="0"/>
          </a:p>
        </p:txBody>
      </p:sp>
      <p:sp>
        <p:nvSpPr>
          <p:cNvPr id="7" name="TextBox 6"/>
          <p:cNvSpPr txBox="1"/>
          <p:nvPr/>
        </p:nvSpPr>
        <p:spPr>
          <a:xfrm>
            <a:off x="8135816" y="6049298"/>
            <a:ext cx="2145908" cy="369332"/>
          </a:xfrm>
          <a:prstGeom prst="rect">
            <a:avLst/>
          </a:prstGeom>
          <a:noFill/>
        </p:spPr>
        <p:txBody>
          <a:bodyPr wrap="none" rtlCol="0">
            <a:spAutoFit/>
          </a:bodyPr>
          <a:lstStyle/>
          <a:p>
            <a:r>
              <a:rPr lang="en-US" dirty="0" smtClean="0"/>
              <a:t>Random reads writes</a:t>
            </a:r>
            <a:endParaRPr lang="en-US" dirty="0"/>
          </a:p>
        </p:txBody>
      </p:sp>
      <p:pic>
        <p:nvPicPr>
          <p:cNvPr id="5" name="Picture 4"/>
          <p:cNvPicPr>
            <a:picLocks noChangeAspect="1"/>
          </p:cNvPicPr>
          <p:nvPr/>
        </p:nvPicPr>
        <p:blipFill>
          <a:blip r:embed="rId2"/>
          <a:stretch>
            <a:fillRect/>
          </a:stretch>
        </p:blipFill>
        <p:spPr>
          <a:xfrm>
            <a:off x="32915" y="2157731"/>
            <a:ext cx="6096000" cy="3686175"/>
          </a:xfrm>
          <a:prstGeom prst="rect">
            <a:avLst/>
          </a:prstGeom>
        </p:spPr>
      </p:pic>
      <p:pic>
        <p:nvPicPr>
          <p:cNvPr id="10" name="Picture 9"/>
          <p:cNvPicPr>
            <a:picLocks noChangeAspect="1"/>
          </p:cNvPicPr>
          <p:nvPr/>
        </p:nvPicPr>
        <p:blipFill>
          <a:blip r:embed="rId3"/>
          <a:stretch>
            <a:fillRect/>
          </a:stretch>
        </p:blipFill>
        <p:spPr>
          <a:xfrm>
            <a:off x="6043611" y="2157730"/>
            <a:ext cx="6096000" cy="3686175"/>
          </a:xfrm>
          <a:prstGeom prst="rect">
            <a:avLst/>
          </a:prstGeom>
        </p:spPr>
      </p:pic>
    </p:spTree>
    <p:extLst>
      <p:ext uri="{BB962C8B-B14F-4D97-AF65-F5344CB8AC3E}">
        <p14:creationId xmlns:p14="http://schemas.microsoft.com/office/powerpoint/2010/main" val="1751910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IDDR vs New IDDR (Loop device)</a:t>
            </a:r>
            <a:endParaRPr lang="en-US" dirty="0"/>
          </a:p>
        </p:txBody>
      </p:sp>
      <p:sp>
        <p:nvSpPr>
          <p:cNvPr id="6" name="TextBox 5"/>
          <p:cNvSpPr txBox="1"/>
          <p:nvPr/>
        </p:nvSpPr>
        <p:spPr>
          <a:xfrm>
            <a:off x="2584101" y="6036731"/>
            <a:ext cx="1522981" cy="369332"/>
          </a:xfrm>
          <a:prstGeom prst="rect">
            <a:avLst/>
          </a:prstGeom>
          <a:noFill/>
        </p:spPr>
        <p:txBody>
          <a:bodyPr wrap="none" rtlCol="0">
            <a:spAutoFit/>
          </a:bodyPr>
          <a:lstStyle/>
          <a:p>
            <a:r>
              <a:rPr lang="en-US" dirty="0" smtClean="0"/>
              <a:t>Random reads</a:t>
            </a:r>
            <a:endParaRPr lang="en-US" dirty="0"/>
          </a:p>
        </p:txBody>
      </p:sp>
      <p:sp>
        <p:nvSpPr>
          <p:cNvPr id="7" name="TextBox 6"/>
          <p:cNvSpPr txBox="1"/>
          <p:nvPr/>
        </p:nvSpPr>
        <p:spPr>
          <a:xfrm>
            <a:off x="8484703" y="6036731"/>
            <a:ext cx="2145908" cy="369332"/>
          </a:xfrm>
          <a:prstGeom prst="rect">
            <a:avLst/>
          </a:prstGeom>
          <a:noFill/>
        </p:spPr>
        <p:txBody>
          <a:bodyPr wrap="none" rtlCol="0">
            <a:spAutoFit/>
          </a:bodyPr>
          <a:lstStyle/>
          <a:p>
            <a:r>
              <a:rPr lang="en-US" dirty="0" smtClean="0"/>
              <a:t>Random reads writes</a:t>
            </a:r>
            <a:endParaRPr lang="en-US" dirty="0"/>
          </a:p>
        </p:txBody>
      </p:sp>
      <p:pic>
        <p:nvPicPr>
          <p:cNvPr id="5" name="Picture 4"/>
          <p:cNvPicPr>
            <a:picLocks noChangeAspect="1"/>
          </p:cNvPicPr>
          <p:nvPr/>
        </p:nvPicPr>
        <p:blipFill>
          <a:blip r:embed="rId3"/>
          <a:stretch>
            <a:fillRect/>
          </a:stretch>
        </p:blipFill>
        <p:spPr>
          <a:xfrm>
            <a:off x="14516" y="2277569"/>
            <a:ext cx="6096000" cy="3686175"/>
          </a:xfrm>
          <a:prstGeom prst="rect">
            <a:avLst/>
          </a:prstGeom>
        </p:spPr>
      </p:pic>
      <p:pic>
        <p:nvPicPr>
          <p:cNvPr id="8" name="Picture 7"/>
          <p:cNvPicPr>
            <a:picLocks noChangeAspect="1"/>
          </p:cNvPicPr>
          <p:nvPr/>
        </p:nvPicPr>
        <p:blipFill>
          <a:blip r:embed="rId4"/>
          <a:stretch>
            <a:fillRect/>
          </a:stretch>
        </p:blipFill>
        <p:spPr>
          <a:xfrm>
            <a:off x="6096000" y="2277569"/>
            <a:ext cx="6096000" cy="3686175"/>
          </a:xfrm>
          <a:prstGeom prst="rect">
            <a:avLst/>
          </a:prstGeom>
        </p:spPr>
      </p:pic>
    </p:spTree>
    <p:extLst>
      <p:ext uri="{BB962C8B-B14F-4D97-AF65-F5344CB8AC3E}">
        <p14:creationId xmlns:p14="http://schemas.microsoft.com/office/powerpoint/2010/main" val="24553828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utilization</a:t>
            </a:r>
            <a:endParaRPr lang="en-US" dirty="0"/>
          </a:p>
        </p:txBody>
      </p:sp>
      <p:pic>
        <p:nvPicPr>
          <p:cNvPr id="4" name="Content Placeholder 3"/>
          <p:cNvPicPr>
            <a:picLocks noGrp="1" noChangeAspect="1"/>
          </p:cNvPicPr>
          <p:nvPr>
            <p:ph idx="1"/>
          </p:nvPr>
        </p:nvPicPr>
        <p:blipFill>
          <a:blip r:embed="rId3"/>
          <a:stretch>
            <a:fillRect/>
          </a:stretch>
        </p:blipFill>
        <p:spPr>
          <a:xfrm>
            <a:off x="30480" y="2074544"/>
            <a:ext cx="6096000" cy="3686175"/>
          </a:xfrm>
          <a:prstGeom prst="rect">
            <a:avLst/>
          </a:prstGeom>
        </p:spPr>
      </p:pic>
      <p:sp>
        <p:nvSpPr>
          <p:cNvPr id="5" name="TextBox 4"/>
          <p:cNvSpPr txBox="1"/>
          <p:nvPr/>
        </p:nvSpPr>
        <p:spPr>
          <a:xfrm>
            <a:off x="1837134" y="5821676"/>
            <a:ext cx="2895152" cy="369332"/>
          </a:xfrm>
          <a:prstGeom prst="rect">
            <a:avLst/>
          </a:prstGeom>
          <a:noFill/>
        </p:spPr>
        <p:txBody>
          <a:bodyPr wrap="none" rtlCol="0">
            <a:spAutoFit/>
          </a:bodyPr>
          <a:lstStyle/>
          <a:p>
            <a:r>
              <a:rPr lang="en-US" dirty="0" smtClean="0"/>
              <a:t>Random reads on a RAM disk</a:t>
            </a:r>
            <a:endParaRPr lang="en-US" dirty="0"/>
          </a:p>
        </p:txBody>
      </p:sp>
      <p:sp>
        <p:nvSpPr>
          <p:cNvPr id="7" name="TextBox 6"/>
          <p:cNvSpPr txBox="1"/>
          <p:nvPr/>
        </p:nvSpPr>
        <p:spPr>
          <a:xfrm>
            <a:off x="7902654" y="5821676"/>
            <a:ext cx="2858283" cy="369332"/>
          </a:xfrm>
          <a:prstGeom prst="rect">
            <a:avLst/>
          </a:prstGeom>
          <a:noFill/>
        </p:spPr>
        <p:txBody>
          <a:bodyPr wrap="none" rtlCol="0">
            <a:spAutoFit/>
          </a:bodyPr>
          <a:lstStyle/>
          <a:p>
            <a:r>
              <a:rPr lang="en-US" dirty="0" smtClean="0"/>
              <a:t>Random reads on a loop disk</a:t>
            </a:r>
            <a:endParaRPr lang="en-US" dirty="0"/>
          </a:p>
        </p:txBody>
      </p:sp>
      <p:pic>
        <p:nvPicPr>
          <p:cNvPr id="8" name="Picture 7"/>
          <p:cNvPicPr>
            <a:picLocks noChangeAspect="1"/>
          </p:cNvPicPr>
          <p:nvPr/>
        </p:nvPicPr>
        <p:blipFill>
          <a:blip r:embed="rId4"/>
          <a:stretch>
            <a:fillRect/>
          </a:stretch>
        </p:blipFill>
        <p:spPr>
          <a:xfrm>
            <a:off x="6096000" y="2074543"/>
            <a:ext cx="6096000" cy="3686175"/>
          </a:xfrm>
          <a:prstGeom prst="rect">
            <a:avLst/>
          </a:prstGeom>
        </p:spPr>
      </p:pic>
    </p:spTree>
    <p:extLst>
      <p:ext uri="{BB962C8B-B14F-4D97-AF65-F5344CB8AC3E}">
        <p14:creationId xmlns:p14="http://schemas.microsoft.com/office/powerpoint/2010/main" val="19211932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b="1" dirty="0"/>
              <a:t>Base IDDR system Vs new IDDR system ( </a:t>
            </a:r>
            <a:r>
              <a:rPr lang="en-US" b="1" dirty="0" smtClean="0"/>
              <a:t>SATA Disk)</a:t>
            </a:r>
            <a:endParaRPr lang="en-US" b="1" dirty="0"/>
          </a:p>
          <a:p>
            <a:endParaRPr lang="en-US" dirty="0"/>
          </a:p>
        </p:txBody>
      </p:sp>
      <p:sp>
        <p:nvSpPr>
          <p:cNvPr id="4" name="Rectangle 3"/>
          <p:cNvSpPr/>
          <p:nvPr/>
        </p:nvSpPr>
        <p:spPr>
          <a:xfrm>
            <a:off x="870858" y="2859315"/>
            <a:ext cx="2264228" cy="26270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dirty="0" smtClean="0"/>
          </a:p>
        </p:txBody>
      </p:sp>
      <p:sp>
        <p:nvSpPr>
          <p:cNvPr id="5" name="Rectangle 4"/>
          <p:cNvSpPr/>
          <p:nvPr/>
        </p:nvSpPr>
        <p:spPr>
          <a:xfrm>
            <a:off x="4288972" y="2859315"/>
            <a:ext cx="2264228" cy="33286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dirty="0"/>
          </a:p>
        </p:txBody>
      </p:sp>
      <p:sp>
        <p:nvSpPr>
          <p:cNvPr id="6" name="Rectangle 5"/>
          <p:cNvSpPr/>
          <p:nvPr/>
        </p:nvSpPr>
        <p:spPr>
          <a:xfrm>
            <a:off x="1307158" y="4688115"/>
            <a:ext cx="1479585" cy="56605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Backend</a:t>
            </a:r>
            <a:endParaRPr lang="en-US" dirty="0"/>
          </a:p>
        </p:txBody>
      </p:sp>
      <p:sp>
        <p:nvSpPr>
          <p:cNvPr id="8" name="Rectangle 7"/>
          <p:cNvSpPr/>
          <p:nvPr/>
        </p:nvSpPr>
        <p:spPr>
          <a:xfrm>
            <a:off x="4681293" y="4688115"/>
            <a:ext cx="1479585" cy="56605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F</a:t>
            </a:r>
            <a:r>
              <a:rPr lang="en-US" dirty="0" smtClean="0"/>
              <a:t>rontend</a:t>
            </a:r>
            <a:endParaRPr lang="en-US" dirty="0"/>
          </a:p>
        </p:txBody>
      </p:sp>
      <p:sp>
        <p:nvSpPr>
          <p:cNvPr id="9" name="Rectangle 8"/>
          <p:cNvSpPr/>
          <p:nvPr/>
        </p:nvSpPr>
        <p:spPr>
          <a:xfrm>
            <a:off x="856343" y="5602515"/>
            <a:ext cx="2293258" cy="58547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SATA disk</a:t>
            </a:r>
            <a:endParaRPr lang="en-US" sz="1600" dirty="0"/>
          </a:p>
        </p:txBody>
      </p:sp>
      <p:sp>
        <p:nvSpPr>
          <p:cNvPr id="10" name="TextBox 9"/>
          <p:cNvSpPr txBox="1"/>
          <p:nvPr/>
        </p:nvSpPr>
        <p:spPr>
          <a:xfrm>
            <a:off x="4288972" y="2859315"/>
            <a:ext cx="2264227" cy="584775"/>
          </a:xfrm>
          <a:prstGeom prst="rect">
            <a:avLst/>
          </a:prstGeom>
          <a:noFill/>
        </p:spPr>
        <p:txBody>
          <a:bodyPr wrap="square" rtlCol="0">
            <a:spAutoFit/>
          </a:bodyPr>
          <a:lstStyle/>
          <a:p>
            <a:r>
              <a:rPr lang="en-US" sz="1600" dirty="0" smtClean="0"/>
              <a:t>Application domain/ </a:t>
            </a:r>
            <a:r>
              <a:rPr lang="en-US" sz="1600" dirty="0"/>
              <a:t>Domain U / HVM </a:t>
            </a:r>
            <a:r>
              <a:rPr lang="en-US" sz="1600" dirty="0" smtClean="0"/>
              <a:t>guest</a:t>
            </a:r>
            <a:endParaRPr lang="en-US" sz="1600" dirty="0"/>
          </a:p>
        </p:txBody>
      </p:sp>
      <p:sp>
        <p:nvSpPr>
          <p:cNvPr id="11" name="TextBox 10"/>
          <p:cNvSpPr txBox="1"/>
          <p:nvPr/>
        </p:nvSpPr>
        <p:spPr>
          <a:xfrm>
            <a:off x="870858" y="2875009"/>
            <a:ext cx="2264228" cy="584775"/>
          </a:xfrm>
          <a:prstGeom prst="rect">
            <a:avLst/>
          </a:prstGeom>
          <a:noFill/>
        </p:spPr>
        <p:txBody>
          <a:bodyPr wrap="square" rtlCol="0">
            <a:spAutoFit/>
          </a:bodyPr>
          <a:lstStyle/>
          <a:p>
            <a:r>
              <a:rPr lang="en-US" sz="1600" dirty="0" smtClean="0"/>
              <a:t>Driver domain/ </a:t>
            </a:r>
          </a:p>
          <a:p>
            <a:r>
              <a:rPr lang="en-US" sz="1600" dirty="0" smtClean="0"/>
              <a:t>Domain </a:t>
            </a:r>
            <a:r>
              <a:rPr lang="en-US" sz="1600" dirty="0"/>
              <a:t>0 / PV </a:t>
            </a:r>
            <a:r>
              <a:rPr lang="en-US" sz="1600" dirty="0" smtClean="0"/>
              <a:t>guest</a:t>
            </a:r>
            <a:endParaRPr lang="en-US" sz="1600" dirty="0"/>
          </a:p>
        </p:txBody>
      </p:sp>
      <p:sp>
        <p:nvSpPr>
          <p:cNvPr id="12" name="Rectangle 11"/>
          <p:cNvSpPr/>
          <p:nvPr/>
        </p:nvSpPr>
        <p:spPr>
          <a:xfrm>
            <a:off x="4681293" y="3744687"/>
            <a:ext cx="1479585" cy="46445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err="1" smtClean="0"/>
              <a:t>Sysbench</a:t>
            </a:r>
            <a:endParaRPr lang="en-US" sz="1600" dirty="0"/>
          </a:p>
        </p:txBody>
      </p:sp>
      <p:sp>
        <p:nvSpPr>
          <p:cNvPr id="13" name="TextBox 12"/>
          <p:cNvSpPr txBox="1"/>
          <p:nvPr/>
        </p:nvSpPr>
        <p:spPr>
          <a:xfrm>
            <a:off x="6879772" y="2820432"/>
            <a:ext cx="3150542" cy="646331"/>
          </a:xfrm>
          <a:prstGeom prst="rect">
            <a:avLst/>
          </a:prstGeom>
          <a:noFill/>
        </p:spPr>
        <p:txBody>
          <a:bodyPr wrap="none" rtlCol="0">
            <a:spAutoFit/>
          </a:bodyPr>
          <a:lstStyle/>
          <a:p>
            <a:r>
              <a:rPr lang="en-US" dirty="0" smtClean="0"/>
              <a:t>Domain U – Application domain </a:t>
            </a:r>
          </a:p>
          <a:p>
            <a:r>
              <a:rPr lang="en-US" dirty="0" smtClean="0"/>
              <a:t>Domain 0 – Driver domain</a:t>
            </a:r>
            <a:endParaRPr lang="en-US" dirty="0"/>
          </a:p>
        </p:txBody>
      </p:sp>
    </p:spTree>
    <p:extLst>
      <p:ext uri="{BB962C8B-B14F-4D97-AF65-F5344CB8AC3E}">
        <p14:creationId xmlns:p14="http://schemas.microsoft.com/office/powerpoint/2010/main" val="1923123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IDDR vs New IDDR (SATA disk)</a:t>
            </a:r>
            <a:endParaRPr lang="en-US" dirty="0"/>
          </a:p>
        </p:txBody>
      </p:sp>
      <p:sp>
        <p:nvSpPr>
          <p:cNvPr id="6" name="TextBox 5"/>
          <p:cNvSpPr txBox="1"/>
          <p:nvPr/>
        </p:nvSpPr>
        <p:spPr>
          <a:xfrm>
            <a:off x="2584101" y="6036731"/>
            <a:ext cx="1522981" cy="369332"/>
          </a:xfrm>
          <a:prstGeom prst="rect">
            <a:avLst/>
          </a:prstGeom>
          <a:noFill/>
        </p:spPr>
        <p:txBody>
          <a:bodyPr wrap="none" rtlCol="0">
            <a:spAutoFit/>
          </a:bodyPr>
          <a:lstStyle/>
          <a:p>
            <a:r>
              <a:rPr lang="en-US" dirty="0" smtClean="0"/>
              <a:t>Random reads</a:t>
            </a:r>
            <a:endParaRPr lang="en-US" dirty="0"/>
          </a:p>
        </p:txBody>
      </p:sp>
      <p:sp>
        <p:nvSpPr>
          <p:cNvPr id="7" name="TextBox 6"/>
          <p:cNvSpPr txBox="1"/>
          <p:nvPr/>
        </p:nvSpPr>
        <p:spPr>
          <a:xfrm>
            <a:off x="8484703" y="6036731"/>
            <a:ext cx="2145908" cy="369332"/>
          </a:xfrm>
          <a:prstGeom prst="rect">
            <a:avLst/>
          </a:prstGeom>
          <a:noFill/>
        </p:spPr>
        <p:txBody>
          <a:bodyPr wrap="none" rtlCol="0">
            <a:spAutoFit/>
          </a:bodyPr>
          <a:lstStyle/>
          <a:p>
            <a:r>
              <a:rPr lang="en-US" dirty="0" smtClean="0"/>
              <a:t>Random reads writes</a:t>
            </a:r>
            <a:endParaRPr lang="en-US" dirty="0"/>
          </a:p>
        </p:txBody>
      </p:sp>
      <p:pic>
        <p:nvPicPr>
          <p:cNvPr id="3" name="Picture 2"/>
          <p:cNvPicPr>
            <a:picLocks noChangeAspect="1"/>
          </p:cNvPicPr>
          <p:nvPr/>
        </p:nvPicPr>
        <p:blipFill>
          <a:blip r:embed="rId3"/>
          <a:stretch>
            <a:fillRect/>
          </a:stretch>
        </p:blipFill>
        <p:spPr>
          <a:xfrm>
            <a:off x="0" y="2277569"/>
            <a:ext cx="6096000" cy="3686175"/>
          </a:xfrm>
          <a:prstGeom prst="rect">
            <a:avLst/>
          </a:prstGeom>
        </p:spPr>
      </p:pic>
      <p:pic>
        <p:nvPicPr>
          <p:cNvPr id="4" name="Picture 3"/>
          <p:cNvPicPr>
            <a:picLocks noChangeAspect="1"/>
          </p:cNvPicPr>
          <p:nvPr/>
        </p:nvPicPr>
        <p:blipFill>
          <a:blip r:embed="rId4"/>
          <a:stretch>
            <a:fillRect/>
          </a:stretch>
        </p:blipFill>
        <p:spPr>
          <a:xfrm>
            <a:off x="6043611" y="2254143"/>
            <a:ext cx="6096000" cy="3686175"/>
          </a:xfrm>
          <a:prstGeom prst="rect">
            <a:avLst/>
          </a:prstGeom>
        </p:spPr>
      </p:pic>
    </p:spTree>
    <p:extLst>
      <p:ext uri="{BB962C8B-B14F-4D97-AF65-F5344CB8AC3E}">
        <p14:creationId xmlns:p14="http://schemas.microsoft.com/office/powerpoint/2010/main" val="1292500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Driver Isolation Motivation</a:t>
            </a:r>
          </a:p>
        </p:txBody>
      </p:sp>
      <p:sp>
        <p:nvSpPr>
          <p:cNvPr id="3" name="Content Placeholder 2"/>
          <p:cNvSpPr>
            <a:spLocks noGrp="1"/>
          </p:cNvSpPr>
          <p:nvPr>
            <p:ph idx="1"/>
          </p:nvPr>
        </p:nvSpPr>
        <p:spPr/>
        <p:txBody>
          <a:bodyPr/>
          <a:lstStyle/>
          <a:p>
            <a:r>
              <a:rPr lang="en-US" dirty="0" smtClean="0"/>
              <a:t>An analysis </a:t>
            </a:r>
            <a:r>
              <a:rPr lang="en-US" dirty="0"/>
              <a:t>of the Linux kernel code </a:t>
            </a:r>
            <a:r>
              <a:rPr lang="en-US" dirty="0" smtClean="0"/>
              <a:t>using </a:t>
            </a:r>
            <a:r>
              <a:rPr lang="en-US" dirty="0" err="1" smtClean="0"/>
              <a:t>Coverity</a:t>
            </a:r>
            <a:endParaRPr lang="en-US" dirty="0"/>
          </a:p>
          <a:p>
            <a:pPr marL="205740" lvl="2" indent="0">
              <a:buNone/>
            </a:pPr>
            <a:r>
              <a:rPr lang="en-US" dirty="0"/>
              <a:t>1000 bugs in the Linux kernel 2.4.1</a:t>
            </a:r>
          </a:p>
          <a:p>
            <a:pPr marL="205740" lvl="2" indent="0">
              <a:buNone/>
            </a:pPr>
            <a:r>
              <a:rPr lang="en-US" dirty="0"/>
              <a:t>950 bugs in the Linux kernel 2.6.9</a:t>
            </a:r>
          </a:p>
          <a:p>
            <a:pPr marL="205740" lvl="2" indent="0">
              <a:buNone/>
            </a:pPr>
            <a:r>
              <a:rPr lang="en-US" dirty="0"/>
              <a:t>53% of the bugs are present in the device driver portion of the </a:t>
            </a:r>
            <a:r>
              <a:rPr lang="en-US" dirty="0" smtClean="0"/>
              <a:t>kernel</a:t>
            </a:r>
          </a:p>
          <a:p>
            <a:pPr marL="205740" lvl="2" indent="0">
              <a:buNone/>
            </a:pPr>
            <a:r>
              <a:rPr lang="en-US" dirty="0" smtClean="0"/>
              <a:t>Any </a:t>
            </a:r>
            <a:r>
              <a:rPr lang="en-US" dirty="0"/>
              <a:t>portion of the kernel can </a:t>
            </a:r>
            <a:r>
              <a:rPr lang="en-US" dirty="0" smtClean="0"/>
              <a:t>overwrite data structure in the kernel space</a:t>
            </a:r>
          </a:p>
          <a:p>
            <a:pPr marL="205740" lvl="2" indent="0">
              <a:buNone/>
            </a:pPr>
            <a:r>
              <a:rPr lang="en-US" dirty="0" smtClean="0"/>
              <a:t>This causes </a:t>
            </a:r>
            <a:r>
              <a:rPr lang="en-US" dirty="0"/>
              <a:t>a bug in a device driver to corrupt the memory of other kernel </a:t>
            </a:r>
            <a:r>
              <a:rPr lang="en-US" dirty="0" smtClean="0"/>
              <a:t>components</a:t>
            </a:r>
          </a:p>
          <a:p>
            <a:pPr marL="4572" lvl="1" indent="0">
              <a:buNone/>
            </a:pPr>
            <a:endParaRPr lang="en-US" dirty="0"/>
          </a:p>
          <a:p>
            <a:pPr marL="205740" lvl="2" indent="0">
              <a:buNone/>
            </a:pPr>
            <a:endParaRPr lang="en-US" dirty="0"/>
          </a:p>
          <a:p>
            <a:pPr lvl="1"/>
            <a:endParaRPr lang="en-US" dirty="0"/>
          </a:p>
        </p:txBody>
      </p:sp>
      <p:sp>
        <p:nvSpPr>
          <p:cNvPr id="4" name="Rectangle 3"/>
          <p:cNvSpPr/>
          <p:nvPr/>
        </p:nvSpPr>
        <p:spPr>
          <a:xfrm>
            <a:off x="1069422" y="4387984"/>
            <a:ext cx="1063210" cy="50405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smtClean="0"/>
              <a:t>User </a:t>
            </a:r>
          </a:p>
          <a:p>
            <a:r>
              <a:rPr lang="en-US" sz="1200" dirty="0" smtClean="0"/>
              <a:t>Process</a:t>
            </a:r>
            <a:endParaRPr lang="en-US" sz="1200" dirty="0" smtClean="0"/>
          </a:p>
        </p:txBody>
      </p:sp>
      <p:sp>
        <p:nvSpPr>
          <p:cNvPr id="6" name="Rounded Rectangle 5"/>
          <p:cNvSpPr/>
          <p:nvPr/>
        </p:nvSpPr>
        <p:spPr>
          <a:xfrm>
            <a:off x="1008462" y="4953000"/>
            <a:ext cx="3433470" cy="112739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 name="Rectangle 6"/>
          <p:cNvSpPr/>
          <p:nvPr/>
        </p:nvSpPr>
        <p:spPr>
          <a:xfrm>
            <a:off x="1195360" y="5549346"/>
            <a:ext cx="811333" cy="4091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Ethernet</a:t>
            </a:r>
            <a:endParaRPr lang="en-US" sz="1400" dirty="0"/>
          </a:p>
        </p:txBody>
      </p:sp>
      <p:sp>
        <p:nvSpPr>
          <p:cNvPr id="14" name="TextBox 13"/>
          <p:cNvSpPr txBox="1"/>
          <p:nvPr/>
        </p:nvSpPr>
        <p:spPr>
          <a:xfrm>
            <a:off x="3864607" y="5361223"/>
            <a:ext cx="592765" cy="307777"/>
          </a:xfrm>
          <a:prstGeom prst="rect">
            <a:avLst/>
          </a:prstGeom>
          <a:noFill/>
        </p:spPr>
        <p:txBody>
          <a:bodyPr wrap="square" rtlCol="0">
            <a:spAutoFit/>
          </a:bodyPr>
          <a:lstStyle/>
          <a:p>
            <a:r>
              <a:rPr lang="en-US" sz="700" dirty="0" smtClean="0"/>
              <a:t>Monolithic OS kernel</a:t>
            </a:r>
            <a:endParaRPr lang="en-US" sz="700" dirty="0"/>
          </a:p>
        </p:txBody>
      </p:sp>
      <p:sp>
        <p:nvSpPr>
          <p:cNvPr id="15" name="Rectangle 14"/>
          <p:cNvSpPr/>
          <p:nvPr/>
        </p:nvSpPr>
        <p:spPr>
          <a:xfrm>
            <a:off x="1008462" y="6139082"/>
            <a:ext cx="3433470" cy="4678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Hardware</a:t>
            </a:r>
          </a:p>
        </p:txBody>
      </p:sp>
      <p:sp>
        <p:nvSpPr>
          <p:cNvPr id="22" name="Rectangle 21"/>
          <p:cNvSpPr/>
          <p:nvPr/>
        </p:nvSpPr>
        <p:spPr>
          <a:xfrm>
            <a:off x="2193592" y="4387984"/>
            <a:ext cx="1063210" cy="50405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smtClean="0"/>
              <a:t>User </a:t>
            </a:r>
          </a:p>
          <a:p>
            <a:r>
              <a:rPr lang="en-US" sz="1200" dirty="0" smtClean="0"/>
              <a:t>Process</a:t>
            </a:r>
            <a:endParaRPr lang="en-US" sz="1200" dirty="0" smtClean="0"/>
          </a:p>
        </p:txBody>
      </p:sp>
      <p:sp>
        <p:nvSpPr>
          <p:cNvPr id="23" name="Rectangle 22"/>
          <p:cNvSpPr/>
          <p:nvPr/>
        </p:nvSpPr>
        <p:spPr>
          <a:xfrm>
            <a:off x="3333002" y="4387984"/>
            <a:ext cx="1063210" cy="50405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smtClean="0"/>
              <a:t>User </a:t>
            </a:r>
          </a:p>
          <a:p>
            <a:r>
              <a:rPr lang="en-US" sz="1200" dirty="0" smtClean="0"/>
              <a:t>Process</a:t>
            </a:r>
            <a:endParaRPr lang="en-US" sz="1200" dirty="0" smtClean="0"/>
          </a:p>
        </p:txBody>
      </p:sp>
      <p:sp>
        <p:nvSpPr>
          <p:cNvPr id="24" name="Rectangle 23"/>
          <p:cNvSpPr/>
          <p:nvPr/>
        </p:nvSpPr>
        <p:spPr>
          <a:xfrm>
            <a:off x="1195360" y="5045561"/>
            <a:ext cx="811333" cy="4091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TCP/IP</a:t>
            </a:r>
            <a:endParaRPr lang="en-US" sz="1400" dirty="0"/>
          </a:p>
        </p:txBody>
      </p:sp>
      <p:sp>
        <p:nvSpPr>
          <p:cNvPr id="25" name="Rectangle 24"/>
          <p:cNvSpPr/>
          <p:nvPr/>
        </p:nvSpPr>
        <p:spPr>
          <a:xfrm>
            <a:off x="2116597" y="5549346"/>
            <a:ext cx="811333" cy="4091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SATA</a:t>
            </a:r>
            <a:endParaRPr lang="en-US" sz="1400" dirty="0"/>
          </a:p>
        </p:txBody>
      </p:sp>
      <p:sp>
        <p:nvSpPr>
          <p:cNvPr id="26" name="Rectangle 25"/>
          <p:cNvSpPr/>
          <p:nvPr/>
        </p:nvSpPr>
        <p:spPr>
          <a:xfrm>
            <a:off x="2116597" y="5045561"/>
            <a:ext cx="811333" cy="4091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File system</a:t>
            </a:r>
            <a:endParaRPr lang="en-US" sz="1200" dirty="0"/>
          </a:p>
        </p:txBody>
      </p:sp>
      <p:sp>
        <p:nvSpPr>
          <p:cNvPr id="27" name="Rectangle 26"/>
          <p:cNvSpPr/>
          <p:nvPr/>
        </p:nvSpPr>
        <p:spPr>
          <a:xfrm>
            <a:off x="3037834" y="5549346"/>
            <a:ext cx="811333" cy="4091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PCI</a:t>
            </a:r>
            <a:endParaRPr lang="en-US" sz="1400" dirty="0"/>
          </a:p>
        </p:txBody>
      </p:sp>
      <p:sp>
        <p:nvSpPr>
          <p:cNvPr id="28" name="Rectangle 27"/>
          <p:cNvSpPr/>
          <p:nvPr/>
        </p:nvSpPr>
        <p:spPr>
          <a:xfrm>
            <a:off x="3037834" y="5045561"/>
            <a:ext cx="811333" cy="4091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Memory Manager</a:t>
            </a:r>
            <a:endParaRPr lang="en-US" sz="1200" dirty="0"/>
          </a:p>
        </p:txBody>
      </p:sp>
      <p:pic>
        <p:nvPicPr>
          <p:cNvPr id="30" name="Picture 8" descr="http://socialfixer.com/includes/img/chrome-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9358" y="4427846"/>
            <a:ext cx="424332" cy="424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http://www.mswordhelp.com/wp-content/uploads/2011/04/word-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0277" y="4432980"/>
            <a:ext cx="431972" cy="43197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http://icons.iconarchive.com/icons/musett/adobe-folders/256/Acrobat-Reader-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30195" y="4439225"/>
            <a:ext cx="435126" cy="435126"/>
          </a:xfrm>
          <a:prstGeom prst="rect">
            <a:avLst/>
          </a:prstGeom>
          <a:noFill/>
          <a:extLst>
            <a:ext uri="{909E8E84-426E-40DD-AFC4-6F175D3DCCD1}">
              <a14:hiddenFill xmlns:a14="http://schemas.microsoft.com/office/drawing/2010/main">
                <a:solidFill>
                  <a:srgbClr val="FFFFFF"/>
                </a:solidFill>
              </a14:hiddenFill>
            </a:ext>
          </a:extLst>
        </p:spPr>
      </p:pic>
      <p:sp>
        <p:nvSpPr>
          <p:cNvPr id="21" name="&quot;No&quot; Symbol 20"/>
          <p:cNvSpPr/>
          <p:nvPr/>
        </p:nvSpPr>
        <p:spPr>
          <a:xfrm>
            <a:off x="2461120" y="4410684"/>
            <a:ext cx="466810" cy="45426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31" name="Rectangle 30"/>
          <p:cNvSpPr/>
          <p:nvPr/>
        </p:nvSpPr>
        <p:spPr>
          <a:xfrm>
            <a:off x="6827442" y="4329296"/>
            <a:ext cx="1063210" cy="50405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smtClean="0"/>
              <a:t>User </a:t>
            </a:r>
          </a:p>
          <a:p>
            <a:r>
              <a:rPr lang="en-US" sz="1200" dirty="0" smtClean="0"/>
              <a:t>Process</a:t>
            </a:r>
            <a:endParaRPr lang="en-US" sz="1200" dirty="0" smtClean="0"/>
          </a:p>
        </p:txBody>
      </p:sp>
      <p:sp>
        <p:nvSpPr>
          <p:cNvPr id="32" name="Rounded Rectangle 31"/>
          <p:cNvSpPr/>
          <p:nvPr/>
        </p:nvSpPr>
        <p:spPr>
          <a:xfrm>
            <a:off x="6766482" y="4894312"/>
            <a:ext cx="3433470" cy="112739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 name="Rectangle 32"/>
          <p:cNvSpPr/>
          <p:nvPr/>
        </p:nvSpPr>
        <p:spPr>
          <a:xfrm>
            <a:off x="6953380" y="5490658"/>
            <a:ext cx="811333" cy="4091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Ethernet</a:t>
            </a:r>
            <a:endParaRPr lang="en-US" sz="1400" dirty="0"/>
          </a:p>
        </p:txBody>
      </p:sp>
      <p:sp>
        <p:nvSpPr>
          <p:cNvPr id="34" name="Rectangle 33"/>
          <p:cNvSpPr/>
          <p:nvPr/>
        </p:nvSpPr>
        <p:spPr>
          <a:xfrm>
            <a:off x="6766482" y="6080394"/>
            <a:ext cx="3433470" cy="4678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Hardware</a:t>
            </a:r>
          </a:p>
        </p:txBody>
      </p:sp>
      <p:sp>
        <p:nvSpPr>
          <p:cNvPr id="35" name="Rectangle 34"/>
          <p:cNvSpPr/>
          <p:nvPr/>
        </p:nvSpPr>
        <p:spPr>
          <a:xfrm>
            <a:off x="7951612" y="4329296"/>
            <a:ext cx="1063210" cy="50405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smtClean="0"/>
              <a:t>User </a:t>
            </a:r>
          </a:p>
          <a:p>
            <a:r>
              <a:rPr lang="en-US" sz="1200" dirty="0" smtClean="0"/>
              <a:t>Process</a:t>
            </a:r>
            <a:endParaRPr lang="en-US" sz="1200" dirty="0" smtClean="0"/>
          </a:p>
        </p:txBody>
      </p:sp>
      <p:sp>
        <p:nvSpPr>
          <p:cNvPr id="36" name="Rectangle 35"/>
          <p:cNvSpPr/>
          <p:nvPr/>
        </p:nvSpPr>
        <p:spPr>
          <a:xfrm>
            <a:off x="9091022" y="4329296"/>
            <a:ext cx="1063210" cy="50405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smtClean="0"/>
              <a:t>User </a:t>
            </a:r>
          </a:p>
          <a:p>
            <a:r>
              <a:rPr lang="en-US" sz="1200" dirty="0" smtClean="0"/>
              <a:t>Process</a:t>
            </a:r>
            <a:endParaRPr lang="en-US" sz="1200" dirty="0" smtClean="0"/>
          </a:p>
        </p:txBody>
      </p:sp>
      <p:sp>
        <p:nvSpPr>
          <p:cNvPr id="37" name="Rectangle 36"/>
          <p:cNvSpPr/>
          <p:nvPr/>
        </p:nvSpPr>
        <p:spPr>
          <a:xfrm>
            <a:off x="6953380" y="4986873"/>
            <a:ext cx="811333" cy="4091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TCP/IP</a:t>
            </a:r>
            <a:endParaRPr lang="en-US" sz="1400" dirty="0"/>
          </a:p>
        </p:txBody>
      </p:sp>
      <p:sp>
        <p:nvSpPr>
          <p:cNvPr id="38" name="Rectangle 37"/>
          <p:cNvSpPr/>
          <p:nvPr/>
        </p:nvSpPr>
        <p:spPr>
          <a:xfrm>
            <a:off x="7874617" y="5490658"/>
            <a:ext cx="811333" cy="4091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SATA</a:t>
            </a:r>
            <a:endParaRPr lang="en-US" sz="1400" dirty="0"/>
          </a:p>
        </p:txBody>
      </p:sp>
      <p:sp>
        <p:nvSpPr>
          <p:cNvPr id="39" name="Rectangle 38"/>
          <p:cNvSpPr/>
          <p:nvPr/>
        </p:nvSpPr>
        <p:spPr>
          <a:xfrm>
            <a:off x="7874617" y="4986873"/>
            <a:ext cx="811333" cy="4091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File system</a:t>
            </a:r>
            <a:endParaRPr lang="en-US" sz="1200" dirty="0"/>
          </a:p>
        </p:txBody>
      </p:sp>
      <p:sp>
        <p:nvSpPr>
          <p:cNvPr id="40" name="Rectangle 39"/>
          <p:cNvSpPr/>
          <p:nvPr/>
        </p:nvSpPr>
        <p:spPr>
          <a:xfrm>
            <a:off x="8795854" y="5490658"/>
            <a:ext cx="811333" cy="4091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PCI</a:t>
            </a:r>
            <a:endParaRPr lang="en-US" sz="1400" dirty="0"/>
          </a:p>
        </p:txBody>
      </p:sp>
      <p:sp>
        <p:nvSpPr>
          <p:cNvPr id="41" name="Rectangle 40"/>
          <p:cNvSpPr/>
          <p:nvPr/>
        </p:nvSpPr>
        <p:spPr>
          <a:xfrm>
            <a:off x="8795854" y="4986873"/>
            <a:ext cx="811333" cy="4091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Memory Manager</a:t>
            </a:r>
            <a:endParaRPr lang="en-US" sz="1200" dirty="0"/>
          </a:p>
        </p:txBody>
      </p:sp>
      <p:pic>
        <p:nvPicPr>
          <p:cNvPr id="43" name="Picture 8" descr="http://socialfixer.com/includes/img/chrome-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7378" y="4369158"/>
            <a:ext cx="424332" cy="42433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0" descr="http://www.mswordhelp.com/wp-content/uploads/2011/04/word-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8297" y="4374292"/>
            <a:ext cx="431972" cy="43197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2" descr="http://icons.iconarchive.com/icons/musett/adobe-folders/256/Acrobat-Reader-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88215" y="4380537"/>
            <a:ext cx="435126" cy="435126"/>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9616419" y="5265365"/>
            <a:ext cx="592765" cy="307777"/>
          </a:xfrm>
          <a:prstGeom prst="rect">
            <a:avLst/>
          </a:prstGeom>
          <a:noFill/>
        </p:spPr>
        <p:txBody>
          <a:bodyPr wrap="square" rtlCol="0">
            <a:spAutoFit/>
          </a:bodyPr>
          <a:lstStyle/>
          <a:p>
            <a:r>
              <a:rPr lang="en-US" sz="700" dirty="0" smtClean="0"/>
              <a:t>Monolithic OS kernel</a:t>
            </a:r>
            <a:endParaRPr lang="en-US" sz="700" dirty="0"/>
          </a:p>
        </p:txBody>
      </p:sp>
      <p:sp>
        <p:nvSpPr>
          <p:cNvPr id="48" name="&quot;No&quot; Symbol 47"/>
          <p:cNvSpPr/>
          <p:nvPr/>
        </p:nvSpPr>
        <p:spPr>
          <a:xfrm>
            <a:off x="8046878" y="5474862"/>
            <a:ext cx="466810" cy="45426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52" name="&quot;No&quot; Symbol 51"/>
          <p:cNvSpPr/>
          <p:nvPr/>
        </p:nvSpPr>
        <p:spPr>
          <a:xfrm>
            <a:off x="8967076" y="5474862"/>
            <a:ext cx="466810" cy="45426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53" name="&quot;No&quot; Symbol 52"/>
          <p:cNvSpPr/>
          <p:nvPr/>
        </p:nvSpPr>
        <p:spPr>
          <a:xfrm>
            <a:off x="7125442" y="5472045"/>
            <a:ext cx="466810" cy="45426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54" name="&quot;No&quot; Symbol 53"/>
          <p:cNvSpPr/>
          <p:nvPr/>
        </p:nvSpPr>
        <p:spPr>
          <a:xfrm>
            <a:off x="8042509" y="4956987"/>
            <a:ext cx="466810" cy="45426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55" name="&quot;No&quot; Symbol 54"/>
          <p:cNvSpPr/>
          <p:nvPr/>
        </p:nvSpPr>
        <p:spPr>
          <a:xfrm>
            <a:off x="8962707" y="4956987"/>
            <a:ext cx="466810" cy="45426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56" name="&quot;No&quot; Symbol 55"/>
          <p:cNvSpPr/>
          <p:nvPr/>
        </p:nvSpPr>
        <p:spPr>
          <a:xfrm>
            <a:off x="7121073" y="4954170"/>
            <a:ext cx="466810" cy="45426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57" name="&quot;No&quot; Symbol 56"/>
          <p:cNvSpPr/>
          <p:nvPr/>
        </p:nvSpPr>
        <p:spPr>
          <a:xfrm>
            <a:off x="7649544" y="4410684"/>
            <a:ext cx="1481211" cy="1441414"/>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pic>
        <p:nvPicPr>
          <p:cNvPr id="1026" name="Picture 2" descr="http://www.clker.com/cliparts/f/V/y/o/z/c/green-check-mark-th.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4635" y="4407417"/>
            <a:ext cx="405620" cy="46693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http://www.clker.com/cliparts/f/V/y/o/z/c/green-check-mark-th.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3987" y="4407417"/>
            <a:ext cx="405620" cy="466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45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48"/>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5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56"/>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8" grpId="0" animBg="1"/>
      <p:bldP spid="48"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utilization</a:t>
            </a:r>
            <a:endParaRPr lang="en-US" dirty="0"/>
          </a:p>
        </p:txBody>
      </p:sp>
      <p:sp>
        <p:nvSpPr>
          <p:cNvPr id="5" name="TextBox 4"/>
          <p:cNvSpPr txBox="1"/>
          <p:nvPr/>
        </p:nvSpPr>
        <p:spPr>
          <a:xfrm>
            <a:off x="2282049" y="5913116"/>
            <a:ext cx="2885213" cy="369332"/>
          </a:xfrm>
          <a:prstGeom prst="rect">
            <a:avLst/>
          </a:prstGeom>
          <a:noFill/>
        </p:spPr>
        <p:txBody>
          <a:bodyPr wrap="none" rtlCol="0">
            <a:spAutoFit/>
          </a:bodyPr>
          <a:lstStyle/>
          <a:p>
            <a:r>
              <a:rPr lang="en-US" dirty="0" smtClean="0"/>
              <a:t>Random reads on a SATA disk</a:t>
            </a:r>
            <a:endParaRPr lang="en-US" dirty="0"/>
          </a:p>
        </p:txBody>
      </p:sp>
      <p:pic>
        <p:nvPicPr>
          <p:cNvPr id="6" name="Picture 5"/>
          <p:cNvPicPr>
            <a:picLocks noChangeAspect="1"/>
          </p:cNvPicPr>
          <p:nvPr/>
        </p:nvPicPr>
        <p:blipFill>
          <a:blip r:embed="rId3"/>
          <a:stretch>
            <a:fillRect/>
          </a:stretch>
        </p:blipFill>
        <p:spPr>
          <a:xfrm>
            <a:off x="676656" y="2091690"/>
            <a:ext cx="6096000" cy="3686175"/>
          </a:xfrm>
          <a:prstGeom prst="rect">
            <a:avLst/>
          </a:prstGeom>
        </p:spPr>
      </p:pic>
    </p:spTree>
    <p:extLst>
      <p:ext uri="{BB962C8B-B14F-4D97-AF65-F5344CB8AC3E}">
        <p14:creationId xmlns:p14="http://schemas.microsoft.com/office/powerpoint/2010/main" val="40289430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b="1" dirty="0" smtClean="0"/>
              <a:t>Inter domain communication</a:t>
            </a:r>
          </a:p>
          <a:p>
            <a:pPr lvl="1"/>
            <a:r>
              <a:rPr lang="en-US" dirty="0" smtClean="0"/>
              <a:t>Xen split </a:t>
            </a:r>
            <a:r>
              <a:rPr lang="en-US" dirty="0"/>
              <a:t>device driver </a:t>
            </a:r>
            <a:r>
              <a:rPr lang="en-US" dirty="0" smtClean="0"/>
              <a:t>:</a:t>
            </a:r>
            <a:endParaRPr lang="en-US" dirty="0"/>
          </a:p>
          <a:p>
            <a:pPr lvl="1"/>
            <a:r>
              <a:rPr lang="en-US" dirty="0"/>
              <a:t>F</a:t>
            </a:r>
            <a:r>
              <a:rPr lang="en-US" dirty="0" smtClean="0"/>
              <a:t>aces </a:t>
            </a:r>
            <a:r>
              <a:rPr lang="en-US" dirty="0"/>
              <a:t>the performance issues because of </a:t>
            </a:r>
            <a:r>
              <a:rPr lang="en-US" dirty="0"/>
              <a:t>data copy </a:t>
            </a:r>
            <a:r>
              <a:rPr lang="en-US" dirty="0" smtClean="0"/>
              <a:t>overhead </a:t>
            </a:r>
            <a:r>
              <a:rPr lang="en-US" dirty="0" smtClean="0"/>
              <a:t>and </a:t>
            </a:r>
            <a:r>
              <a:rPr lang="en-US" dirty="0"/>
              <a:t>page </a:t>
            </a:r>
            <a:r>
              <a:rPr lang="en-US" dirty="0" smtClean="0"/>
              <a:t>flipping overhead</a:t>
            </a:r>
            <a:endParaRPr lang="en-US" dirty="0" smtClean="0"/>
          </a:p>
          <a:p>
            <a:pPr lvl="1"/>
            <a:endParaRPr lang="en-US" i="1" dirty="0" smtClean="0"/>
          </a:p>
          <a:p>
            <a:pPr lvl="1"/>
            <a:r>
              <a:rPr lang="en-US" dirty="0" smtClean="0"/>
              <a:t>Xen socket :</a:t>
            </a:r>
            <a:endParaRPr lang="en-US" dirty="0"/>
          </a:p>
          <a:p>
            <a:pPr lvl="1"/>
            <a:r>
              <a:rPr lang="en-US" dirty="0"/>
              <a:t>A</a:t>
            </a:r>
            <a:r>
              <a:rPr lang="en-US" dirty="0" smtClean="0"/>
              <a:t> UNIX domain socket like interface in order to overcome </a:t>
            </a:r>
            <a:r>
              <a:rPr lang="en-US" dirty="0"/>
              <a:t>the page flipping performance </a:t>
            </a:r>
            <a:r>
              <a:rPr lang="en-US" dirty="0" smtClean="0"/>
              <a:t>overhead</a:t>
            </a:r>
          </a:p>
          <a:p>
            <a:pPr lvl="1"/>
            <a:r>
              <a:rPr lang="en-US" dirty="0" smtClean="0"/>
              <a:t>Needs </a:t>
            </a:r>
            <a:r>
              <a:rPr lang="en-US" dirty="0"/>
              <a:t>an existing socket interface APIs to be </a:t>
            </a:r>
            <a:r>
              <a:rPr lang="en-US" dirty="0" smtClean="0"/>
              <a:t>changed</a:t>
            </a:r>
            <a:endParaRPr lang="en-US" dirty="0"/>
          </a:p>
        </p:txBody>
      </p:sp>
    </p:spTree>
    <p:extLst>
      <p:ext uri="{BB962C8B-B14F-4D97-AF65-F5344CB8AC3E}">
        <p14:creationId xmlns:p14="http://schemas.microsoft.com/office/powerpoint/2010/main" val="13261270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b="1" dirty="0" smtClean="0"/>
              <a:t>Inter domain communication</a:t>
            </a:r>
          </a:p>
          <a:p>
            <a:pPr lvl="1"/>
            <a:r>
              <a:rPr lang="en-US" dirty="0" smtClean="0"/>
              <a:t>Fido :</a:t>
            </a:r>
          </a:p>
          <a:p>
            <a:pPr lvl="1"/>
            <a:r>
              <a:rPr lang="en-US" dirty="0" smtClean="0"/>
              <a:t>Shared </a:t>
            </a:r>
            <a:r>
              <a:rPr lang="en-US" dirty="0"/>
              <a:t>memory based inter domain communication </a:t>
            </a:r>
            <a:r>
              <a:rPr lang="en-US" dirty="0" smtClean="0"/>
              <a:t>mechanism</a:t>
            </a:r>
          </a:p>
          <a:p>
            <a:pPr lvl="1"/>
            <a:r>
              <a:rPr lang="en-US" dirty="0" smtClean="0"/>
              <a:t>Avoid page flipping and copy overheads</a:t>
            </a:r>
          </a:p>
          <a:p>
            <a:pPr lvl="1"/>
            <a:r>
              <a:rPr lang="en-US" dirty="0" smtClean="0"/>
              <a:t>Enables end-to-end zero-copy communication across multiple domains.</a:t>
            </a:r>
          </a:p>
          <a:p>
            <a:pPr lvl="1"/>
            <a:r>
              <a:rPr lang="en-US" dirty="0" smtClean="0"/>
              <a:t>Leverages relaxed trust model. </a:t>
            </a:r>
            <a:endParaRPr lang="en-US" dirty="0"/>
          </a:p>
        </p:txBody>
      </p:sp>
    </p:spTree>
    <p:extLst>
      <p:ext uri="{BB962C8B-B14F-4D97-AF65-F5344CB8AC3E}">
        <p14:creationId xmlns:p14="http://schemas.microsoft.com/office/powerpoint/2010/main" val="23113108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b="1" dirty="0" smtClean="0"/>
              <a:t>Adaptive spinning</a:t>
            </a:r>
          </a:p>
          <a:p>
            <a:pPr lvl="1"/>
            <a:r>
              <a:rPr lang="en-US" dirty="0" smtClean="0"/>
              <a:t>In current implementation the read request thread and read response thread spins for a constant amount of time. </a:t>
            </a:r>
          </a:p>
          <a:p>
            <a:pPr lvl="1"/>
            <a:r>
              <a:rPr lang="en-US" smtClean="0"/>
              <a:t>It will </a:t>
            </a:r>
            <a:r>
              <a:rPr lang="en-US" dirty="0" smtClean="0"/>
              <a:t>be interesting to see the impact of adaptive spinning of these threads.</a:t>
            </a:r>
            <a:endParaRPr lang="en-US" dirty="0"/>
          </a:p>
        </p:txBody>
      </p:sp>
    </p:spTree>
    <p:extLst>
      <p:ext uri="{BB962C8B-B14F-4D97-AF65-F5344CB8AC3E}">
        <p14:creationId xmlns:p14="http://schemas.microsoft.com/office/powerpoint/2010/main" val="1818503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62984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Driver Isolation Motivation</a:t>
            </a:r>
          </a:p>
        </p:txBody>
      </p:sp>
      <p:sp>
        <p:nvSpPr>
          <p:cNvPr id="3" name="Content Placeholder 2"/>
          <p:cNvSpPr>
            <a:spLocks noGrp="1"/>
          </p:cNvSpPr>
          <p:nvPr>
            <p:ph idx="1"/>
          </p:nvPr>
        </p:nvSpPr>
        <p:spPr/>
        <p:txBody>
          <a:bodyPr/>
          <a:lstStyle/>
          <a:p>
            <a:pPr marL="4572" lvl="1" indent="0">
              <a:buNone/>
            </a:pPr>
            <a:r>
              <a:rPr lang="en-US" dirty="0"/>
              <a:t>Underlying cause of unreliability in operating systems is the lack of isolation between </a:t>
            </a:r>
            <a:r>
              <a:rPr lang="en-US" b="1" dirty="0"/>
              <a:t>device drivers </a:t>
            </a:r>
            <a:r>
              <a:rPr lang="en-US" dirty="0"/>
              <a:t>and a </a:t>
            </a:r>
            <a:r>
              <a:rPr lang="en-US" b="1" dirty="0"/>
              <a:t>Linux </a:t>
            </a:r>
            <a:r>
              <a:rPr lang="en-US" b="1" dirty="0" smtClean="0"/>
              <a:t>kernel</a:t>
            </a:r>
            <a:endParaRPr lang="en-US" dirty="0"/>
          </a:p>
          <a:p>
            <a:pPr marL="4572" lvl="1" indent="0">
              <a:buNone/>
            </a:pPr>
            <a:endParaRPr lang="en-US" dirty="0"/>
          </a:p>
          <a:p>
            <a:pPr marL="205740" lvl="2" indent="0">
              <a:buNone/>
            </a:pPr>
            <a:endParaRPr lang="en-US" dirty="0"/>
          </a:p>
          <a:p>
            <a:pPr lvl="1"/>
            <a:endParaRPr lang="en-US" dirty="0"/>
          </a:p>
        </p:txBody>
      </p:sp>
    </p:spTree>
    <p:extLst>
      <p:ext uri="{BB962C8B-B14F-4D97-AF65-F5344CB8AC3E}">
        <p14:creationId xmlns:p14="http://schemas.microsoft.com/office/powerpoint/2010/main" val="2105311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approaches for system reliability</a:t>
            </a:r>
            <a:endParaRPr lang="en-US" dirty="0"/>
          </a:p>
        </p:txBody>
      </p:sp>
      <p:sp>
        <p:nvSpPr>
          <p:cNvPr id="3" name="Content Placeholder 2"/>
          <p:cNvSpPr>
            <a:spLocks noGrp="1"/>
          </p:cNvSpPr>
          <p:nvPr>
            <p:ph idx="1"/>
          </p:nvPr>
        </p:nvSpPr>
        <p:spPr/>
        <p:txBody>
          <a:bodyPr/>
          <a:lstStyle/>
          <a:p>
            <a:r>
              <a:rPr lang="en-US" dirty="0" smtClean="0"/>
              <a:t>Device driver isolation is not a new concept. </a:t>
            </a:r>
            <a:endParaRPr lang="en-US" dirty="0" smtClean="0"/>
          </a:p>
          <a:p>
            <a:r>
              <a:rPr lang="en-US" dirty="0" smtClean="0"/>
              <a:t>Existing </a:t>
            </a:r>
            <a:r>
              <a:rPr lang="en-US" dirty="0" smtClean="0"/>
              <a:t>solutions </a:t>
            </a:r>
            <a:r>
              <a:rPr lang="en-US" dirty="0" smtClean="0"/>
              <a:t>such as:</a:t>
            </a:r>
            <a:endParaRPr lang="en-US" dirty="0" smtClean="0"/>
          </a:p>
          <a:p>
            <a:pPr lvl="1"/>
            <a:r>
              <a:rPr lang="en-US" dirty="0" smtClean="0"/>
              <a:t>User </a:t>
            </a:r>
            <a:r>
              <a:rPr lang="en-US" dirty="0" smtClean="0"/>
              <a:t>level </a:t>
            </a:r>
            <a:r>
              <a:rPr lang="en-US" dirty="0" smtClean="0"/>
              <a:t>drivers</a:t>
            </a:r>
          </a:p>
          <a:p>
            <a:pPr lvl="1"/>
            <a:r>
              <a:rPr lang="en-US" dirty="0" smtClean="0"/>
              <a:t>Micro-drivers</a:t>
            </a:r>
            <a:endParaRPr lang="en-US" dirty="0" smtClean="0"/>
          </a:p>
          <a:p>
            <a:pPr lvl="1"/>
            <a:r>
              <a:rPr lang="en-US" dirty="0" smtClean="0"/>
              <a:t>Virtual machine based approaches </a:t>
            </a:r>
            <a:endParaRPr lang="en-US" dirty="0" smtClean="0"/>
          </a:p>
          <a:p>
            <a:pPr lvl="2"/>
            <a:r>
              <a:rPr lang="en-US" dirty="0" smtClean="0"/>
              <a:t>DD/OS </a:t>
            </a:r>
          </a:p>
          <a:p>
            <a:pPr lvl="2"/>
            <a:r>
              <a:rPr lang="en-US" dirty="0" smtClean="0"/>
              <a:t>Xen </a:t>
            </a:r>
            <a:r>
              <a:rPr lang="en-US" dirty="0" smtClean="0"/>
              <a:t>Isolated Driver Domains </a:t>
            </a:r>
            <a:endParaRPr lang="en-US" dirty="0" smtClean="0"/>
          </a:p>
        </p:txBody>
      </p:sp>
    </p:spTree>
    <p:extLst>
      <p:ext uri="{BB962C8B-B14F-4D97-AF65-F5344CB8AC3E}">
        <p14:creationId xmlns:p14="http://schemas.microsoft.com/office/powerpoint/2010/main" val="60707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Xen’s</a:t>
            </a:r>
            <a:r>
              <a:rPr lang="en-US" dirty="0" smtClean="0"/>
              <a:t> Isolated Driver Domain</a:t>
            </a:r>
            <a:endParaRPr lang="en-US" dirty="0"/>
          </a:p>
        </p:txBody>
      </p:sp>
      <p:sp>
        <p:nvSpPr>
          <p:cNvPr id="3" name="Content Placeholder 2"/>
          <p:cNvSpPr>
            <a:spLocks noGrp="1"/>
          </p:cNvSpPr>
          <p:nvPr>
            <p:ph idx="1"/>
          </p:nvPr>
        </p:nvSpPr>
        <p:spPr>
          <a:xfrm>
            <a:off x="6641734" y="2012140"/>
            <a:ext cx="4986253" cy="4550317"/>
          </a:xfrm>
        </p:spPr>
        <p:txBody>
          <a:bodyPr/>
          <a:lstStyle/>
          <a:p>
            <a:pPr algn="just"/>
            <a:r>
              <a:rPr lang="en-US" dirty="0" smtClean="0"/>
              <a:t>A domain running user applications is called an </a:t>
            </a:r>
            <a:r>
              <a:rPr lang="en-US" b="1" dirty="0"/>
              <a:t>a</a:t>
            </a:r>
            <a:r>
              <a:rPr lang="en-US" b="1" dirty="0" smtClean="0"/>
              <a:t>pplication domain.</a:t>
            </a:r>
            <a:endParaRPr lang="en-US" dirty="0" smtClean="0"/>
          </a:p>
          <a:p>
            <a:r>
              <a:rPr lang="en-US" dirty="0"/>
              <a:t>A device driver is isolated </a:t>
            </a:r>
            <a:r>
              <a:rPr lang="en-US" dirty="0" smtClean="0"/>
              <a:t>by </a:t>
            </a:r>
            <a:r>
              <a:rPr lang="en-US" dirty="0"/>
              <a:t>running it in a </a:t>
            </a:r>
            <a:r>
              <a:rPr lang="en-US" dirty="0" smtClean="0"/>
              <a:t>domain </a:t>
            </a:r>
            <a:r>
              <a:rPr lang="en-US" dirty="0"/>
              <a:t>separate from the application domain</a:t>
            </a:r>
            <a:r>
              <a:rPr lang="en-US" dirty="0" smtClean="0"/>
              <a:t>.</a:t>
            </a:r>
          </a:p>
          <a:p>
            <a:r>
              <a:rPr lang="en-US" dirty="0"/>
              <a:t>A domain running a device driver is called a </a:t>
            </a:r>
            <a:r>
              <a:rPr lang="en-US" b="1" dirty="0"/>
              <a:t>driver domain</a:t>
            </a:r>
            <a:r>
              <a:rPr lang="en-US" b="1" dirty="0" smtClean="0"/>
              <a:t>.</a:t>
            </a:r>
          </a:p>
          <a:p>
            <a:r>
              <a:rPr lang="en-US" b="1" dirty="0" smtClean="0"/>
              <a:t>Split device driver: </a:t>
            </a:r>
            <a:r>
              <a:rPr lang="en-US" dirty="0" smtClean="0"/>
              <a:t>Originally, Xen implemented the split device driver model to reuse the device driver supported by the guest OS running in the domain 0.</a:t>
            </a:r>
            <a:endParaRPr lang="en-US" dirty="0"/>
          </a:p>
        </p:txBody>
      </p:sp>
      <p:sp>
        <p:nvSpPr>
          <p:cNvPr id="53" name="Rectangle 52"/>
          <p:cNvSpPr/>
          <p:nvPr/>
        </p:nvSpPr>
        <p:spPr>
          <a:xfrm>
            <a:off x="657224" y="2012140"/>
            <a:ext cx="1840933" cy="2989715"/>
          </a:xfrm>
          <a:prstGeom prst="rect">
            <a:avLst/>
          </a:prstGeom>
          <a:ln>
            <a:solidFill>
              <a:schemeClr val="accent1"/>
            </a:solidFill>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Rectangle 53"/>
          <p:cNvSpPr/>
          <p:nvPr/>
        </p:nvSpPr>
        <p:spPr>
          <a:xfrm>
            <a:off x="830653" y="2290707"/>
            <a:ext cx="1520751" cy="62939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smtClean="0"/>
              <a:t>Application</a:t>
            </a:r>
            <a:endParaRPr lang="en-US" sz="1600" dirty="0"/>
          </a:p>
        </p:txBody>
      </p:sp>
      <p:sp>
        <p:nvSpPr>
          <p:cNvPr id="55" name="Rectangle 54"/>
          <p:cNvSpPr/>
          <p:nvPr/>
        </p:nvSpPr>
        <p:spPr>
          <a:xfrm>
            <a:off x="830653" y="3179733"/>
            <a:ext cx="1520751" cy="6293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File System</a:t>
            </a:r>
            <a:endParaRPr lang="en-US" sz="1600" dirty="0"/>
          </a:p>
        </p:txBody>
      </p:sp>
      <p:sp>
        <p:nvSpPr>
          <p:cNvPr id="56" name="Rectangle 55"/>
          <p:cNvSpPr/>
          <p:nvPr/>
        </p:nvSpPr>
        <p:spPr>
          <a:xfrm>
            <a:off x="836133" y="4056899"/>
            <a:ext cx="1515271" cy="62939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smtClean="0"/>
              <a:t>Split Device Driver</a:t>
            </a:r>
          </a:p>
        </p:txBody>
      </p:sp>
      <p:cxnSp>
        <p:nvCxnSpPr>
          <p:cNvPr id="57" name="Straight Arrow Connector 56"/>
          <p:cNvCxnSpPr>
            <a:stCxn id="54" idx="2"/>
            <a:endCxn id="55" idx="0"/>
          </p:cNvCxnSpPr>
          <p:nvPr/>
        </p:nvCxnSpPr>
        <p:spPr>
          <a:xfrm>
            <a:off x="1591029" y="2920099"/>
            <a:ext cx="0" cy="259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5" idx="2"/>
          </p:cNvCxnSpPr>
          <p:nvPr/>
        </p:nvCxnSpPr>
        <p:spPr>
          <a:xfrm>
            <a:off x="1591029" y="3809125"/>
            <a:ext cx="0" cy="24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662455" y="5105390"/>
            <a:ext cx="5607596" cy="827926"/>
          </a:xfrm>
          <a:prstGeom prst="rect">
            <a:avLst/>
          </a:prstGeom>
          <a:ln>
            <a:solidFill>
              <a:schemeClr val="accent1"/>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TextBox 59"/>
          <p:cNvSpPr txBox="1"/>
          <p:nvPr/>
        </p:nvSpPr>
        <p:spPr>
          <a:xfrm>
            <a:off x="684319" y="5198387"/>
            <a:ext cx="458587" cy="307777"/>
          </a:xfrm>
          <a:prstGeom prst="rect">
            <a:avLst/>
          </a:prstGeom>
          <a:noFill/>
        </p:spPr>
        <p:txBody>
          <a:bodyPr wrap="none" rtlCol="0">
            <a:spAutoFit/>
          </a:bodyPr>
          <a:lstStyle/>
          <a:p>
            <a:r>
              <a:rPr lang="en-US" sz="1400" dirty="0" err="1" smtClean="0"/>
              <a:t>Xen</a:t>
            </a:r>
            <a:endParaRPr lang="en-US" sz="1600" dirty="0"/>
          </a:p>
        </p:txBody>
      </p:sp>
      <p:sp>
        <p:nvSpPr>
          <p:cNvPr id="61" name="Rectangle 60"/>
          <p:cNvSpPr/>
          <p:nvPr/>
        </p:nvSpPr>
        <p:spPr>
          <a:xfrm>
            <a:off x="1722853" y="5198387"/>
            <a:ext cx="1764989" cy="66249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smtClean="0"/>
              <a:t>Shared Memory Segment</a:t>
            </a:r>
            <a:endParaRPr lang="en-US" sz="1400" dirty="0"/>
          </a:p>
        </p:txBody>
      </p:sp>
      <p:sp>
        <p:nvSpPr>
          <p:cNvPr id="62" name="Rectangle 61"/>
          <p:cNvSpPr/>
          <p:nvPr/>
        </p:nvSpPr>
        <p:spPr>
          <a:xfrm>
            <a:off x="2869840" y="1995625"/>
            <a:ext cx="3400211" cy="3006229"/>
          </a:xfrm>
          <a:prstGeom prst="rect">
            <a:avLst/>
          </a:prstGeom>
          <a:ln>
            <a:solidFill>
              <a:schemeClr val="accent1"/>
            </a:solidFill>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Rectangle 62"/>
          <p:cNvSpPr/>
          <p:nvPr/>
        </p:nvSpPr>
        <p:spPr>
          <a:xfrm>
            <a:off x="3043669" y="4056899"/>
            <a:ext cx="1514357" cy="62939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smtClean="0"/>
              <a:t>Split Device Driver</a:t>
            </a:r>
          </a:p>
        </p:txBody>
      </p:sp>
      <p:sp>
        <p:nvSpPr>
          <p:cNvPr id="64" name="Rectangle 63"/>
          <p:cNvSpPr/>
          <p:nvPr/>
        </p:nvSpPr>
        <p:spPr>
          <a:xfrm>
            <a:off x="4733498" y="4062369"/>
            <a:ext cx="1372804" cy="62939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smtClean="0"/>
              <a:t>Real Device driver</a:t>
            </a:r>
            <a:endParaRPr lang="en-US" sz="1400" dirty="0"/>
          </a:p>
        </p:txBody>
      </p:sp>
      <p:sp>
        <p:nvSpPr>
          <p:cNvPr id="65" name="Rectangle 64"/>
          <p:cNvSpPr/>
          <p:nvPr/>
        </p:nvSpPr>
        <p:spPr>
          <a:xfrm>
            <a:off x="662456" y="6026362"/>
            <a:ext cx="5607596" cy="698201"/>
          </a:xfrm>
          <a:prstGeom prst="rect">
            <a:avLst/>
          </a:prstGeom>
          <a:ln>
            <a:solidFill>
              <a:schemeClr val="accent1"/>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6" name="Rectangle 65"/>
          <p:cNvSpPr/>
          <p:nvPr/>
        </p:nvSpPr>
        <p:spPr>
          <a:xfrm>
            <a:off x="4733498" y="6080958"/>
            <a:ext cx="1372803" cy="5658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Physical Device</a:t>
            </a:r>
            <a:endParaRPr lang="en-US" sz="1400" dirty="0"/>
          </a:p>
        </p:txBody>
      </p:sp>
      <p:sp>
        <p:nvSpPr>
          <p:cNvPr id="67" name="TextBox 66"/>
          <p:cNvSpPr txBox="1"/>
          <p:nvPr/>
        </p:nvSpPr>
        <p:spPr>
          <a:xfrm>
            <a:off x="662455" y="6067685"/>
            <a:ext cx="900824" cy="307777"/>
          </a:xfrm>
          <a:prstGeom prst="rect">
            <a:avLst/>
          </a:prstGeom>
          <a:noFill/>
        </p:spPr>
        <p:txBody>
          <a:bodyPr wrap="none" rtlCol="0">
            <a:spAutoFit/>
          </a:bodyPr>
          <a:lstStyle/>
          <a:p>
            <a:r>
              <a:rPr lang="en-US" sz="1400" dirty="0" smtClean="0"/>
              <a:t>Hardware</a:t>
            </a:r>
            <a:endParaRPr lang="en-US" sz="1600" dirty="0"/>
          </a:p>
        </p:txBody>
      </p:sp>
      <p:cxnSp>
        <p:nvCxnSpPr>
          <p:cNvPr id="68" name="Elbow Connector 67"/>
          <p:cNvCxnSpPr/>
          <p:nvPr/>
        </p:nvCxnSpPr>
        <p:spPr>
          <a:xfrm rot="16200000" flipH="1">
            <a:off x="1519041" y="4705244"/>
            <a:ext cx="518201" cy="4680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rot="5400000" flipH="1" flipV="1">
            <a:off x="3002047" y="4727914"/>
            <a:ext cx="527417" cy="4441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487842" y="3809125"/>
            <a:ext cx="1958436" cy="12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5449643" y="3822981"/>
            <a:ext cx="1" cy="268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5433411" y="4680186"/>
            <a:ext cx="25733" cy="1430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898431" y="1995626"/>
            <a:ext cx="1210460" cy="307777"/>
          </a:xfrm>
          <a:prstGeom prst="rect">
            <a:avLst/>
          </a:prstGeom>
          <a:noFill/>
        </p:spPr>
        <p:txBody>
          <a:bodyPr wrap="none" rtlCol="0">
            <a:spAutoFit/>
          </a:bodyPr>
          <a:lstStyle/>
          <a:p>
            <a:r>
              <a:rPr lang="en-US" sz="1400" dirty="0" smtClean="0"/>
              <a:t>Driver domain</a:t>
            </a:r>
            <a:endParaRPr lang="en-US" sz="1400" dirty="0"/>
          </a:p>
        </p:txBody>
      </p:sp>
      <p:sp>
        <p:nvSpPr>
          <p:cNvPr id="74" name="TextBox 73"/>
          <p:cNvSpPr txBox="1"/>
          <p:nvPr/>
        </p:nvSpPr>
        <p:spPr>
          <a:xfrm>
            <a:off x="660492" y="1995626"/>
            <a:ext cx="1582228" cy="307777"/>
          </a:xfrm>
          <a:prstGeom prst="rect">
            <a:avLst/>
          </a:prstGeom>
          <a:noFill/>
        </p:spPr>
        <p:txBody>
          <a:bodyPr wrap="none" rtlCol="0">
            <a:spAutoFit/>
          </a:bodyPr>
          <a:lstStyle/>
          <a:p>
            <a:r>
              <a:rPr lang="en-US" sz="1400" dirty="0" smtClean="0"/>
              <a:t>Application domain</a:t>
            </a:r>
            <a:endParaRPr lang="en-US" sz="1600" dirty="0"/>
          </a:p>
        </p:txBody>
      </p:sp>
      <p:cxnSp>
        <p:nvCxnSpPr>
          <p:cNvPr id="75" name="Straight Connector 74"/>
          <p:cNvCxnSpPr/>
          <p:nvPr/>
        </p:nvCxnSpPr>
        <p:spPr>
          <a:xfrm flipV="1">
            <a:off x="3487842" y="3809125"/>
            <a:ext cx="0" cy="268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57224" y="3026779"/>
            <a:ext cx="184093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378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the Isolated </a:t>
            </a:r>
            <a:r>
              <a:rPr lang="en-US" dirty="0"/>
              <a:t>Driver Domain</a:t>
            </a:r>
          </a:p>
        </p:txBody>
      </p:sp>
      <p:sp>
        <p:nvSpPr>
          <p:cNvPr id="3" name="Content Placeholder 2"/>
          <p:cNvSpPr>
            <a:spLocks noGrp="1"/>
          </p:cNvSpPr>
          <p:nvPr>
            <p:ph idx="1"/>
          </p:nvPr>
        </p:nvSpPr>
        <p:spPr/>
        <p:txBody>
          <a:bodyPr/>
          <a:lstStyle/>
          <a:p>
            <a:r>
              <a:rPr lang="en-US" b="1" dirty="0"/>
              <a:t>Strong isolation</a:t>
            </a:r>
            <a:r>
              <a:rPr lang="en-US" dirty="0"/>
              <a:t>: A bug within a device driver </a:t>
            </a:r>
            <a:r>
              <a:rPr lang="en-US" dirty="0" smtClean="0"/>
              <a:t>does not </a:t>
            </a:r>
            <a:r>
              <a:rPr lang="en-US" dirty="0"/>
              <a:t>affect the other </a:t>
            </a:r>
            <a:r>
              <a:rPr lang="en-US" dirty="0" smtClean="0"/>
              <a:t>kernel component.</a:t>
            </a:r>
            <a:endParaRPr lang="en-US" dirty="0"/>
          </a:p>
          <a:p>
            <a:r>
              <a:rPr lang="en-US" b="1" dirty="0"/>
              <a:t>Transparency</a:t>
            </a:r>
            <a:r>
              <a:rPr lang="en-US" dirty="0"/>
              <a:t>: </a:t>
            </a:r>
            <a:r>
              <a:rPr lang="en-US" dirty="0" smtClean="0"/>
              <a:t>User need not be aware </a:t>
            </a:r>
            <a:r>
              <a:rPr lang="en-US" dirty="0"/>
              <a:t>of the system architecture to run the </a:t>
            </a:r>
            <a:r>
              <a:rPr lang="en-US" dirty="0" smtClean="0"/>
              <a:t>application.</a:t>
            </a:r>
            <a:endParaRPr lang="en-US" dirty="0"/>
          </a:p>
          <a:p>
            <a:r>
              <a:rPr lang="en-US" b="1" dirty="0"/>
              <a:t>Compatibility</a:t>
            </a:r>
            <a:r>
              <a:rPr lang="en-US" dirty="0"/>
              <a:t>: Existing drivers and applications </a:t>
            </a:r>
            <a:r>
              <a:rPr lang="en-US" dirty="0" smtClean="0"/>
              <a:t>are compatible </a:t>
            </a:r>
            <a:r>
              <a:rPr lang="en-US" dirty="0"/>
              <a:t>with </a:t>
            </a:r>
            <a:r>
              <a:rPr lang="en-US" dirty="0" smtClean="0"/>
              <a:t>the new </a:t>
            </a:r>
            <a:r>
              <a:rPr lang="en-US" dirty="0"/>
              <a:t>architecture. </a:t>
            </a:r>
            <a:r>
              <a:rPr lang="en-US" dirty="0" smtClean="0"/>
              <a:t>Changes to the </a:t>
            </a:r>
            <a:r>
              <a:rPr lang="en-US" dirty="0"/>
              <a:t>device driver and </a:t>
            </a:r>
            <a:r>
              <a:rPr lang="en-US" dirty="0" smtClean="0"/>
              <a:t>applications are not required </a:t>
            </a:r>
            <a:r>
              <a:rPr lang="en-US" dirty="0"/>
              <a:t>to run the system.</a:t>
            </a:r>
          </a:p>
          <a:p>
            <a:endParaRPr lang="en-US" dirty="0"/>
          </a:p>
        </p:txBody>
      </p:sp>
    </p:spTree>
    <p:extLst>
      <p:ext uri="{BB962C8B-B14F-4D97-AF65-F5344CB8AC3E}">
        <p14:creationId xmlns:p14="http://schemas.microsoft.com/office/powerpoint/2010/main" val="601230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Isolated Device Driver (IDDR)</a:t>
            </a:r>
            <a:endParaRPr lang="en-US" dirty="0"/>
          </a:p>
        </p:txBody>
      </p:sp>
      <p:sp>
        <p:nvSpPr>
          <p:cNvPr id="3" name="Content Placeholder 2"/>
          <p:cNvSpPr>
            <a:spLocks noGrp="1"/>
          </p:cNvSpPr>
          <p:nvPr>
            <p:ph idx="1"/>
          </p:nvPr>
        </p:nvSpPr>
        <p:spPr/>
        <p:txBody>
          <a:bodyPr/>
          <a:lstStyle/>
          <a:p>
            <a:r>
              <a:rPr lang="en-US" dirty="0" smtClean="0"/>
              <a:t>Re-implementation of the Isolated Driver Domain</a:t>
            </a:r>
          </a:p>
          <a:p>
            <a:r>
              <a:rPr lang="en-US" dirty="0" smtClean="0"/>
              <a:t>Our implementation also </a:t>
            </a:r>
            <a:r>
              <a:rPr lang="en-US" dirty="0" smtClean="0"/>
              <a:t>follows the Xen split device driver model</a:t>
            </a:r>
          </a:p>
          <a:p>
            <a:r>
              <a:rPr lang="en-US" dirty="0" smtClean="0"/>
              <a:t>We refer </a:t>
            </a:r>
            <a:r>
              <a:rPr lang="en-US" dirty="0" smtClean="0"/>
              <a:t>it </a:t>
            </a:r>
            <a:r>
              <a:rPr lang="en-US" dirty="0" smtClean="0"/>
              <a:t>as </a:t>
            </a:r>
            <a:r>
              <a:rPr lang="en-US" b="1" dirty="0" smtClean="0"/>
              <a:t>base </a:t>
            </a:r>
            <a:r>
              <a:rPr lang="en-US" b="1" dirty="0" smtClean="0"/>
              <a:t>Isolated Device Driver (IDDR) </a:t>
            </a:r>
            <a:r>
              <a:rPr lang="en-US" b="1" dirty="0" smtClean="0"/>
              <a:t>system </a:t>
            </a:r>
          </a:p>
        </p:txBody>
      </p:sp>
    </p:spTree>
    <p:extLst>
      <p:ext uri="{BB962C8B-B14F-4D97-AF65-F5344CB8AC3E}">
        <p14:creationId xmlns:p14="http://schemas.microsoft.com/office/powerpoint/2010/main" val="1574811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IDDR system</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Frontend Driver </a:t>
            </a:r>
            <a:endParaRPr lang="en-US" b="1" dirty="0"/>
          </a:p>
          <a:p>
            <a:pPr lvl="1"/>
            <a:r>
              <a:rPr lang="en-US" dirty="0" smtClean="0"/>
              <a:t>Provides </a:t>
            </a:r>
            <a:r>
              <a:rPr lang="en-US" dirty="0" smtClean="0"/>
              <a:t>an </a:t>
            </a:r>
            <a:r>
              <a:rPr lang="en-US" dirty="0" smtClean="0"/>
              <a:t>interface (/</a:t>
            </a:r>
            <a:r>
              <a:rPr lang="en-US" dirty="0" err="1" smtClean="0"/>
              <a:t>dev</a:t>
            </a:r>
            <a:r>
              <a:rPr lang="en-US" dirty="0" smtClean="0"/>
              <a:t>)</a:t>
            </a:r>
          </a:p>
          <a:p>
            <a:pPr lvl="1"/>
            <a:r>
              <a:rPr lang="en-US" dirty="0" smtClean="0"/>
              <a:t>Accepts requests from applications</a:t>
            </a:r>
          </a:p>
          <a:p>
            <a:pPr lvl="1"/>
            <a:r>
              <a:rPr lang="en-US" dirty="0" smtClean="0"/>
              <a:t>Forwards them to the communication module</a:t>
            </a:r>
          </a:p>
          <a:p>
            <a:pPr lvl="1"/>
            <a:r>
              <a:rPr lang="en-US" dirty="0" smtClean="0"/>
              <a:t>Accepts responses from the communication module and ends requests</a:t>
            </a:r>
            <a:endParaRPr lang="en-US" dirty="0" smtClean="0"/>
          </a:p>
          <a:p>
            <a:r>
              <a:rPr lang="en-US" b="1" dirty="0"/>
              <a:t>Communication Module </a:t>
            </a:r>
          </a:p>
          <a:p>
            <a:pPr lvl="1"/>
            <a:r>
              <a:rPr lang="en-US" dirty="0" smtClean="0"/>
              <a:t>Shares </a:t>
            </a:r>
            <a:r>
              <a:rPr lang="en-US" dirty="0"/>
              <a:t>requests and </a:t>
            </a:r>
            <a:r>
              <a:rPr lang="en-US" dirty="0" smtClean="0"/>
              <a:t>responses between frontend and backend driver</a:t>
            </a:r>
            <a:endParaRPr lang="en-US" dirty="0"/>
          </a:p>
          <a:p>
            <a:pPr lvl="1"/>
            <a:r>
              <a:rPr lang="en-US" dirty="0" smtClean="0"/>
              <a:t>Sends </a:t>
            </a:r>
            <a:r>
              <a:rPr lang="en-US" dirty="0"/>
              <a:t>virtual </a:t>
            </a:r>
            <a:r>
              <a:rPr lang="en-US" dirty="0" smtClean="0"/>
              <a:t>interrupts/notifications</a:t>
            </a:r>
            <a:endParaRPr lang="en-US" dirty="0"/>
          </a:p>
          <a:p>
            <a:pPr lvl="1"/>
            <a:r>
              <a:rPr lang="en-US" dirty="0"/>
              <a:t>Share </a:t>
            </a:r>
            <a:r>
              <a:rPr lang="en-US" dirty="0" smtClean="0"/>
              <a:t>data between frontend and backend driver</a:t>
            </a:r>
            <a:endParaRPr lang="en-US" dirty="0"/>
          </a:p>
          <a:p>
            <a:r>
              <a:rPr lang="en-US" b="1" dirty="0" smtClean="0"/>
              <a:t>Backend </a:t>
            </a:r>
            <a:r>
              <a:rPr lang="en-US" b="1" dirty="0" smtClean="0"/>
              <a:t>Driver </a:t>
            </a:r>
            <a:endParaRPr lang="en-US" b="1" dirty="0"/>
          </a:p>
          <a:p>
            <a:pPr lvl="1"/>
            <a:r>
              <a:rPr lang="en-US" dirty="0" smtClean="0"/>
              <a:t>Accepts </a:t>
            </a:r>
            <a:r>
              <a:rPr lang="en-US" dirty="0" smtClean="0"/>
              <a:t>requests from the communication module</a:t>
            </a:r>
          </a:p>
          <a:p>
            <a:pPr lvl="1"/>
            <a:r>
              <a:rPr lang="en-US" dirty="0" smtClean="0"/>
              <a:t>Forwards them to the real device driver</a:t>
            </a:r>
          </a:p>
          <a:p>
            <a:pPr lvl="1"/>
            <a:r>
              <a:rPr lang="en-US" dirty="0" smtClean="0"/>
              <a:t>Sends back responses to communication module</a:t>
            </a:r>
            <a:endParaRPr lang="en-US" dirty="0" smtClean="0"/>
          </a:p>
          <a:p>
            <a:pPr lvl="1"/>
            <a:endParaRPr lang="en-US" dirty="0"/>
          </a:p>
        </p:txBody>
      </p:sp>
    </p:spTree>
    <p:extLst>
      <p:ext uri="{BB962C8B-B14F-4D97-AF65-F5344CB8AC3E}">
        <p14:creationId xmlns:p14="http://schemas.microsoft.com/office/powerpoint/2010/main" val="1405506149"/>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5560</TotalTime>
  <Words>2703</Words>
  <Application>Microsoft Office PowerPoint</Application>
  <PresentationFormat>Widescreen</PresentationFormat>
  <Paragraphs>452</Paragraphs>
  <Slides>34</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Metropolitan</vt:lpstr>
      <vt:lpstr>Performance Optimization for Isolated Driver Domains.</vt:lpstr>
      <vt:lpstr>Device Driver</vt:lpstr>
      <vt:lpstr>Device Driver Isolation Motivation</vt:lpstr>
      <vt:lpstr>Device Driver Isolation Motivation</vt:lpstr>
      <vt:lpstr>Existing approaches for system reliability</vt:lpstr>
      <vt:lpstr>Xen’s Isolated Driver Domain</vt:lpstr>
      <vt:lpstr>Properties of the Isolated Driver Domain</vt:lpstr>
      <vt:lpstr>Isolated Device Driver (IDDR)</vt:lpstr>
      <vt:lpstr>Components of the IDDR system</vt:lpstr>
      <vt:lpstr>Components of the IDDR system</vt:lpstr>
      <vt:lpstr>Implementation of the IDDR system</vt:lpstr>
      <vt:lpstr>Design Goals of the New IDDR System</vt:lpstr>
      <vt:lpstr>Data Copy Overhead</vt:lpstr>
      <vt:lpstr>Communication Overhead</vt:lpstr>
      <vt:lpstr>Cost of Context Switch</vt:lpstr>
      <vt:lpstr>Solution</vt:lpstr>
      <vt:lpstr>New IDDR system</vt:lpstr>
      <vt:lpstr>New IDDR system</vt:lpstr>
      <vt:lpstr>Evaluation Goals</vt:lpstr>
      <vt:lpstr>Hardware specifications of the system</vt:lpstr>
      <vt:lpstr>Methodology</vt:lpstr>
      <vt:lpstr>Methodology</vt:lpstr>
      <vt:lpstr>Split device driver vs base IDDR system</vt:lpstr>
      <vt:lpstr>Methodology</vt:lpstr>
      <vt:lpstr>Base IDDR vs New IDDR (Ramdisk)</vt:lpstr>
      <vt:lpstr>Base IDDR vs New IDDR (Loop device)</vt:lpstr>
      <vt:lpstr>CPU utilization</vt:lpstr>
      <vt:lpstr>Methodology</vt:lpstr>
      <vt:lpstr>Base IDDR vs New IDDR (SATA disk)</vt:lpstr>
      <vt:lpstr>CPU utilization</vt:lpstr>
      <vt:lpstr>Related Work</vt:lpstr>
      <vt:lpstr>Related Work</vt:lpstr>
      <vt:lpstr>Future work</vt:lpstr>
      <vt:lpstr>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Improvement of the Driver Domain</dc:title>
  <dc:creator>sushrut shirole</dc:creator>
  <cp:lastModifiedBy>sushrut shirole</cp:lastModifiedBy>
  <cp:revision>1012</cp:revision>
  <dcterms:created xsi:type="dcterms:W3CDTF">2014-03-29T19:47:57Z</dcterms:created>
  <dcterms:modified xsi:type="dcterms:W3CDTF">2014-04-14T01:39:54Z</dcterms:modified>
</cp:coreProperties>
</file>