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74" r:id="rId11"/>
    <p:sldId id="276" r:id="rId12"/>
    <p:sldId id="277" r:id="rId13"/>
    <p:sldId id="278" r:id="rId14"/>
    <p:sldId id="279" r:id="rId15"/>
    <p:sldId id="280" r:id="rId16"/>
    <p:sldId id="294" r:id="rId17"/>
    <p:sldId id="295" r:id="rId18"/>
    <p:sldId id="296" r:id="rId19"/>
    <p:sldId id="297" r:id="rId20"/>
    <p:sldId id="298" r:id="rId21"/>
    <p:sldId id="282" r:id="rId22"/>
    <p:sldId id="299" r:id="rId23"/>
    <p:sldId id="300" r:id="rId24"/>
    <p:sldId id="268" r:id="rId25"/>
    <p:sldId id="272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7"/>
            <p14:sldId id="258"/>
            <p14:sldId id="260"/>
            <p14:sldId id="262"/>
            <p14:sldId id="261"/>
            <p14:sldId id="263"/>
          </p14:sldIdLst>
        </p14:section>
        <p14:section name="IDDR" id="{51164718-0BE2-439F-A256-7E1711110CEA}">
          <p14:sldIdLst>
            <p14:sldId id="265"/>
            <p14:sldId id="266"/>
            <p14:sldId id="274"/>
            <p14:sldId id="276"/>
            <p14:sldId id="277"/>
            <p14:sldId id="278"/>
            <p14:sldId id="279"/>
            <p14:sldId id="280"/>
          </p14:sldIdLst>
        </p14:section>
        <p14:section name="New IDDR system" id="{14151455-AAFE-49C2-9250-31EA1CEB152F}">
          <p14:sldIdLst>
            <p14:sldId id="294"/>
            <p14:sldId id="295"/>
            <p14:sldId id="296"/>
            <p14:sldId id="297"/>
            <p14:sldId id="298"/>
            <p14:sldId id="282"/>
          </p14:sldIdLst>
        </p14:section>
        <p14:section name="Evaluation" id="{E878A1F0-F25C-412E-8475-16F472CD1F0C}">
          <p14:sldIdLst>
            <p14:sldId id="299"/>
            <p14:sldId id="300"/>
          </p14:sldIdLst>
        </p14:section>
        <p14:section name="Figures" id="{E2334729-6C61-4C52-B79C-4CB92910D7A9}">
          <p14:sldIdLst>
            <p14:sldId id="268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E97B-C4B1-41BF-AE6B-8CBC991743C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A657-737E-473D-890E-EA091DB3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</a:t>
            </a:r>
            <a:r>
              <a:rPr lang="en-US" sz="7200" dirty="0" smtClean="0"/>
              <a:t>solated </a:t>
            </a:r>
            <a:r>
              <a:rPr lang="en-US" sz="7200" dirty="0"/>
              <a:t>D</a:t>
            </a:r>
            <a:r>
              <a:rPr lang="en-US" sz="7200" dirty="0" smtClean="0"/>
              <a:t>evice </a:t>
            </a:r>
            <a:r>
              <a:rPr lang="en-US" sz="7200" dirty="0"/>
              <a:t>D</a:t>
            </a:r>
            <a:r>
              <a:rPr lang="en-US" sz="7200" dirty="0" smtClean="0"/>
              <a:t>river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Sushrut Shirole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9733010" y="214233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4771" y="2143825"/>
            <a:ext cx="160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Write Request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2246" y="3992463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dev</a:t>
            </a:r>
            <a:r>
              <a:rPr lang="en-US" sz="1400" dirty="0" smtClean="0"/>
              <a:t>/</a:t>
            </a:r>
            <a:r>
              <a:rPr lang="en-US" sz="1400" dirty="0" err="1" smtClean="0"/>
              <a:t>sdd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8932584" y="3058669"/>
            <a:ext cx="1912925" cy="835027"/>
          </a:xfrm>
          <a:prstGeom prst="cloudCallout">
            <a:avLst>
              <a:gd name="adj1" fmla="val -32783"/>
              <a:gd name="adj2" fmla="val 8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forward to the Driver domain?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944098" y="4289380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82667" y="383856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4994255" y="4146352"/>
            <a:ext cx="1957639" cy="8287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Communication Channel</a:t>
            </a:r>
            <a:endParaRPr lang="en-US" sz="1200" dirty="0"/>
          </a:p>
        </p:txBody>
      </p:sp>
      <p:sp>
        <p:nvSpPr>
          <p:cNvPr id="23" name="Cloud Callout 22"/>
          <p:cNvSpPr/>
          <p:nvPr/>
        </p:nvSpPr>
        <p:spPr>
          <a:xfrm flipH="1">
            <a:off x="884533" y="3058669"/>
            <a:ext cx="1821623" cy="874193"/>
          </a:xfrm>
          <a:prstGeom prst="cloudCallout">
            <a:avLst>
              <a:gd name="adj1" fmla="val -37361"/>
              <a:gd name="adj2" fmla="val 8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receive request from the application domain ?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358986" y="4323142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10919" y="486583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7618836" y="234526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0013 0.15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301 L 0.00013 0.22639 C 0.00013 0.25926 -0.05677 0.30023 -0.10286 0.30023 L -0.20573 0.30023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73 0.30023 L -0.24896 0.30023 C -0.26836 0.30023 -0.29219 0.33727 -0.29219 0.36783 L -0.29219 0.43565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 animBg="1"/>
      <p:bldP spid="15" grpId="1" animBg="1"/>
      <p:bldP spid="18" grpId="0" animBg="1"/>
      <p:bldP spid="22" grpId="0" animBg="1"/>
      <p:bldP spid="23" grpId="0" animBg="1"/>
      <p:bldP spid="23" grpId="1" animBg="1"/>
      <p:bldP spid="24" grpId="0" animBg="1"/>
      <p:bldP spid="3" grpId="0" animBg="1"/>
      <p:bldP spid="3" grpId="1" animBg="1"/>
      <p:bldP spid="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Driver – Provides an interface for applications</a:t>
            </a:r>
          </a:p>
          <a:p>
            <a:r>
              <a:rPr lang="en-US" dirty="0" smtClean="0"/>
              <a:t>Backend Driver – Accepts the requests and sends back responses</a:t>
            </a:r>
          </a:p>
          <a:p>
            <a:r>
              <a:rPr lang="en-US" dirty="0" smtClean="0"/>
              <a:t>Communication Module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4981" y="1375837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9165" y="5413965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8067" y="1512843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14980" y="2273034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615421" y="2341745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0367" y="4716780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38" y="2655673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1642" y="365988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14304" y="372859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7255" y="5448913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971317" y="2895600"/>
            <a:ext cx="4242783" cy="2371898"/>
          </a:xfrm>
          <a:prstGeom prst="leftRightArrow">
            <a:avLst>
              <a:gd name="adj1" fmla="val 50000"/>
              <a:gd name="adj2" fmla="val 3760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942114" y="3954450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</a:t>
            </a:r>
            <a:r>
              <a:rPr lang="en-US" sz="1200" dirty="0" smtClean="0"/>
              <a:t>read write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4612" y="4728489"/>
            <a:ext cx="222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component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332687" y="211196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332687" y="321541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17379" y="42595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42114" y="3605346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notification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942114" y="4303554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Send/receive request/response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2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497873"/>
            <a:ext cx="5140037" cy="4071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50136" y="502240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850135" y="530867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50135" y="559078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0134" y="587705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500743"/>
            <a:ext cx="5140037" cy="4068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65973" y="5467895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 queue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525971" y="5601940"/>
            <a:ext cx="24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Point Star 8"/>
          <p:cNvSpPr/>
          <p:nvPr/>
        </p:nvSpPr>
        <p:spPr>
          <a:xfrm>
            <a:off x="10087826" y="2508630"/>
            <a:ext cx="237029" cy="237029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10727088" y="2519781"/>
            <a:ext cx="234561" cy="234561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7-Point Star 42"/>
          <p:cNvSpPr/>
          <p:nvPr/>
        </p:nvSpPr>
        <p:spPr>
          <a:xfrm>
            <a:off x="10414849" y="2500743"/>
            <a:ext cx="222244" cy="222244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9762876" y="4555324"/>
            <a:ext cx="261920" cy="261920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1.45833E-6 0.18449 C -1.45833E-6 0.26736 0.01172 0.36944 0.02162 0.36944 L 0.04323 0.3694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0.20695 C 6.25E-7 0.29954 0.01888 0.41412 0.03477 0.41412 L 0.06953 0.4141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2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22824 C -3.125E-6 0.33079 0.0043 0.45764 0.00808 0.45764 L 0.01706 0.457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0.36944 L -0.31042 0.358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7 0.41088 L -0.28737 0.42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17" y="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0.4581 L -0.37174 0.490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6667 -0.20879 C -0.2013 -0.25579 -0.25339 -0.28079 -0.30807 -0.28079 C -0.37018 -0.28079 -0.42005 -0.25579 -0.45469 -0.20879 L -0.62123 -1.85185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68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42 0.3588 L -0.31042 0.35903 C -0.31536 0.35834 -0.32031 0.35811 -0.32513 0.35718 C -0.32604 0.35695 -0.32695 0.35556 -0.32786 0.35556 C -0.34401 0.3544 -0.36015 0.3544 -0.3763 0.35394 C -0.38841 0.34954 -0.3737 0.3544 -0.39922 0.3507 C -0.40052 0.35047 -0.40169 0.34954 -0.40286 0.34908 C -0.40443 0.34838 -0.40599 0.34792 -0.40742 0.34746 C -0.40872 0.34699 -0.40989 0.3463 -0.41107 0.34584 C -0.41289 0.34514 -0.41471 0.34468 -0.41653 0.34422 C -0.422 0.34237 -0.42669 0.34005 -0.43216 0.33936 C -0.43672 0.33843 -0.44127 0.3382 -0.44583 0.33774 C -0.45247 0.3338 -0.44987 0.33473 -0.46237 0.33426 L -0.54375 0.33287 C -0.5582 0.3294 -0.54049 0.33287 -0.56302 0.33287 C -0.57213 0.33287 -0.58125 0.33195 -0.59036 0.33125 C -0.60989 0.32755 -0.58528 0.33195 -0.62057 0.32801 C -0.62305 0.32778 -0.62552 0.32686 -0.62786 0.32639 C -0.63216 0.3257 -0.63646 0.32524 -0.64075 0.32477 C -0.64987 0.32408 -0.65898 0.32385 -0.66823 0.32315 C -0.67747 0.31899 -0.66719 0.32315 -0.68646 0.31991 C -0.68802 0.31968 -0.68958 0.31899 -0.69101 0.31829 C -0.69193 0.31783 -0.69284 0.3169 -0.69375 0.31667 C -0.70377 0.31574 -0.71393 0.31551 -0.72396 0.31505 C -0.73151 0.31181 -0.72539 0.31412 -0.73854 0.31181 C -0.7414 0.31135 -0.74414 0.31065 -0.74687 0.31019 C -0.75078 0.31065 -0.75768 0.30533 -0.75872 0.31181 C -0.76211 0.33519 -0.75794 0.36019 -0.75781 0.38449 C -0.75768 0.40973 -0.75781 0.43496 -0.75781 0.46042 " pathEditMode="relative" rAng="0" ptsTypes="AAAAAAAAAAAAAAAAAAAAAAAAA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8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37 0.42847 L -0.28737 0.42847 C -0.29049 0.42732 -0.29362 0.42685 -0.29661 0.42523 C -0.29857 0.42407 -0.30026 0.42176 -0.30208 0.42037 C -0.30299 0.41968 -0.3039 0.41945 -0.30482 0.41875 C -0.30612 0.41782 -0.30716 0.41644 -0.30846 0.41551 C -0.30937 0.41482 -0.31028 0.41435 -0.3112 0.41389 C -0.31276 0.41273 -0.31419 0.41157 -0.31575 0.41065 C -0.32448 0.40486 -0.3181 0.40926 -0.32591 0.40579 C -0.32682 0.40532 -0.3276 0.40463 -0.32864 0.40394 C -0.32982 0.40347 -0.33099 0.40301 -0.33229 0.40232 C -0.33411 0.40139 -0.3358 0.39954 -0.33776 0.39907 L -0.34596 0.39745 C -0.34713 0.39699 -0.34844 0.39653 -0.34961 0.39583 C -0.35052 0.39537 -0.35143 0.39468 -0.35234 0.39421 C -0.3556 0.39306 -0.36419 0.39167 -0.36705 0.39097 C -0.36966 0.38982 -0.37252 0.38843 -0.37526 0.38773 C -0.37799 0.38704 -0.38073 0.38657 -0.38346 0.38611 C -0.3858 0.38472 -0.38737 0.3838 -0.38984 0.38287 C -0.39883 0.38009 -0.4039 0.38079 -0.41458 0.37963 L -0.42825 0.37801 C -0.42982 0.37755 -0.43138 0.37708 -0.43281 0.37639 C -0.43411 0.37593 -0.43528 0.37523 -0.43646 0.37477 C -0.43828 0.37407 -0.44023 0.37361 -0.44205 0.37315 C -0.44349 0.37269 -0.44505 0.37199 -0.44661 0.37153 C -0.46237 0.36644 -0.45234 0.36991 -0.46393 0.36667 C -0.48385 0.36111 -0.4569 0.36852 -0.47396 0.36343 C -0.47617 0.36273 -0.47825 0.36227 -0.48047 0.36181 C -0.48646 0.3581 -0.4858 0.35833 -0.49232 0.35509 C -0.49349 0.35463 -0.49479 0.35417 -0.49596 0.35347 C -0.49778 0.35255 -0.49961 0.35116 -0.50143 0.35023 C -0.50325 0.34954 -0.50508 0.34931 -0.5069 0.34861 C -0.50846 0.34815 -0.51002 0.34745 -0.51146 0.34699 C -0.51614 0.3456 -0.51966 0.34468 -0.52435 0.34375 C -0.53515 0.34167 -0.5362 0.34213 -0.54804 0.34051 L -0.55911 0.33889 C -0.56549 0.33796 -0.57187 0.33634 -0.57825 0.33565 L -0.59388 0.33403 C -0.59883 0.33195 -0.60299 0.32986 -0.60846 0.32917 L -0.62304 0.32755 C -0.62812 0.32454 -0.62448 0.32639 -0.63229 0.32431 C -0.63411 0.32384 -0.63594 0.32292 -0.63776 0.32269 C -0.64323 0.32153 -0.6608 0.31968 -0.66523 0.31945 L -0.71549 0.3162 C -0.72474 0.31065 -0.71041 0.31898 -0.72187 0.31296 C -0.7237 0.31181 -0.72552 0.31065 -0.72734 0.30972 L -0.73008 0.3081 C -0.7388 0.3132 -0.73372 0.30857 -0.73372 0.34375 C -0.73372 0.36667 -0.73333 0.38935 -0.73281 0.41227 C -0.73151 0.4757 -0.7319 0.36482 -0.7319 0.45301 " pathEditMode="relative" ptsTypes="AAAAAAAAAAAAAAAAAAAAAAAAAAAAAAAAAAAAAAAAAAAAAAAA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74 0.49028 L -0.37174 0.49028 C -0.37642 0.4875 -0.38111 0.48542 -0.38554 0.48195 C -0.38749 0.48056 -0.38919 0.47755 -0.39101 0.47546 C -0.41002 0.45486 -0.37968 0.49005 -0.40833 0.45602 C -0.41028 0.45394 -0.41184 0.45116 -0.41392 0.44954 C -0.41874 0.4456 -0.42395 0.44306 -0.42851 0.4382 C -0.43098 0.43542 -0.4332 0.43218 -0.4358 0.43009 C -0.44036 0.42593 -0.44778 0.42292 -0.45234 0.42014 C -0.46327 0.41366 -0.45598 0.41667 -0.46783 0.41042 C -0.47265 0.40787 -0.47682 0.40695 -0.4815 0.40394 C -0.48372 0.40255 -0.4858 0.40046 -0.48801 0.39907 C -0.4901 0.39769 -0.49218 0.39699 -0.49439 0.39583 C -0.49713 0.39421 -0.49986 0.39282 -0.5026 0.39097 C -0.52174 0.37824 -0.49517 0.39445 -0.51627 0.38125 C -0.51991 0.37894 -0.52343 0.3757 -0.52734 0.37477 C -0.52942 0.37407 -0.5315 0.37361 -0.53372 0.37315 C -0.53528 0.37269 -0.53671 0.37176 -0.53827 0.37153 C -0.54257 0.3706 -0.54674 0.37037 -0.55103 0.36991 C -0.56093 0.3669 -0.55481 0.36898 -0.56939 0.36157 C -0.57148 0.36065 -0.57369 0.35995 -0.57577 0.35833 C -0.57734 0.35741 -0.57877 0.35602 -0.58033 0.35509 C -0.58398 0.35278 -0.58788 0.35162 -0.59127 0.34861 C -0.59413 0.34607 -0.59648 0.34375 -0.5996 0.34213 C -0.60195 0.34074 -0.60442 0.34005 -0.60689 0.33889 C -0.60807 0.33843 -0.60924 0.33773 -0.61054 0.33727 C -0.61523 0.33588 -0.62109 0.33426 -0.62603 0.33241 C -0.62734 0.33195 -0.62851 0.33148 -0.62968 0.33079 C -0.64166 0.32361 -0.62708 0.33079 -0.63892 0.32593 C -0.64127 0.32477 -0.64361 0.32269 -0.64622 0.32269 L -0.67825 0.32107 C -0.68241 0.32037 -0.68671 0.3206 -0.69101 0.31945 C -0.70169 0.31644 -0.69192 0.3169 -0.70012 0.31296 C -0.70221 0.31181 -0.70442 0.31181 -0.7065 0.31134 C -0.70741 0.31065 -0.70833 0.30995 -0.70924 0.30972 C -0.71679 0.30671 -0.72447 0.30718 -0.73215 0.30648 L -0.77057 0.3081 C -0.77239 0.3081 -0.77421 0.30926 -0.77603 0.30972 C -0.78033 0.31042 -0.78463 0.31065 -0.78879 0.31134 C -0.78853 0.32801 -0.7884 0.34491 -0.78788 0.36157 C -0.78697 0.39398 -0.78671 0.3419 -0.78606 0.38611 C -0.78593 0.40602 -0.78606 0.42616 -0.78606 0.4463 " pathEditMode="relative" ptsTypes="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11" grpId="0" animBg="1"/>
      <p:bldP spid="11" grpId="1" animBg="1"/>
      <p:bldP spid="1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the New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improvement: </a:t>
            </a:r>
            <a:r>
              <a:rPr lang="en-US" dirty="0" smtClean="0"/>
              <a:t>The design goal of the New IDDR system is to improve the performance of the base IDDR system without compromising any properties of it.</a:t>
            </a:r>
          </a:p>
          <a:p>
            <a:r>
              <a:rPr lang="en-US" dirty="0" smtClean="0"/>
              <a:t>The reason for the performance deterioration of the IDDR system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hypervisor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data copy between the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Overhead due to the communication between the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hypervisor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15" y="2011680"/>
            <a:ext cx="4171731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</a:t>
            </a:r>
            <a:r>
              <a:rPr lang="en-US" dirty="0"/>
              <a:t>runs at most privileged level </a:t>
            </a:r>
          </a:p>
          <a:p>
            <a:r>
              <a:rPr lang="en-US" dirty="0" smtClean="0"/>
              <a:t>Guest </a:t>
            </a:r>
            <a:r>
              <a:rPr lang="en-US" dirty="0" err="1"/>
              <a:t>os</a:t>
            </a:r>
            <a:r>
              <a:rPr lang="en-US" dirty="0"/>
              <a:t> runs at less privileged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Operations such as page table updates (memory management) takes more time in guest operating system due to hypervisor layer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023231" y="2180033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User app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023231" y="2836489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023231" y="3492945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Guest OS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603096" y="4149401"/>
            <a:ext cx="788287" cy="504056"/>
          </a:xfrm>
          <a:prstGeom prst="round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Xen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087127" y="4844329"/>
            <a:ext cx="2304256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Host computer system hardware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71103" y="224739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71103" y="29038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71103" y="35603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71102" y="42167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>
            <a:off x="10507776" y="3744973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10507777" y="4416290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27487" y="3810847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335B74">
                    <a:lumMod val="75000"/>
                  </a:srgbClr>
                </a:solidFill>
              </a:rPr>
              <a:t>Hypercall</a:t>
            </a:r>
            <a:endParaRPr lang="en-US" sz="1200" dirty="0">
              <a:solidFill>
                <a:srgbClr val="335B74">
                  <a:lumMod val="75000"/>
                </a:srgb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023231" y="4158624"/>
            <a:ext cx="504056" cy="485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9197701" y="3997001"/>
            <a:ext cx="155115" cy="866500"/>
          </a:xfrm>
          <a:prstGeom prst="downArrow">
            <a:avLst/>
          </a:prstGeom>
          <a:ln w="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48136" y="426023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dom0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0507776" y="2355861"/>
            <a:ext cx="509486" cy="1389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017262" y="2830270"/>
            <a:ext cx="85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Privileged 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instruction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/</a:t>
            </a:r>
            <a:r>
              <a:rPr lang="en-US" sz="1200" dirty="0" err="1" smtClean="0">
                <a:solidFill>
                  <a:srgbClr val="27CED7">
                    <a:lumMod val="50000"/>
                  </a:srgbClr>
                </a:solidFill>
              </a:rPr>
              <a:t>syscall</a:t>
            </a:r>
            <a:endParaRPr lang="en-US" sz="1200" dirty="0">
              <a:solidFill>
                <a:srgbClr val="27CED7">
                  <a:lumMod val="50000"/>
                </a:srgbClr>
              </a:solidFill>
            </a:endParaRP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11017263" y="3949347"/>
            <a:ext cx="310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10598" y="2157731"/>
            <a:ext cx="3456384" cy="3432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470638" y="2854327"/>
            <a:ext cx="2736304" cy="26819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758670" y="3309859"/>
            <a:ext cx="2160240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46702" y="3813915"/>
            <a:ext cx="1584176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57111" y="38761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0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7114" y="239846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3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7113" y="29405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2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57112" y="33725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1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58739" y="374190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58739" y="442133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856257" cy="3766185"/>
          </a:xfrm>
        </p:spPr>
        <p:txBody>
          <a:bodyPr/>
          <a:lstStyle/>
          <a:p>
            <a:r>
              <a:rPr lang="en-US" dirty="0" smtClean="0"/>
              <a:t>In a usual system :</a:t>
            </a:r>
          </a:p>
          <a:p>
            <a:r>
              <a:rPr lang="en-US" dirty="0" smtClean="0"/>
              <a:t>Data is copied from </a:t>
            </a:r>
          </a:p>
          <a:p>
            <a:r>
              <a:rPr lang="en-US" dirty="0" smtClean="0"/>
              <a:t>User space -&gt; kernel space</a:t>
            </a:r>
          </a:p>
          <a:p>
            <a:r>
              <a:rPr lang="en-US" dirty="0" smtClean="0"/>
              <a:t>Kernel space -&gt; Socket buffer (physical </a:t>
            </a:r>
            <a:r>
              <a:rPr lang="en-US" dirty="0" err="1" smtClean="0"/>
              <a:t>nework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1064" y="2011680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0396" y="2355309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396" y="3389452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0396" y="4423595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Device Driver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349482" y="2984701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47502" y="4018844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1063" y="5338478"/>
            <a:ext cx="2421578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1489" y="5432469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Physical Device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1063" y="5950810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1063" y="20066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59020" y="505298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85944" cy="3766185"/>
          </a:xfrm>
        </p:spPr>
        <p:txBody>
          <a:bodyPr/>
          <a:lstStyle/>
          <a:p>
            <a:r>
              <a:rPr lang="en-US" dirty="0" smtClean="0"/>
              <a:t>In split device driver</a:t>
            </a:r>
          </a:p>
          <a:p>
            <a:r>
              <a:rPr lang="en-US" dirty="0" smtClean="0"/>
              <a:t>Guest user space -&gt; Guest kernel space</a:t>
            </a:r>
          </a:p>
          <a:p>
            <a:r>
              <a:rPr lang="en-US" dirty="0" smtClean="0"/>
              <a:t>Guest kernel space -&gt; shared memory</a:t>
            </a:r>
          </a:p>
          <a:p>
            <a:r>
              <a:rPr lang="en-US" dirty="0" smtClean="0"/>
              <a:t>Shared memory -&gt; physical device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Front end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Xen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Shared Memory Segment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Back end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Real Device driver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Physical Device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components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93275" y="3272840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3275" y="3511336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3275" y="5465321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492" y="2434492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9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04" y="2507112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40529" y="2434491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1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63" y="246315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151566" y="243118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3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5" y="2481695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54" y="413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5411533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domains to share requests and responses</a:t>
            </a:r>
          </a:p>
          <a:p>
            <a:r>
              <a:rPr lang="en-US" dirty="0" smtClean="0"/>
              <a:t>Requests and responses are notified by software interrupt</a:t>
            </a:r>
          </a:p>
          <a:p>
            <a:r>
              <a:rPr lang="en-US" dirty="0" smtClean="0"/>
              <a:t>Software interrupt causes rescheduling of the domain – Context switch</a:t>
            </a:r>
          </a:p>
          <a:p>
            <a:r>
              <a:rPr lang="en-US" dirty="0" smtClean="0"/>
              <a:t>Context switch deteriorates the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40685" y="2478298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backend thread running ?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Cloud Callout 54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 up.</a:t>
            </a:r>
            <a:endParaRPr lang="en-US" sz="1100" dirty="0"/>
          </a:p>
        </p:txBody>
      </p:sp>
      <p:sp>
        <p:nvSpPr>
          <p:cNvPr id="57" name="Lightning Bolt 56"/>
          <p:cNvSpPr/>
          <p:nvPr/>
        </p:nvSpPr>
        <p:spPr>
          <a:xfrm>
            <a:off x="9610475" y="4612362"/>
            <a:ext cx="362262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54646" y="4475902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?</a:t>
            </a:r>
            <a:r>
              <a:rPr lang="en-US" sz="1100" b="1" u="sng" dirty="0" smtClean="0"/>
              <a:t> NO</a:t>
            </a:r>
            <a:endParaRPr lang="en-US" sz="1100" b="1" dirty="0"/>
          </a:p>
        </p:txBody>
      </p:sp>
      <p:sp>
        <p:nvSpPr>
          <p:cNvPr id="66" name="Cloud Callout 65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PUT REQUEST in the Ring buffer.</a:t>
            </a:r>
            <a:endParaRPr lang="en-US" sz="1100" dirty="0"/>
          </a:p>
        </p:txBody>
      </p:sp>
      <p:sp>
        <p:nvSpPr>
          <p:cNvPr id="67" name="Cloud Callout 66"/>
          <p:cNvSpPr/>
          <p:nvPr/>
        </p:nvSpPr>
        <p:spPr>
          <a:xfrm>
            <a:off x="2312488" y="318074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Yes: Copy/get request.</a:t>
            </a:r>
            <a:endParaRPr lang="en-US" sz="1100" b="1" dirty="0"/>
          </a:p>
        </p:txBody>
      </p:sp>
      <p:sp>
        <p:nvSpPr>
          <p:cNvPr id="68" name="8-Point Star 67"/>
          <p:cNvSpPr/>
          <p:nvPr/>
        </p:nvSpPr>
        <p:spPr>
          <a:xfrm>
            <a:off x="869617" y="5636792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538024" y="329645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frontend thread running ?</a:t>
            </a:r>
            <a:endParaRPr lang="en-US" sz="1100" dirty="0"/>
          </a:p>
        </p:txBody>
      </p:sp>
      <p:sp>
        <p:nvSpPr>
          <p:cNvPr id="70" name="Lightning Bolt 69"/>
          <p:cNvSpPr/>
          <p:nvPr/>
        </p:nvSpPr>
        <p:spPr>
          <a:xfrm>
            <a:off x="2034105" y="4614827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loud Callout 70"/>
          <p:cNvSpPr/>
          <p:nvPr/>
        </p:nvSpPr>
        <p:spPr>
          <a:xfrm>
            <a:off x="538025" y="3296454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Wakeup.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263642" y="451851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some time. If response is available then return it to user process. Is response available ? </a:t>
            </a:r>
            <a:r>
              <a:rPr lang="en-US" sz="1100" b="1" u="sng" dirty="0" smtClean="0"/>
              <a:t>NO</a:t>
            </a:r>
            <a:endParaRPr lang="en-US" sz="1100" b="1" u="sng" dirty="0"/>
          </a:p>
        </p:txBody>
      </p:sp>
      <p:sp>
        <p:nvSpPr>
          <p:cNvPr id="74" name="Rectangle 73"/>
          <p:cNvSpPr/>
          <p:nvPr/>
        </p:nvSpPr>
        <p:spPr>
          <a:xfrm>
            <a:off x="5521106" y="3303805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1138674" y="2364504"/>
            <a:ext cx="457132" cy="40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Buffer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7405252" y="2929720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Response is available. Copy data to user buffer.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06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092 L 1.45833E-6 0.3182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888 -0.26644 L -0.37955 -0.26644 L -0.59557 0.01111 C -0.59804 0.01342 -0.60039 0.01574 -0.60273 0.01759 C -0.60455 0.01875 -0.60807 0.02083 -0.60807 0.02083 C -0.60872 0.01967 -0.6095 0.01898 -0.60989 0.01759 C -0.6108 0.01458 -0.60976 0.0081 -0.61172 0.0081 L -0.61432 0.0081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31922 L -0.34831 0.3060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3 0.30602 L -0.77812 0.31783 L -0.77721 0.45996 " pathEditMode="relative" ptsTypes="AAA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0091 -0.1444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0007 L 0.23178 -0.28264 L 0.39206 -0.28403 L 0.62891 -0.01135 " pathEditMode="relative" ptsTypes="AAAA">
                                      <p:cBhvr>
                                        <p:cTn id="13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1463 L 0.38945 -0.15417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45 -0.15416 L 0.7789 -0.15602 L 0.77695 -0.4618 " pathEditMode="relative" ptsTypes="AAA">
                                      <p:cBhvr>
                                        <p:cTn id="1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17" grpId="0" animBg="1"/>
      <p:bldP spid="17" grpId="1" animBg="1"/>
      <p:bldP spid="17" grpId="2" animBg="1"/>
      <p:bldP spid="19" grpId="0"/>
      <p:bldP spid="42" grpId="0"/>
      <p:bldP spid="44" grpId="0" animBg="1"/>
      <p:bldP spid="49" grpId="0" animBg="1"/>
      <p:bldP spid="55" grpId="0" animBg="1"/>
      <p:bldP spid="55" grpId="1" animBg="1"/>
      <p:bldP spid="57" grpId="0" animBg="1"/>
      <p:bldP spid="57" grpId="1" animBg="1"/>
      <p:bldP spid="57" grpId="2" animBg="1"/>
      <p:bldP spid="58" grpId="0"/>
      <p:bldP spid="60" grpId="0" animBg="1"/>
      <p:bldP spid="60" grpId="1" animBg="1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1"/>
      <p:bldP spid="73" grpId="0" animBg="1"/>
      <p:bldP spid="73" grpId="1" animBg="1"/>
      <p:bldP spid="74" grpId="0" animBg="1"/>
      <p:bldP spid="75" grpId="0" animBg="1"/>
      <p:bldP spid="75" grpId="1" animBg="1"/>
      <p:bldP spid="76" grpId="0" animBg="1"/>
      <p:bldP spid="76" grpId="1" animBg="1"/>
      <p:bldP spid="76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device driver vs base IDDR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0707" y="5737859"/>
            <a:ext cx="26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device random reads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6322" y="5737857"/>
            <a:ext cx="23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Ramdisk</a:t>
            </a:r>
            <a:r>
              <a:rPr lang="en-US" dirty="0" smtClean="0"/>
              <a:t> random writes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1681"/>
            <a:ext cx="6096000" cy="3686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" y="2051678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IDDR vs New IDDR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7415" y="6083588"/>
            <a:ext cx="28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 writes </a:t>
            </a:r>
            <a:r>
              <a:rPr lang="en-US" dirty="0" err="1" smtClean="0"/>
              <a:t>ramdisk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5816" y="6083588"/>
            <a:ext cx="26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reads loop device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2277571"/>
            <a:ext cx="6096000" cy="368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571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128156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4732" y="1471785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44732" y="2505928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44732" y="3540071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93818" y="210117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1838" y="3135320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400" y="4666507"/>
            <a:ext cx="6969826" cy="91489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399" y="466650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493818" y="4792709"/>
            <a:ext cx="2101933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Memory Segment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5863" y="1123151"/>
            <a:ext cx="4286992" cy="3274678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9388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32567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 Device driver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295400" y="5700156"/>
            <a:ext cx="6969826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566" y="5844637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399" y="570015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7" idx="2"/>
          </p:cNvCxnSpPr>
          <p:nvPr/>
        </p:nvCxnSpPr>
        <p:spPr>
          <a:xfrm rot="16200000" flipH="1">
            <a:off x="2407826" y="4255454"/>
            <a:ext cx="623246" cy="45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4074359" y="4288466"/>
            <a:ext cx="627765" cy="415024"/>
          </a:xfrm>
          <a:prstGeom prst="bentConnector3">
            <a:avLst>
              <a:gd name="adj1" fmla="val 46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0141" y="3271393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6702" y="3285249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7076702" y="4182095"/>
            <a:ext cx="11877" cy="166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5863" y="112315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399" y="1123151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30141" y="3271393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544286"/>
            <a:ext cx="2188029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2060" y="544286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4561309"/>
            <a:ext cx="5940260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29" y="5475905"/>
            <a:ext cx="5940259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43" y="544502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0 guest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3753" y="544286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12" y="4654229"/>
            <a:ext cx="4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775" y="556882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7016" y="309154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49135" y="309018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>
            <a:off x="3668683" y="2809844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49135" y="1068260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10822" y="3084548"/>
            <a:ext cx="809645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Drivers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02492" y="4359731"/>
            <a:ext cx="3252119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5565497" y="4016830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18984" y="4011194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6632" y="533305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4421" y="544286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252321" y="309151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10822" y="1229028"/>
            <a:ext cx="1818917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Xen</a:t>
            </a:r>
            <a:r>
              <a:rPr lang="en-US" sz="1400" dirty="0" smtClean="0"/>
              <a:t> controlled user interface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259587" y="2313127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7778" y="1068259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156401" y="2310368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68683" y="4016633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20466" y="4654229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CPU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174421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17085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58057" y="5573492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CPU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174421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Physical memory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17085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16" idx="2"/>
          </p:cNvCxnSpPr>
          <p:nvPr/>
        </p:nvCxnSpPr>
        <p:spPr>
          <a:xfrm rot="16200000" flipH="1">
            <a:off x="2803519" y="2523319"/>
            <a:ext cx="1317039" cy="429278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608432" y="5328233"/>
            <a:ext cx="0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</p:cNvCxnSpPr>
          <p:nvPr/>
        </p:nvCxnSpPr>
        <p:spPr>
          <a:xfrm rot="5400000">
            <a:off x="5125742" y="5894359"/>
            <a:ext cx="435868" cy="52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21581" y="3053893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21581" y="3292389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1581" y="5246374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7798" y="2215545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8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10" y="2288165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68835" y="221554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0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69" y="2244211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79872" y="2212237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2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61" y="226274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60" y="3912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3" y="5192586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675117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8992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4" y="2211519"/>
            <a:ext cx="511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device driver is a computer program </a:t>
            </a:r>
            <a:r>
              <a:rPr lang="en-US" sz="2000" dirty="0" smtClean="0"/>
              <a:t>which </a:t>
            </a:r>
            <a:r>
              <a:rPr lang="en-US" sz="2000" dirty="0"/>
              <a:t>acts as a translator between </a:t>
            </a:r>
            <a:r>
              <a:rPr lang="en-US" sz="2000" dirty="0" smtClean="0"/>
              <a:t>the hardware device </a:t>
            </a:r>
            <a:r>
              <a:rPr lang="en-US" sz="2000" dirty="0"/>
              <a:t>and the application or </a:t>
            </a:r>
            <a:r>
              <a:rPr lang="en-US" sz="2000" dirty="0" smtClean="0"/>
              <a:t>the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Coverity's analysis of the Linux kernel code </a:t>
            </a:r>
          </a:p>
          <a:p>
            <a:pPr marL="205740" lvl="2" indent="0">
              <a:buNone/>
            </a:pPr>
            <a:r>
              <a:rPr lang="en-US" dirty="0"/>
              <a:t>1000 bugs in the Linux kernel 2.4.1</a:t>
            </a:r>
          </a:p>
          <a:p>
            <a:pPr marL="205740" lvl="2" indent="0">
              <a:buNone/>
            </a:pPr>
            <a:r>
              <a:rPr lang="en-US" dirty="0"/>
              <a:t>950 bugs in the Linux kernel 2.6.9</a:t>
            </a:r>
          </a:p>
          <a:p>
            <a:pPr marL="205740" lvl="2" indent="0">
              <a:buNone/>
            </a:pPr>
            <a:r>
              <a:rPr lang="en-US" dirty="0"/>
              <a:t>53% of the bugs are present in the device driver portion of the </a:t>
            </a:r>
            <a:r>
              <a:rPr lang="en-US" dirty="0" smtClean="0"/>
              <a:t>kernel</a:t>
            </a:r>
          </a:p>
          <a:p>
            <a:pPr marL="205740" lvl="2" indent="0">
              <a:buNone/>
            </a:pPr>
            <a:r>
              <a:rPr lang="en-US" dirty="0" smtClean="0"/>
              <a:t>Any </a:t>
            </a:r>
            <a:r>
              <a:rPr lang="en-US" dirty="0"/>
              <a:t>portion of the kernel can </a:t>
            </a:r>
            <a:r>
              <a:rPr lang="en-US" dirty="0" smtClean="0"/>
              <a:t>overwrite data structure in the kernel space</a:t>
            </a:r>
          </a:p>
          <a:p>
            <a:pPr marL="205740" lvl="2" indent="0">
              <a:buNone/>
            </a:pPr>
            <a:r>
              <a:rPr lang="en-US" dirty="0" smtClean="0"/>
              <a:t>This causes </a:t>
            </a:r>
            <a:r>
              <a:rPr lang="en-US" dirty="0"/>
              <a:t>a bug in a device driver to corrupt the memory of other kernel </a:t>
            </a:r>
            <a:r>
              <a:rPr lang="en-US" dirty="0" smtClean="0"/>
              <a:t>components</a:t>
            </a:r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dirty="0"/>
              <a:t>Underlying cause of unreliability in operating systems is the lack of isolation between </a:t>
            </a:r>
            <a:r>
              <a:rPr lang="en-US" b="1" dirty="0"/>
              <a:t>device drivers </a:t>
            </a:r>
            <a:r>
              <a:rPr lang="en-US" dirty="0"/>
              <a:t>and a </a:t>
            </a:r>
            <a:r>
              <a:rPr lang="en-US" b="1" dirty="0"/>
              <a:t>Linux </a:t>
            </a:r>
            <a:r>
              <a:rPr lang="en-US" b="1" dirty="0" smtClean="0"/>
              <a:t>kernel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Isolated Driver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734" y="2084704"/>
            <a:ext cx="4986253" cy="4477753"/>
          </a:xfrm>
        </p:spPr>
        <p:txBody>
          <a:bodyPr/>
          <a:lstStyle/>
          <a:p>
            <a:pPr algn="just"/>
            <a:r>
              <a:rPr lang="en-US" dirty="0" smtClean="0"/>
              <a:t>The Xen hypervisor isolates the device driver by running it in a separate domain called Driver Domain</a:t>
            </a:r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7224" y="2012140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0653" y="2290707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30653" y="3179733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36133" y="4056899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591029" y="2920099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591029" y="3809125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2455" y="5105390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4319" y="519838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722853" y="5198387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869840" y="1995625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3669" y="4056899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733498" y="4062369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62456" y="6026362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33498" y="6126678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2455" y="606768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19041" y="4705244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3002047" y="4727914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87842" y="3809125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34403" y="3822981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16542" y="4680186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8431" y="199562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492" y="1995626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487842" y="3809125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Split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5030" cy="3766185"/>
          </a:xfrm>
        </p:spPr>
        <p:txBody>
          <a:bodyPr/>
          <a:lstStyle/>
          <a:p>
            <a:pPr algn="just"/>
            <a:r>
              <a:rPr lang="en-US" dirty="0" smtClean="0"/>
              <a:t>Source code for the Isolated Driver Domain is not available. </a:t>
            </a:r>
          </a:p>
          <a:p>
            <a:pPr algn="just"/>
            <a:r>
              <a:rPr lang="en-US" dirty="0" smtClean="0"/>
              <a:t>But the Isolated Driver Domain follows split device driver.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6" y="1720830"/>
            <a:ext cx="5181600" cy="5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of the Isolated Driver Domain</a:t>
            </a:r>
          </a:p>
          <a:p>
            <a:r>
              <a:rPr lang="en-US" dirty="0" smtClean="0"/>
              <a:t>Follows the same Xen split device driver model</a:t>
            </a:r>
          </a:p>
          <a:p>
            <a:r>
              <a:rPr lang="en-US" dirty="0" smtClean="0"/>
              <a:t>We refer the baseline code or the re-implementation of Isolated Driver Domain as Base IDDR system </a:t>
            </a:r>
          </a:p>
          <a:p>
            <a:r>
              <a:rPr lang="en-US" dirty="0" smtClean="0"/>
              <a:t>One with the performance improvement is referred New IDDR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Base IDDR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isolation</a:t>
            </a:r>
            <a:r>
              <a:rPr lang="en-US" dirty="0"/>
              <a:t>: A bug within a device driver </a:t>
            </a:r>
            <a:r>
              <a:rPr lang="en-US" dirty="0" smtClean="0"/>
              <a:t>does not </a:t>
            </a:r>
            <a:r>
              <a:rPr lang="en-US" dirty="0"/>
              <a:t>affect the other </a:t>
            </a:r>
            <a:r>
              <a:rPr lang="en-US" dirty="0" smtClean="0"/>
              <a:t>kernel component.</a:t>
            </a: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: </a:t>
            </a:r>
            <a:r>
              <a:rPr lang="en-US" dirty="0" smtClean="0"/>
              <a:t>User need not be aware </a:t>
            </a:r>
            <a:r>
              <a:rPr lang="en-US" dirty="0"/>
              <a:t>of the system architecture to run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b="1" dirty="0"/>
              <a:t>Compatibility</a:t>
            </a:r>
            <a:r>
              <a:rPr lang="en-US" dirty="0"/>
              <a:t>: Existing drivers and applications </a:t>
            </a:r>
            <a:r>
              <a:rPr lang="en-US" dirty="0" smtClean="0"/>
              <a:t>are compatible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architecture. </a:t>
            </a:r>
            <a:r>
              <a:rPr lang="en-US" dirty="0" smtClean="0"/>
              <a:t>Changes to the </a:t>
            </a:r>
            <a:r>
              <a:rPr lang="en-US" dirty="0"/>
              <a:t>device driver and </a:t>
            </a:r>
            <a:r>
              <a:rPr lang="en-US" dirty="0" smtClean="0"/>
              <a:t>applications are not required </a:t>
            </a:r>
            <a:r>
              <a:rPr lang="en-US" dirty="0"/>
              <a:t>to run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1557</TotalTime>
  <Words>986</Words>
  <Application>Microsoft Office PowerPoint</Application>
  <PresentationFormat>Widescreen</PresentationFormat>
  <Paragraphs>269</Paragraphs>
  <Slides>26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Metropolitan</vt:lpstr>
      <vt:lpstr>Isolated Device Driver</vt:lpstr>
      <vt:lpstr>Typical OS components</vt:lpstr>
      <vt:lpstr>Device Driver</vt:lpstr>
      <vt:lpstr>Why Device Driver isolation ?</vt:lpstr>
      <vt:lpstr>Why Device Driver isolation ?</vt:lpstr>
      <vt:lpstr>Xen’s Isolated Driver Domain</vt:lpstr>
      <vt:lpstr>Xen Split Device Driver</vt:lpstr>
      <vt:lpstr>Isolated Device Driver (IDDR)</vt:lpstr>
      <vt:lpstr>Properties of the Base IDDR</vt:lpstr>
      <vt:lpstr>Components of the IDDR system</vt:lpstr>
      <vt:lpstr>Components of the IDDR system</vt:lpstr>
      <vt:lpstr>Components of the IDDR system</vt:lpstr>
      <vt:lpstr>Communication module</vt:lpstr>
      <vt:lpstr>Implementation of the IDDR system</vt:lpstr>
      <vt:lpstr>Implementation of the IDDR system</vt:lpstr>
      <vt:lpstr>Design Goals of the New IDDR System</vt:lpstr>
      <vt:lpstr>The hypervisor layer</vt:lpstr>
      <vt:lpstr>Data Copy Overhead</vt:lpstr>
      <vt:lpstr>Data Copy Overhead</vt:lpstr>
      <vt:lpstr>Communication Overhead</vt:lpstr>
      <vt:lpstr>New IDDR system</vt:lpstr>
      <vt:lpstr>Split device driver vs base IDDR system</vt:lpstr>
      <vt:lpstr>Base IDDR vs New IDDR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303</cp:revision>
  <dcterms:created xsi:type="dcterms:W3CDTF">2014-03-29T19:47:57Z</dcterms:created>
  <dcterms:modified xsi:type="dcterms:W3CDTF">2014-03-31T20:32:48Z</dcterms:modified>
</cp:coreProperties>
</file>