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5" r:id="rId9"/>
    <p:sldId id="266" r:id="rId10"/>
    <p:sldId id="274" r:id="rId11"/>
    <p:sldId id="276" r:id="rId12"/>
    <p:sldId id="277" r:id="rId13"/>
    <p:sldId id="278" r:id="rId14"/>
    <p:sldId id="279" r:id="rId15"/>
    <p:sldId id="280" r:id="rId16"/>
    <p:sldId id="294" r:id="rId17"/>
    <p:sldId id="295" r:id="rId18"/>
    <p:sldId id="296" r:id="rId19"/>
    <p:sldId id="297" r:id="rId20"/>
    <p:sldId id="298" r:id="rId21"/>
    <p:sldId id="301" r:id="rId22"/>
    <p:sldId id="302" r:id="rId23"/>
    <p:sldId id="282" r:id="rId24"/>
    <p:sldId id="299" r:id="rId25"/>
    <p:sldId id="300" r:id="rId26"/>
    <p:sldId id="268" r:id="rId27"/>
    <p:sldId id="272" r:id="rId28"/>
    <p:sldId id="26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3E7E83-02CC-4E50-86DC-B234535AC799}">
          <p14:sldIdLst>
            <p14:sldId id="256"/>
            <p14:sldId id="257"/>
            <p14:sldId id="258"/>
            <p14:sldId id="260"/>
            <p14:sldId id="262"/>
            <p14:sldId id="261"/>
            <p14:sldId id="263"/>
          </p14:sldIdLst>
        </p14:section>
        <p14:section name="IDDR" id="{51164718-0BE2-439F-A256-7E1711110CEA}">
          <p14:sldIdLst>
            <p14:sldId id="265"/>
            <p14:sldId id="266"/>
            <p14:sldId id="274"/>
            <p14:sldId id="276"/>
            <p14:sldId id="277"/>
            <p14:sldId id="278"/>
            <p14:sldId id="279"/>
            <p14:sldId id="280"/>
          </p14:sldIdLst>
        </p14:section>
        <p14:section name="New IDDR system" id="{14151455-AAFE-49C2-9250-31EA1CEB152F}">
          <p14:sldIdLst>
            <p14:sldId id="294"/>
            <p14:sldId id="295"/>
            <p14:sldId id="296"/>
            <p14:sldId id="297"/>
            <p14:sldId id="298"/>
            <p14:sldId id="301"/>
            <p14:sldId id="302"/>
            <p14:sldId id="282"/>
          </p14:sldIdLst>
        </p14:section>
        <p14:section name="Evaluation" id="{E878A1F0-F25C-412E-8475-16F472CD1F0C}">
          <p14:sldIdLst>
            <p14:sldId id="299"/>
            <p14:sldId id="300"/>
          </p14:sldIdLst>
        </p14:section>
        <p14:section name="Figures" id="{E2334729-6C61-4C52-B79C-4CB92910D7A9}">
          <p14:sldIdLst>
            <p14:sldId id="268"/>
            <p14:sldId id="27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FE97B-C4B1-41BF-AE6B-8CBC991743C2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1A657-737E-473D-890E-EA091DB3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4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7C5B-A18A-4DC2-9096-D6D33224FB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08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93ACEB1-2F95-4730-9A80-DEA31051A5D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9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2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0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4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4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5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7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1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4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93ACEB1-2F95-4730-9A80-DEA31051A5D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95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93ACEB1-2F95-4730-9A80-DEA31051A5DE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8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Performance Optimization for Isolated Driver Domains.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Sushrut Shirole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IDDR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47437" y="2005331"/>
            <a:ext cx="2628524" cy="441163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1621" y="6043459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60523" y="2142337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47436" y="2902528"/>
            <a:ext cx="2628525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2860103" y="2936291"/>
            <a:ext cx="2628524" cy="347650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5049" y="5311326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1894" y="3285167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782667" y="2735114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01937" y="6043459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21" name="Elbow Connector 20"/>
          <p:cNvCxnSpPr>
            <a:stCxn id="10" idx="2"/>
            <a:endCxn id="9" idx="0"/>
          </p:cNvCxnSpPr>
          <p:nvPr/>
        </p:nvCxnSpPr>
        <p:spPr>
          <a:xfrm rot="5400000">
            <a:off x="5243615" y="2780067"/>
            <a:ext cx="1483466" cy="35790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5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IDDR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47437" y="2005331"/>
            <a:ext cx="2628524" cy="441163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1621" y="6043459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60523" y="2142337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47436" y="2902528"/>
            <a:ext cx="2628525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2860103" y="2936291"/>
            <a:ext cx="2628524" cy="347650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5049" y="5311326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1894" y="3285167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782667" y="2735114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01937" y="6043459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21" name="Elbow Connector 20"/>
          <p:cNvCxnSpPr>
            <a:stCxn id="10" idx="2"/>
            <a:endCxn id="9" idx="0"/>
          </p:cNvCxnSpPr>
          <p:nvPr/>
        </p:nvCxnSpPr>
        <p:spPr>
          <a:xfrm rot="5400000">
            <a:off x="5243615" y="2780067"/>
            <a:ext cx="1483466" cy="35790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7-Point Star 13"/>
          <p:cNvSpPr/>
          <p:nvPr/>
        </p:nvSpPr>
        <p:spPr>
          <a:xfrm>
            <a:off x="9733010" y="2142337"/>
            <a:ext cx="312074" cy="312074"/>
          </a:xfrm>
          <a:prstGeom prst="star7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034771" y="2143825"/>
            <a:ext cx="1606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Read Write Request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82246" y="3992463"/>
            <a:ext cx="82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dev</a:t>
            </a:r>
            <a:r>
              <a:rPr lang="en-US" sz="1400" dirty="0" smtClean="0"/>
              <a:t>/</a:t>
            </a:r>
            <a:r>
              <a:rPr lang="en-US" sz="1400" dirty="0" err="1" smtClean="0"/>
              <a:t>sdd</a:t>
            </a:r>
            <a:endParaRPr lang="en-US" sz="1400" dirty="0"/>
          </a:p>
        </p:txBody>
      </p:sp>
      <p:sp>
        <p:nvSpPr>
          <p:cNvPr id="15" name="Cloud Callout 14"/>
          <p:cNvSpPr/>
          <p:nvPr/>
        </p:nvSpPr>
        <p:spPr>
          <a:xfrm>
            <a:off x="8932584" y="3058669"/>
            <a:ext cx="1912925" cy="835027"/>
          </a:xfrm>
          <a:prstGeom prst="cloudCallout">
            <a:avLst>
              <a:gd name="adj1" fmla="val -32783"/>
              <a:gd name="adj2" fmla="val 83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How to forward to the Driver domain?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6944098" y="4289380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Frontend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782667" y="3838563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Left-Right Arrow 21"/>
          <p:cNvSpPr/>
          <p:nvPr/>
        </p:nvSpPr>
        <p:spPr>
          <a:xfrm>
            <a:off x="4994255" y="4146352"/>
            <a:ext cx="1957639" cy="82874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Communication Channel</a:t>
            </a:r>
            <a:endParaRPr lang="en-US" sz="1200" dirty="0"/>
          </a:p>
        </p:txBody>
      </p:sp>
      <p:sp>
        <p:nvSpPr>
          <p:cNvPr id="23" name="Cloud Callout 22"/>
          <p:cNvSpPr/>
          <p:nvPr/>
        </p:nvSpPr>
        <p:spPr>
          <a:xfrm flipH="1">
            <a:off x="884533" y="3058669"/>
            <a:ext cx="1821623" cy="874193"/>
          </a:xfrm>
          <a:prstGeom prst="cloudCallout">
            <a:avLst>
              <a:gd name="adj1" fmla="val -37361"/>
              <a:gd name="adj2" fmla="val 84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How to receive request from the application domain ?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3358986" y="4323142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Backend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210919" y="4865835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7-Point Star 2"/>
          <p:cNvSpPr/>
          <p:nvPr/>
        </p:nvSpPr>
        <p:spPr>
          <a:xfrm>
            <a:off x="7618836" y="2345267"/>
            <a:ext cx="312074" cy="312074"/>
          </a:xfrm>
          <a:prstGeom prst="star7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4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0.00013 0.153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15301 L 0.00013 0.22639 C 0.00013 0.25926 -0.05677 0.30023 -0.10286 0.30023 L -0.20573 0.30023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9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73 0.30023 L -0.24896 0.30023 C -0.26836 0.30023 -0.29219 0.33727 -0.29219 0.36783 L -0.29219 0.43565 " pathEditMode="relative" rAng="0" ptsTypes="AAAA">
                                      <p:cBhvr>
                                        <p:cTn id="5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5" grpId="0" animBg="1"/>
      <p:bldP spid="15" grpId="1" animBg="1"/>
      <p:bldP spid="18" grpId="0" animBg="1"/>
      <p:bldP spid="22" grpId="0" animBg="1"/>
      <p:bldP spid="23" grpId="0" animBg="1"/>
      <p:bldP spid="23" grpId="1" animBg="1"/>
      <p:bldP spid="24" grpId="0" animBg="1"/>
      <p:bldP spid="3" grpId="0" animBg="1"/>
      <p:bldP spid="3" grpId="1" animBg="1"/>
      <p:bldP spid="3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IDDR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Frontend Driver – Provides an interface for applications</a:t>
            </a:r>
          </a:p>
          <a:p>
            <a:r>
              <a:rPr lang="en-US" dirty="0" smtClean="0"/>
              <a:t>Backend Driver – Accepts the requests and sends back responses</a:t>
            </a:r>
          </a:p>
          <a:p>
            <a:r>
              <a:rPr lang="en-US" dirty="0" smtClean="0"/>
              <a:t>Communication Module 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module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14981" y="1375837"/>
            <a:ext cx="2628524" cy="441163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59165" y="5413965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28067" y="1512843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014980" y="2273034"/>
            <a:ext cx="2628525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1615421" y="2341745"/>
            <a:ext cx="2628524" cy="347650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20367" y="4716780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19438" y="2655673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11642" y="3659886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Frontend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14304" y="3728596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Backend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7255" y="5448913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7" name="Left-Right Arrow 16"/>
          <p:cNvSpPr/>
          <p:nvPr/>
        </p:nvSpPr>
        <p:spPr>
          <a:xfrm>
            <a:off x="3971317" y="2895600"/>
            <a:ext cx="4242783" cy="2371898"/>
          </a:xfrm>
          <a:prstGeom prst="leftRightArrow">
            <a:avLst>
              <a:gd name="adj1" fmla="val 50000"/>
              <a:gd name="adj2" fmla="val 3760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942114" y="3954450"/>
            <a:ext cx="2362200" cy="2589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Share read write data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954612" y="4728489"/>
            <a:ext cx="222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Communication component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9332687" y="2111964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9332687" y="3215413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917379" y="4259580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942114" y="3605346"/>
            <a:ext cx="2362200" cy="2589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Event notification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4942114" y="4303554"/>
            <a:ext cx="2362200" cy="2589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Send/receive request/response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622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the IDDR system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85769" y="2497873"/>
            <a:ext cx="5140037" cy="40714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130615" y="4331717"/>
            <a:ext cx="1939637" cy="1953914"/>
          </a:xfrm>
          <a:prstGeom prst="ellipse">
            <a:avLst/>
          </a:prstGeom>
          <a:solidFill>
            <a:srgbClr val="50B4C8">
              <a:lumMod val="40000"/>
              <a:lumOff val="60000"/>
            </a:srgbClr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52" name="Straight Connector 51"/>
          <p:cNvCxnSpPr>
            <a:stCxn id="51" idx="0"/>
            <a:endCxn id="51" idx="4"/>
          </p:cNvCxnSpPr>
          <p:nvPr/>
        </p:nvCxnSpPr>
        <p:spPr>
          <a:xfrm>
            <a:off x="6100434" y="4331717"/>
            <a:ext cx="0" cy="1953914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3" name="Straight Connector 52"/>
          <p:cNvCxnSpPr>
            <a:stCxn id="51" idx="3"/>
            <a:endCxn id="51" idx="7"/>
          </p:cNvCxnSpPr>
          <p:nvPr/>
        </p:nvCxnSpPr>
        <p:spPr>
          <a:xfrm flipV="1">
            <a:off x="5414668" y="4617861"/>
            <a:ext cx="1371531" cy="1381626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4" name="Straight Connector 53"/>
          <p:cNvCxnSpPr>
            <a:stCxn id="51" idx="5"/>
            <a:endCxn id="51" idx="1"/>
          </p:cNvCxnSpPr>
          <p:nvPr/>
        </p:nvCxnSpPr>
        <p:spPr>
          <a:xfrm flipH="1" flipV="1">
            <a:off x="5414668" y="4617861"/>
            <a:ext cx="1371531" cy="1381626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5" name="Straight Connector 54"/>
          <p:cNvCxnSpPr>
            <a:stCxn id="51" idx="2"/>
            <a:endCxn id="51" idx="6"/>
          </p:cNvCxnSpPr>
          <p:nvPr/>
        </p:nvCxnSpPr>
        <p:spPr>
          <a:xfrm>
            <a:off x="5130615" y="5308674"/>
            <a:ext cx="1939637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56" name="Oval 55"/>
          <p:cNvSpPr/>
          <p:nvPr/>
        </p:nvSpPr>
        <p:spPr>
          <a:xfrm>
            <a:off x="5643233" y="4851474"/>
            <a:ext cx="914400" cy="9144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rPr>
              <a:t>Ring buffer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1" name="Flowchart: Direct Access Storage 60"/>
          <p:cNvSpPr/>
          <p:nvPr/>
        </p:nvSpPr>
        <p:spPr>
          <a:xfrm>
            <a:off x="5130614" y="2578713"/>
            <a:ext cx="1939637" cy="514147"/>
          </a:xfrm>
          <a:prstGeom prst="flowChartMagneticDrum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Event channel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43238" y="3321084"/>
            <a:ext cx="457132" cy="408378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00370" y="332183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43233" y="372360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00365" y="372360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56965" y="347718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30233" y="6302798"/>
            <a:ext cx="1940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Communication module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9211710" y="2148304"/>
            <a:ext cx="2628524" cy="44116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655894" y="6186432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024796" y="2285310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9211709" y="3045501"/>
            <a:ext cx="2628525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71341" y="3092860"/>
            <a:ext cx="2628524" cy="347650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76287" y="5467895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716167" y="3428140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708371" y="4432353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Frontend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70224" y="4479711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Backend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13175" y="6200028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10529416" y="2884431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10529416" y="3987880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1773299" y="5010695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1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9211710" y="2148304"/>
            <a:ext cx="2628524" cy="44116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716167" y="3428140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708371" y="4432353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Frontend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50136" y="5022404"/>
            <a:ext cx="504193" cy="2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850135" y="5308674"/>
            <a:ext cx="504193" cy="2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50135" y="5590789"/>
            <a:ext cx="504193" cy="2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850134" y="5877059"/>
            <a:ext cx="504193" cy="2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024796" y="2285310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the IDDR system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85769" y="2500743"/>
            <a:ext cx="5140037" cy="40686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130615" y="4331717"/>
            <a:ext cx="1939637" cy="1953914"/>
          </a:xfrm>
          <a:prstGeom prst="ellipse">
            <a:avLst/>
          </a:prstGeom>
          <a:solidFill>
            <a:srgbClr val="50B4C8">
              <a:lumMod val="40000"/>
              <a:lumOff val="60000"/>
            </a:srgbClr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52" name="Straight Connector 51"/>
          <p:cNvCxnSpPr>
            <a:stCxn id="51" idx="0"/>
            <a:endCxn id="51" idx="4"/>
          </p:cNvCxnSpPr>
          <p:nvPr/>
        </p:nvCxnSpPr>
        <p:spPr>
          <a:xfrm>
            <a:off x="6100434" y="4331717"/>
            <a:ext cx="0" cy="1953914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3" name="Straight Connector 52"/>
          <p:cNvCxnSpPr>
            <a:stCxn id="51" idx="3"/>
            <a:endCxn id="51" idx="7"/>
          </p:cNvCxnSpPr>
          <p:nvPr/>
        </p:nvCxnSpPr>
        <p:spPr>
          <a:xfrm flipV="1">
            <a:off x="5414668" y="4617861"/>
            <a:ext cx="1371531" cy="1381626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4" name="Straight Connector 53"/>
          <p:cNvCxnSpPr>
            <a:stCxn id="51" idx="5"/>
            <a:endCxn id="51" idx="1"/>
          </p:cNvCxnSpPr>
          <p:nvPr/>
        </p:nvCxnSpPr>
        <p:spPr>
          <a:xfrm flipH="1" flipV="1">
            <a:off x="5414668" y="4617861"/>
            <a:ext cx="1371531" cy="1381626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5" name="Straight Connector 54"/>
          <p:cNvCxnSpPr>
            <a:stCxn id="51" idx="2"/>
            <a:endCxn id="51" idx="6"/>
          </p:cNvCxnSpPr>
          <p:nvPr/>
        </p:nvCxnSpPr>
        <p:spPr>
          <a:xfrm>
            <a:off x="5130615" y="5308674"/>
            <a:ext cx="1939637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56" name="Oval 55"/>
          <p:cNvSpPr/>
          <p:nvPr/>
        </p:nvSpPr>
        <p:spPr>
          <a:xfrm>
            <a:off x="5643233" y="4851474"/>
            <a:ext cx="914400" cy="9144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rPr>
              <a:t>Ring buffer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1" name="Flowchart: Direct Access Storage 60"/>
          <p:cNvSpPr/>
          <p:nvPr/>
        </p:nvSpPr>
        <p:spPr>
          <a:xfrm>
            <a:off x="5130614" y="2578713"/>
            <a:ext cx="1939637" cy="514147"/>
          </a:xfrm>
          <a:prstGeom prst="flowChartMagneticDrum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Event channel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43238" y="3321084"/>
            <a:ext cx="457132" cy="408378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00370" y="332183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43233" y="372360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00365" y="372360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56965" y="347718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30233" y="6302798"/>
            <a:ext cx="1940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Communication module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9655894" y="6186432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9211709" y="3045501"/>
            <a:ext cx="2628525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71341" y="3092860"/>
            <a:ext cx="2628524" cy="347650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76287" y="5467895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70224" y="4479711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Backend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13175" y="6200028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10529416" y="2884431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10529416" y="3987880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1773299" y="5010695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65973" y="5467895"/>
            <a:ext cx="1159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Device queue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525971" y="5601940"/>
            <a:ext cx="248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7-Point Star 8"/>
          <p:cNvSpPr/>
          <p:nvPr/>
        </p:nvSpPr>
        <p:spPr>
          <a:xfrm>
            <a:off x="10087826" y="2508630"/>
            <a:ext cx="237029" cy="237029"/>
          </a:xfrm>
          <a:prstGeom prst="star7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7-Point Star 41"/>
          <p:cNvSpPr/>
          <p:nvPr/>
        </p:nvSpPr>
        <p:spPr>
          <a:xfrm>
            <a:off x="10727088" y="2519781"/>
            <a:ext cx="234561" cy="234561"/>
          </a:xfrm>
          <a:prstGeom prst="star7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7-Point Star 42"/>
          <p:cNvSpPr/>
          <p:nvPr/>
        </p:nvSpPr>
        <p:spPr>
          <a:xfrm>
            <a:off x="10414849" y="2500743"/>
            <a:ext cx="222244" cy="222244"/>
          </a:xfrm>
          <a:prstGeom prst="star7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/>
          <p:cNvSpPr/>
          <p:nvPr/>
        </p:nvSpPr>
        <p:spPr>
          <a:xfrm>
            <a:off x="9762876" y="4555324"/>
            <a:ext cx="261920" cy="261920"/>
          </a:xfrm>
          <a:prstGeom prst="lightningBol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1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96296E-6 L -1.45833E-6 0.18449 C -1.45833E-6 0.26736 0.01172 0.36944 0.02162 0.36944 L 0.04323 0.3694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184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6.25E-7 0.20695 C 6.25E-7 0.29954 0.01888 0.41412 0.03477 0.41412 L 0.06953 0.41412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7" y="206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-3.125E-6 0.22824 C -3.125E-6 0.33079 0.0043 0.45764 0.00808 0.45764 L 0.01706 0.45764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" y="2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58 0.36944 L -0.31042 0.3587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0" y="-53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97 0.41088 L -0.28737 0.4284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17" y="88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72 0.4581 L -0.37174 0.4902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80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16667 -0.20879 C -0.2013 -0.25579 -0.25339 -0.28079 -0.30807 -0.28079 C -0.37018 -0.28079 -0.42005 -0.25579 -0.45469 -0.20879 L -0.62123 -1.85185E-6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68" y="-1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041 0.35879 L -0.65195 0.30578 L -0.76146 0.30416 L -0.76146 0.45809 " pathEditMode="relative" ptsTypes="AAAA">
                                      <p:cBhvr>
                                        <p:cTn id="3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737 0.42848 L -0.62487 0.30371 L -0.73542 0.30371 L -0.73542 0.4507 " pathEditMode="relative" ptsTypes="AAAA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174 0.49028 L -0.67656 0.30556 L -0.78906 0.30718 L -0.78906 0.44236 " pathEditMode="relative" ptsTypes="AAAA">
                                      <p:cBhvr>
                                        <p:cTn id="3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11" grpId="0" animBg="1"/>
      <p:bldP spid="11" grpId="1" animBg="1"/>
      <p:bldP spid="11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 of the New IDDR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Performance improvement: </a:t>
            </a:r>
            <a:r>
              <a:rPr lang="en-US" dirty="0" smtClean="0"/>
              <a:t>The design goal of the New IDDR system is to improve the performance of the base IDDR system without compromising any properties of it.</a:t>
            </a:r>
          </a:p>
          <a:p>
            <a:r>
              <a:rPr lang="en-US" dirty="0" smtClean="0"/>
              <a:t>The reason for the performance deterioration of the IDDR system is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hypervisor layer.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 data copy between the domains.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Overhead due to the communication between the domains.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hypervisor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15" y="2011680"/>
            <a:ext cx="4171731" cy="3766185"/>
          </a:xfrm>
        </p:spPr>
        <p:txBody>
          <a:bodyPr>
            <a:normAutofit/>
          </a:bodyPr>
          <a:lstStyle/>
          <a:p>
            <a:r>
              <a:rPr lang="en-US" dirty="0" smtClean="0"/>
              <a:t>Hypervisor </a:t>
            </a:r>
            <a:r>
              <a:rPr lang="en-US" dirty="0"/>
              <a:t>runs at most privileged level </a:t>
            </a:r>
          </a:p>
          <a:p>
            <a:r>
              <a:rPr lang="en-US" dirty="0" smtClean="0"/>
              <a:t>Guest </a:t>
            </a:r>
            <a:r>
              <a:rPr lang="en-US" dirty="0" err="1"/>
              <a:t>os</a:t>
            </a:r>
            <a:r>
              <a:rPr lang="en-US" dirty="0"/>
              <a:t> runs at less privileged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Operations such as page table updates (memory management) takes more time in guest operating system due to hypervisor layer.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023231" y="2180033"/>
            <a:ext cx="1368152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User app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023231" y="2836489"/>
            <a:ext cx="1368152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9023231" y="3492945"/>
            <a:ext cx="136815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Guest OS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9603096" y="4149401"/>
            <a:ext cx="788287" cy="504056"/>
          </a:xfrm>
          <a:prstGeom prst="round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Xen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8087127" y="4844329"/>
            <a:ext cx="2304256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Host computer system hardware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71103" y="224739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Ring 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71103" y="290385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Ring 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71103" y="356030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Ring 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871102" y="421676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Ring 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6" name="Curved Left Arrow 55"/>
          <p:cNvSpPr/>
          <p:nvPr/>
        </p:nvSpPr>
        <p:spPr>
          <a:xfrm>
            <a:off x="10507776" y="3744973"/>
            <a:ext cx="360041" cy="656456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Curved Left Arrow 56"/>
          <p:cNvSpPr/>
          <p:nvPr/>
        </p:nvSpPr>
        <p:spPr>
          <a:xfrm>
            <a:off x="10507777" y="4416290"/>
            <a:ext cx="360041" cy="656456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327487" y="3810847"/>
            <a:ext cx="75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335B74">
                    <a:lumMod val="75000"/>
                  </a:srgbClr>
                </a:solidFill>
              </a:rPr>
              <a:t>Hypercall</a:t>
            </a:r>
            <a:endParaRPr lang="en-US" sz="1200" dirty="0">
              <a:solidFill>
                <a:srgbClr val="335B74">
                  <a:lumMod val="75000"/>
                </a:srgb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023231" y="4158624"/>
            <a:ext cx="504056" cy="4856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0" name="Down Arrow 59"/>
          <p:cNvSpPr/>
          <p:nvPr/>
        </p:nvSpPr>
        <p:spPr>
          <a:xfrm>
            <a:off x="9197701" y="3997001"/>
            <a:ext cx="155115" cy="866500"/>
          </a:xfrm>
          <a:prstGeom prst="downArrow">
            <a:avLst/>
          </a:prstGeom>
          <a:ln w="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048136" y="4260230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white"/>
                </a:solidFill>
              </a:rPr>
              <a:t>dom0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62" name="Curved Left Arrow 61"/>
          <p:cNvSpPr/>
          <p:nvPr/>
        </p:nvSpPr>
        <p:spPr>
          <a:xfrm>
            <a:off x="10507776" y="2355861"/>
            <a:ext cx="509486" cy="13891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017262" y="2830270"/>
            <a:ext cx="851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27CED7">
                    <a:lumMod val="50000"/>
                  </a:srgbClr>
                </a:solidFill>
              </a:rPr>
              <a:t>Privileged </a:t>
            </a:r>
          </a:p>
          <a:p>
            <a:r>
              <a:rPr lang="en-US" sz="1200" dirty="0" smtClean="0">
                <a:solidFill>
                  <a:srgbClr val="27CED7">
                    <a:lumMod val="50000"/>
                  </a:srgbClr>
                </a:solidFill>
              </a:rPr>
              <a:t>instruction</a:t>
            </a:r>
          </a:p>
          <a:p>
            <a:r>
              <a:rPr lang="en-US" sz="1200" dirty="0" smtClean="0">
                <a:solidFill>
                  <a:srgbClr val="27CED7">
                    <a:lumMod val="50000"/>
                  </a:srgbClr>
                </a:solidFill>
              </a:rPr>
              <a:t>/</a:t>
            </a:r>
            <a:r>
              <a:rPr lang="en-US" sz="1200" dirty="0" err="1" smtClean="0">
                <a:solidFill>
                  <a:srgbClr val="27CED7">
                    <a:lumMod val="50000"/>
                  </a:srgbClr>
                </a:solidFill>
              </a:rPr>
              <a:t>syscall</a:t>
            </a:r>
            <a:endParaRPr lang="en-US" sz="1200" dirty="0">
              <a:solidFill>
                <a:srgbClr val="27CED7">
                  <a:lumMod val="50000"/>
                </a:srgbClr>
              </a:solidFill>
            </a:endParaRPr>
          </a:p>
        </p:txBody>
      </p:sp>
      <p:cxnSp>
        <p:nvCxnSpPr>
          <p:cNvPr id="64" name="Straight Arrow Connector 63"/>
          <p:cNvCxnSpPr>
            <a:stCxn id="58" idx="1"/>
          </p:cNvCxnSpPr>
          <p:nvPr/>
        </p:nvCxnSpPr>
        <p:spPr>
          <a:xfrm flipH="1">
            <a:off x="11017263" y="3949347"/>
            <a:ext cx="310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110598" y="2157731"/>
            <a:ext cx="3456384" cy="34329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4470638" y="2854327"/>
            <a:ext cx="2736304" cy="268198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4758670" y="3309859"/>
            <a:ext cx="2160240" cy="21602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046702" y="3813915"/>
            <a:ext cx="1584176" cy="158417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57111" y="38761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CADE4">
                    <a:lumMod val="75000"/>
                  </a:srgbClr>
                </a:solidFill>
              </a:rPr>
              <a:t>Ring 0</a:t>
            </a:r>
            <a:endParaRPr lang="en-US" dirty="0">
              <a:solidFill>
                <a:srgbClr val="1CADE4">
                  <a:lumMod val="75000"/>
                </a:srgb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57114" y="239846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CADE4">
                    <a:lumMod val="75000"/>
                  </a:srgbClr>
                </a:solidFill>
              </a:rPr>
              <a:t>Ring 3</a:t>
            </a:r>
            <a:endParaRPr lang="en-US" dirty="0">
              <a:solidFill>
                <a:srgbClr val="1CADE4">
                  <a:lumMod val="75000"/>
                </a:srgb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57113" y="294052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CADE4">
                    <a:lumMod val="75000"/>
                  </a:srgbClr>
                </a:solidFill>
              </a:rPr>
              <a:t>Ring 2</a:t>
            </a:r>
            <a:endParaRPr lang="en-US" dirty="0">
              <a:solidFill>
                <a:srgbClr val="1CADE4">
                  <a:lumMod val="75000"/>
                </a:srgb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57112" y="337257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CADE4">
                    <a:lumMod val="75000"/>
                  </a:srgbClr>
                </a:solidFill>
              </a:rPr>
              <a:t>Ring 1</a:t>
            </a:r>
            <a:endParaRPr lang="en-US" dirty="0">
              <a:solidFill>
                <a:srgbClr val="1CADE4">
                  <a:lumMod val="75000"/>
                </a:srgbClr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258739" y="3741907"/>
            <a:ext cx="165618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258739" y="4421337"/>
            <a:ext cx="165618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13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Copy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6856257" cy="3766185"/>
          </a:xfrm>
        </p:spPr>
        <p:txBody>
          <a:bodyPr/>
          <a:lstStyle/>
          <a:p>
            <a:r>
              <a:rPr lang="en-US" dirty="0" smtClean="0"/>
              <a:t>In a usual system :</a:t>
            </a:r>
          </a:p>
          <a:p>
            <a:r>
              <a:rPr lang="en-US" dirty="0" smtClean="0"/>
              <a:t>Data is copied from </a:t>
            </a:r>
          </a:p>
          <a:p>
            <a:r>
              <a:rPr lang="en-US" dirty="0" smtClean="0"/>
              <a:t>User space -&gt; kernel space</a:t>
            </a:r>
          </a:p>
          <a:p>
            <a:r>
              <a:rPr lang="en-US" dirty="0" smtClean="0"/>
              <a:t>Kernel space -&gt; Socket buffer (physical </a:t>
            </a:r>
            <a:r>
              <a:rPr lang="en-US" dirty="0" err="1" smtClean="0"/>
              <a:t>nework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51064" y="2011680"/>
            <a:ext cx="2421577" cy="3269673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00396" y="2355309"/>
            <a:ext cx="1698172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Application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00396" y="3389452"/>
            <a:ext cx="1698172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TCP/IP stack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00396" y="4423595"/>
            <a:ext cx="1698172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Device Driver</a:t>
            </a: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9349482" y="2984701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347502" y="4018844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151063" y="5338478"/>
            <a:ext cx="2421578" cy="878774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91489" y="5432469"/>
            <a:ext cx="1712025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Physical Device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51063" y="5950810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Hardware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51063" y="2006675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Domain U Guest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59020" y="5052987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00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Copy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4885944" cy="3766185"/>
          </a:xfrm>
        </p:spPr>
        <p:txBody>
          <a:bodyPr/>
          <a:lstStyle/>
          <a:p>
            <a:r>
              <a:rPr lang="en-US" dirty="0" smtClean="0"/>
              <a:t>In split device driver</a:t>
            </a:r>
          </a:p>
          <a:p>
            <a:r>
              <a:rPr lang="en-US" dirty="0" smtClean="0"/>
              <a:t>Guest user space -&gt; Guest kernel space</a:t>
            </a:r>
          </a:p>
          <a:p>
            <a:r>
              <a:rPr lang="en-US" dirty="0" smtClean="0"/>
              <a:t>Guest kernel space -&gt; shared memory</a:t>
            </a:r>
          </a:p>
          <a:p>
            <a:r>
              <a:rPr lang="en-US" dirty="0" smtClean="0"/>
              <a:t>Shared memory -&gt; physical device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4457" y="1856689"/>
            <a:ext cx="2071046" cy="2989715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7886" y="2135256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Application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7886" y="3024282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TCP/IP stack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23366" y="3901448"/>
            <a:ext cx="1515271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Split Device Driver</a:t>
            </a:r>
          </a:p>
          <a:p>
            <a:pPr algn="ctr"/>
            <a:r>
              <a:rPr lang="en-US" sz="1100" dirty="0" smtClean="0">
                <a:solidFill>
                  <a:prstClr val="white"/>
                </a:solidFill>
              </a:rPr>
              <a:t>Front end</a:t>
            </a:r>
            <a:endParaRPr lang="en-US" sz="1400" dirty="0">
              <a:solidFill>
                <a:prstClr val="white"/>
              </a:solidFill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6878262" y="2764648"/>
            <a:ext cx="0" cy="25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6878262" y="3653674"/>
            <a:ext cx="0" cy="24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49688" y="4949939"/>
            <a:ext cx="5607596" cy="827926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71552" y="5042936"/>
            <a:ext cx="45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</a:rPr>
              <a:t>Xen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10086" y="5042936"/>
            <a:ext cx="1764989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Shared Memory Segment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57073" y="1840174"/>
            <a:ext cx="3400211" cy="3006229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30902" y="3901448"/>
            <a:ext cx="1514357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Split Device Driver</a:t>
            </a:r>
          </a:p>
          <a:p>
            <a:pPr algn="ctr"/>
            <a:r>
              <a:rPr lang="en-US" sz="1100" dirty="0" smtClean="0">
                <a:solidFill>
                  <a:prstClr val="white"/>
                </a:solidFill>
              </a:rPr>
              <a:t>Back end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020731" y="3906918"/>
            <a:ext cx="1372804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Real Device driver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49689" y="5870911"/>
            <a:ext cx="5607596" cy="698201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020731" y="5971227"/>
            <a:ext cx="1372803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Physical Device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9688" y="5912234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Hardware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1" name="Elbow Connector 20"/>
          <p:cNvCxnSpPr/>
          <p:nvPr/>
        </p:nvCxnSpPr>
        <p:spPr>
          <a:xfrm rot="16200000" flipH="1">
            <a:off x="6806274" y="4549793"/>
            <a:ext cx="518201" cy="468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 flipH="1" flipV="1">
            <a:off x="8289280" y="4572463"/>
            <a:ext cx="527417" cy="444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775075" y="3653674"/>
            <a:ext cx="1958436" cy="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721636" y="3667530"/>
            <a:ext cx="1" cy="2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703775" y="4524735"/>
            <a:ext cx="25733" cy="143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85664" y="1840175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Domain 0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7725" y="1840175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Domain U Guest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8775075" y="3653674"/>
            <a:ext cx="0" cy="26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01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OS components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593275" y="3272840"/>
            <a:ext cx="500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593275" y="3511336"/>
            <a:ext cx="5008418" cy="16937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93275" y="5465321"/>
            <a:ext cx="5008418" cy="61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29492" y="2434492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19" name="Picture 8" descr="http://socialfixer.com/includes/img/chrome-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604" y="2507112"/>
            <a:ext cx="485126" cy="48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5440529" y="2434491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21" name="Picture 10" descr="http://www.mswordhelp.com/wp-content/uploads/2011/04/wor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63" y="2463158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7151566" y="2431184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23" name="Picture 12" descr="http://icons.iconarchive.com/icons/musett/adobe-folders/256/Acrobat-Read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155" y="2481695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getstrip.com/assets/windo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654" y="41309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://getdesign.org/wp-content/uploads/2013/04/intel-company-logo-png-hd-s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27" y="5411533"/>
            <a:ext cx="905666" cy="75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6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the domains to share requests and responses</a:t>
            </a:r>
          </a:p>
          <a:p>
            <a:r>
              <a:rPr lang="en-US" dirty="0" smtClean="0"/>
              <a:t>Requests and responses are notified by software interrupt</a:t>
            </a:r>
          </a:p>
          <a:p>
            <a:r>
              <a:rPr lang="en-US" dirty="0" smtClean="0"/>
              <a:t>Software interrupt causes rescheduling of the domain – Context switch</a:t>
            </a:r>
          </a:p>
          <a:p>
            <a:r>
              <a:rPr lang="en-US" dirty="0" smtClean="0"/>
              <a:t>Context switch deteriorates the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93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Context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cost</a:t>
            </a:r>
          </a:p>
          <a:p>
            <a:r>
              <a:rPr lang="en-US" dirty="0" smtClean="0"/>
              <a:t>Indirect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60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29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IDDR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92541" y="2154697"/>
            <a:ext cx="2621511" cy="4411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45982" y="6196995"/>
            <a:ext cx="19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Apllication</a:t>
            </a:r>
            <a:r>
              <a:rPr lang="en-US" dirty="0" smtClean="0"/>
              <a:t> domain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5627" y="2291703"/>
            <a:ext cx="10287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process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092540" y="3051894"/>
            <a:ext cx="26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7928" y="3089826"/>
            <a:ext cx="2424956" cy="3476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956" y="6196995"/>
            <a:ext cx="150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Driver domain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34420" y="5464861"/>
            <a:ext cx="1645960" cy="55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89202" y="3434533"/>
            <a:ext cx="1645959" cy="54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589202" y="4438746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4420" y="4476677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427771" y="2884480"/>
            <a:ext cx="0" cy="5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427771" y="397722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613192" y="500766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63636" y="2396836"/>
            <a:ext cx="5140037" cy="41664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008482" y="4328683"/>
            <a:ext cx="1939637" cy="19539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5978301" y="4328683"/>
            <a:ext cx="0" cy="195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9" idx="7"/>
          </p:cNvCxnSpPr>
          <p:nvPr/>
        </p:nvCxnSpPr>
        <p:spPr>
          <a:xfrm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9" idx="1"/>
          </p:cNvCxnSpPr>
          <p:nvPr/>
        </p:nvCxnSpPr>
        <p:spPr>
          <a:xfrm flipH="1"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9" idx="6"/>
          </p:cNvCxnSpPr>
          <p:nvPr/>
        </p:nvCxnSpPr>
        <p:spPr>
          <a:xfrm>
            <a:off x="5008482" y="5305640"/>
            <a:ext cx="193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521100" y="48484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Ring buffer</a:t>
            </a:r>
            <a:endParaRPr lang="en-US" sz="1400" dirty="0"/>
          </a:p>
        </p:txBody>
      </p:sp>
      <p:sp>
        <p:nvSpPr>
          <p:cNvPr id="37" name="Curved Left Arrow 36"/>
          <p:cNvSpPr/>
          <p:nvPr/>
        </p:nvSpPr>
        <p:spPr>
          <a:xfrm>
            <a:off x="3226277" y="4441111"/>
            <a:ext cx="474718" cy="678028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 rot="10800000">
            <a:off x="2626702" y="4409009"/>
            <a:ext cx="474718" cy="678028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Left Arrow 46"/>
          <p:cNvSpPr/>
          <p:nvPr/>
        </p:nvSpPr>
        <p:spPr>
          <a:xfrm>
            <a:off x="8748595" y="4409009"/>
            <a:ext cx="474718" cy="678028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Left Arrow 47"/>
          <p:cNvSpPr/>
          <p:nvPr/>
        </p:nvSpPr>
        <p:spPr>
          <a:xfrm rot="10800000">
            <a:off x="8149020" y="4376907"/>
            <a:ext cx="474718" cy="678028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lowchart: Direct Access Storage 58"/>
          <p:cNvSpPr/>
          <p:nvPr/>
        </p:nvSpPr>
        <p:spPr>
          <a:xfrm>
            <a:off x="5008481" y="2575679"/>
            <a:ext cx="1939637" cy="51414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 channel</a:t>
            </a:r>
            <a:endParaRPr lang="en-US" sz="1600" dirty="0"/>
          </a:p>
        </p:txBody>
      </p:sp>
      <p:sp>
        <p:nvSpPr>
          <p:cNvPr id="8" name="8-Point Star 7"/>
          <p:cNvSpPr/>
          <p:nvPr/>
        </p:nvSpPr>
        <p:spPr>
          <a:xfrm>
            <a:off x="10340685" y="2478298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8-Point Star 37"/>
          <p:cNvSpPr/>
          <p:nvPr/>
        </p:nvSpPr>
        <p:spPr>
          <a:xfrm>
            <a:off x="10559670" y="1753164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33842" y="1712046"/>
            <a:ext cx="996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Read request</a:t>
            </a:r>
            <a:endParaRPr lang="en-US" sz="1200" dirty="0"/>
          </a:p>
        </p:txBody>
      </p:sp>
      <p:sp>
        <p:nvSpPr>
          <p:cNvPr id="17" name="Cloud Callout 16"/>
          <p:cNvSpPr/>
          <p:nvPr/>
        </p:nvSpPr>
        <p:spPr>
          <a:xfrm>
            <a:off x="9470571" y="5188211"/>
            <a:ext cx="1899629" cy="901379"/>
          </a:xfrm>
          <a:prstGeom prst="cloudCallout">
            <a:avLst>
              <a:gd name="adj1" fmla="val 29622"/>
              <a:gd name="adj2" fmla="val -896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Is backend thread running ?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8363" y="4468466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63641" y="451851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138673" y="2364503"/>
            <a:ext cx="457132" cy="408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5521105" y="3303804"/>
            <a:ext cx="457132" cy="408378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978237" y="330455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521100" y="370632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978232" y="370632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5" name="Cloud Callout 54"/>
          <p:cNvSpPr/>
          <p:nvPr/>
        </p:nvSpPr>
        <p:spPr>
          <a:xfrm>
            <a:off x="9478008" y="5184497"/>
            <a:ext cx="1899629" cy="901379"/>
          </a:xfrm>
          <a:prstGeom prst="cloudCallout">
            <a:avLst>
              <a:gd name="adj1" fmla="val 29622"/>
              <a:gd name="adj2" fmla="val -896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NO. Wake up.</a:t>
            </a:r>
            <a:endParaRPr lang="en-US" sz="1100" dirty="0"/>
          </a:p>
        </p:txBody>
      </p:sp>
      <p:sp>
        <p:nvSpPr>
          <p:cNvPr id="57" name="Lightning Bolt 56"/>
          <p:cNvSpPr/>
          <p:nvPr/>
        </p:nvSpPr>
        <p:spPr>
          <a:xfrm>
            <a:off x="9610475" y="4612362"/>
            <a:ext cx="362262" cy="29108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754646" y="4475902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chemeClr val="accent1"/>
                </a:solidFill>
              </a:rPr>
              <a:t>RUNNING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60" name="Cloud Callout 59"/>
          <p:cNvSpPr/>
          <p:nvPr/>
        </p:nvSpPr>
        <p:spPr>
          <a:xfrm>
            <a:off x="2305051" y="3173306"/>
            <a:ext cx="2066461" cy="1026802"/>
          </a:xfrm>
          <a:prstGeom prst="cloudCallout">
            <a:avLst>
              <a:gd name="adj1" fmla="val -27682"/>
              <a:gd name="adj2" fmla="val 84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Spin for some time and check for requests in buffer. Is request available ?</a:t>
            </a:r>
            <a:r>
              <a:rPr lang="en-US" sz="1100" b="1" u="sng" dirty="0" smtClean="0"/>
              <a:t> NO</a:t>
            </a:r>
            <a:endParaRPr lang="en-US" sz="1100" b="1" dirty="0"/>
          </a:p>
        </p:txBody>
      </p:sp>
      <p:sp>
        <p:nvSpPr>
          <p:cNvPr id="66" name="Cloud Callout 65"/>
          <p:cNvSpPr/>
          <p:nvPr/>
        </p:nvSpPr>
        <p:spPr>
          <a:xfrm>
            <a:off x="9478008" y="5184497"/>
            <a:ext cx="1899629" cy="901379"/>
          </a:xfrm>
          <a:prstGeom prst="cloudCallout">
            <a:avLst>
              <a:gd name="adj1" fmla="val 29622"/>
              <a:gd name="adj2" fmla="val -896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Yes. PUT REQUEST in the Ring buffer.</a:t>
            </a:r>
            <a:endParaRPr lang="en-US" sz="1100" dirty="0"/>
          </a:p>
        </p:txBody>
      </p:sp>
      <p:sp>
        <p:nvSpPr>
          <p:cNvPr id="67" name="Cloud Callout 66"/>
          <p:cNvSpPr/>
          <p:nvPr/>
        </p:nvSpPr>
        <p:spPr>
          <a:xfrm>
            <a:off x="2312488" y="3180743"/>
            <a:ext cx="2066461" cy="1026802"/>
          </a:xfrm>
          <a:prstGeom prst="cloudCallout">
            <a:avLst>
              <a:gd name="adj1" fmla="val -27682"/>
              <a:gd name="adj2" fmla="val 84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Yes: Copy/get request.</a:t>
            </a:r>
            <a:endParaRPr lang="en-US" sz="1100" b="1" dirty="0"/>
          </a:p>
        </p:txBody>
      </p:sp>
      <p:sp>
        <p:nvSpPr>
          <p:cNvPr id="68" name="8-Point Star 67"/>
          <p:cNvSpPr/>
          <p:nvPr/>
        </p:nvSpPr>
        <p:spPr>
          <a:xfrm>
            <a:off x="869617" y="5636792"/>
            <a:ext cx="174172" cy="194761"/>
          </a:xfrm>
          <a:prstGeom prst="star8">
            <a:avLst/>
          </a:prstGeom>
          <a:solidFill>
            <a:srgbClr val="FFFF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loud Callout 68"/>
          <p:cNvSpPr/>
          <p:nvPr/>
        </p:nvSpPr>
        <p:spPr>
          <a:xfrm>
            <a:off x="538024" y="3296453"/>
            <a:ext cx="2066461" cy="1026802"/>
          </a:xfrm>
          <a:prstGeom prst="cloudCallout">
            <a:avLst>
              <a:gd name="adj1" fmla="val -27682"/>
              <a:gd name="adj2" fmla="val 84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Is frontend thread running ?</a:t>
            </a:r>
            <a:endParaRPr lang="en-US" sz="1100" dirty="0"/>
          </a:p>
        </p:txBody>
      </p:sp>
      <p:sp>
        <p:nvSpPr>
          <p:cNvPr id="70" name="Lightning Bolt 69"/>
          <p:cNvSpPr/>
          <p:nvPr/>
        </p:nvSpPr>
        <p:spPr>
          <a:xfrm>
            <a:off x="2034105" y="4614827"/>
            <a:ext cx="276393" cy="33901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loud Callout 70"/>
          <p:cNvSpPr/>
          <p:nvPr/>
        </p:nvSpPr>
        <p:spPr>
          <a:xfrm>
            <a:off x="538025" y="3296454"/>
            <a:ext cx="2066461" cy="1026802"/>
          </a:xfrm>
          <a:prstGeom prst="cloudCallout">
            <a:avLst>
              <a:gd name="adj1" fmla="val -27682"/>
              <a:gd name="adj2" fmla="val 84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NO. Wakeup.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7263642" y="4518516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chemeClr val="accent1"/>
                </a:solidFill>
              </a:rPr>
              <a:t>RUNNING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73" name="Cloud Callout 72"/>
          <p:cNvSpPr/>
          <p:nvPr/>
        </p:nvSpPr>
        <p:spPr>
          <a:xfrm>
            <a:off x="7405251" y="2929719"/>
            <a:ext cx="2057040" cy="1084945"/>
          </a:xfrm>
          <a:prstGeom prst="cloudCallout">
            <a:avLst>
              <a:gd name="adj1" fmla="val -9345"/>
              <a:gd name="adj2" fmla="val 1083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Spin some time. If response is available then return it to user process. Is response available ? </a:t>
            </a:r>
            <a:r>
              <a:rPr lang="en-US" sz="1100" b="1" u="sng" dirty="0" smtClean="0"/>
              <a:t>NO</a:t>
            </a:r>
            <a:endParaRPr lang="en-US" sz="1100" b="1" u="sng" dirty="0"/>
          </a:p>
        </p:txBody>
      </p:sp>
      <p:sp>
        <p:nvSpPr>
          <p:cNvPr id="74" name="Rectangle 73"/>
          <p:cNvSpPr/>
          <p:nvPr/>
        </p:nvSpPr>
        <p:spPr>
          <a:xfrm>
            <a:off x="5521106" y="3303805"/>
            <a:ext cx="457132" cy="40837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34832" y="345990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1138674" y="2364504"/>
            <a:ext cx="457132" cy="4083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Buffer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6" name="Cloud Callout 75"/>
          <p:cNvSpPr/>
          <p:nvPr/>
        </p:nvSpPr>
        <p:spPr>
          <a:xfrm>
            <a:off x="7405252" y="2929720"/>
            <a:ext cx="2057040" cy="1084945"/>
          </a:xfrm>
          <a:prstGeom prst="cloudCallout">
            <a:avLst>
              <a:gd name="adj1" fmla="val -9345"/>
              <a:gd name="adj2" fmla="val 1083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Yes. Response is available. Copy data to user buffer.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067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0.00092 L 1.45833E-6 0.31829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888 -0.26644 L -0.37955 -0.26644 L -0.59557 0.01111 C -0.59804 0.01342 -0.60039 0.01574 -0.60273 0.01759 C -0.60455 0.01875 -0.60807 0.02083 -0.60807 0.02083 C -0.60872 0.01967 -0.6095 0.01898 -0.60989 0.01759 C -0.6108 0.01458 -0.60976 0.0081 -0.61172 0.0081 L -0.61432 0.0081 " pathEditMode="relative" ptsTypes="AAAAAAAAA">
                                      <p:cBhvr>
                                        <p:cTn id="2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31922 L -0.34831 0.3060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22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83 0.30602 L -0.77812 0.31783 L -0.77721 0.45996 " pathEditMode="relative" ptsTypes="AAA">
                                      <p:cBhvr>
                                        <p:cTn id="7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7" presetClass="emph" presetSubtype="0" repeatCount="300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7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11111E-6 L 0.00091 -0.14444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-0.0007 L 0.23178 -0.28264 L 0.39206 -0.28403 L 0.62891 -0.01135 " pathEditMode="relative" ptsTypes="AAAA">
                                      <p:cBhvr>
                                        <p:cTn id="11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1463 L 0.38945 -0.15417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945 -0.15416 L 0.7789 -0.15602 L 0.77695 -0.4618 " pathEditMode="relative" ptsTypes="AAA">
                                      <p:cBhvr>
                                        <p:cTn id="13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17" grpId="0" animBg="1"/>
      <p:bldP spid="17" grpId="1" animBg="1"/>
      <p:bldP spid="17" grpId="2" animBg="1"/>
      <p:bldP spid="17" grpId="3" animBg="1"/>
      <p:bldP spid="19" grpId="0"/>
      <p:bldP spid="42" grpId="0"/>
      <p:bldP spid="44" grpId="0" animBg="1"/>
      <p:bldP spid="49" grpId="0" animBg="1"/>
      <p:bldP spid="55" grpId="0" animBg="1"/>
      <p:bldP spid="55" grpId="1" animBg="1"/>
      <p:bldP spid="57" grpId="0" animBg="1"/>
      <p:bldP spid="57" grpId="1" animBg="1"/>
      <p:bldP spid="57" grpId="2" animBg="1"/>
      <p:bldP spid="58" grpId="0"/>
      <p:bldP spid="60" grpId="0" animBg="1"/>
      <p:bldP spid="60" grpId="1" animBg="1"/>
      <p:bldP spid="66" grpId="0" animBg="1"/>
      <p:bldP spid="66" grpId="1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8" grpId="3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1"/>
      <p:bldP spid="73" grpId="0" animBg="1"/>
      <p:bldP spid="73" grpId="1" animBg="1"/>
      <p:bldP spid="74" grpId="0" animBg="1"/>
      <p:bldP spid="75" grpId="0" animBg="1"/>
      <p:bldP spid="75" grpId="1" animBg="1"/>
      <p:bldP spid="76" grpId="0" animBg="1"/>
      <p:bldP spid="76" grpId="1" animBg="1"/>
      <p:bldP spid="76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device driver vs base IDDR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20707" y="5737859"/>
            <a:ext cx="263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device random reads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66322" y="5737857"/>
            <a:ext cx="2366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Ramdisk</a:t>
            </a:r>
            <a:r>
              <a:rPr lang="en-US" dirty="0" smtClean="0"/>
              <a:t> random writes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1678"/>
            <a:ext cx="6096000" cy="3686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" y="2051678"/>
            <a:ext cx="60960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IDDR vs New IDDR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7415" y="6083588"/>
            <a:ext cx="283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read writes </a:t>
            </a:r>
            <a:r>
              <a:rPr lang="en-US" dirty="0" err="1" smtClean="0"/>
              <a:t>ramdisk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35816" y="6083588"/>
            <a:ext cx="263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reads loop device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1" y="2277571"/>
            <a:ext cx="6096000" cy="3686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7571"/>
            <a:ext cx="60960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1128156"/>
            <a:ext cx="2421577" cy="3269673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44732" y="1471785"/>
            <a:ext cx="1698172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644732" y="2505928"/>
            <a:ext cx="1698172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TCP/IP stack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644732" y="3540071"/>
            <a:ext cx="1698172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Split Device Driver</a:t>
            </a:r>
          </a:p>
          <a:p>
            <a:pPr algn="ctr"/>
            <a:r>
              <a:rPr lang="en-US" sz="1100" dirty="0" smtClean="0"/>
              <a:t>Front end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2493818" y="2101177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91838" y="3135320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95400" y="4666507"/>
            <a:ext cx="6969826" cy="914896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95399" y="4666507"/>
            <a:ext cx="45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Xen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493818" y="4792709"/>
            <a:ext cx="2101933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Shared Memory Segment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965863" y="1123151"/>
            <a:ext cx="4286992" cy="3274678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49388" y="3552703"/>
            <a:ext cx="1712025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Split Device Driver</a:t>
            </a:r>
          </a:p>
          <a:p>
            <a:pPr algn="ctr"/>
            <a:r>
              <a:rPr lang="en-US" sz="1100" dirty="0" smtClean="0"/>
              <a:t>Back end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232567" y="3552703"/>
            <a:ext cx="1712025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Real Device driver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295400" y="5700156"/>
            <a:ext cx="6969826" cy="878774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32566" y="5844637"/>
            <a:ext cx="1712025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Physical Device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295399" y="5700156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600" dirty="0"/>
          </a:p>
        </p:txBody>
      </p:sp>
      <p:cxnSp>
        <p:nvCxnSpPr>
          <p:cNvPr id="19" name="Elbow Connector 18"/>
          <p:cNvCxnSpPr>
            <a:stCxn id="7" idx="2"/>
          </p:cNvCxnSpPr>
          <p:nvPr/>
        </p:nvCxnSpPr>
        <p:spPr>
          <a:xfrm rot="16200000" flipH="1">
            <a:off x="2407826" y="4255454"/>
            <a:ext cx="623246" cy="4512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 flipH="1" flipV="1">
            <a:off x="4074359" y="4288466"/>
            <a:ext cx="627765" cy="415024"/>
          </a:xfrm>
          <a:prstGeom prst="bentConnector3">
            <a:avLst>
              <a:gd name="adj1" fmla="val 46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30141" y="3271393"/>
            <a:ext cx="1958436" cy="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76702" y="3285249"/>
            <a:ext cx="1" cy="2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0"/>
          </p:cNvCxnSpPr>
          <p:nvPr/>
        </p:nvCxnSpPr>
        <p:spPr>
          <a:xfrm>
            <a:off x="7076702" y="4182095"/>
            <a:ext cx="11877" cy="166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65863" y="1123151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0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295399" y="1123151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U Guest</a:t>
            </a:r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130141" y="3271393"/>
            <a:ext cx="0" cy="26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40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944457" y="1856689"/>
            <a:ext cx="2071046" cy="2989715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17886" y="2135256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6117886" y="3024282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TCP/IP stack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6123366" y="3901448"/>
            <a:ext cx="1515271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Front end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8" idx="2"/>
            <a:endCxn id="29" idx="0"/>
          </p:cNvCxnSpPr>
          <p:nvPr/>
        </p:nvCxnSpPr>
        <p:spPr>
          <a:xfrm>
            <a:off x="6878262" y="2764648"/>
            <a:ext cx="0" cy="25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2"/>
          </p:cNvCxnSpPr>
          <p:nvPr/>
        </p:nvCxnSpPr>
        <p:spPr>
          <a:xfrm>
            <a:off x="6878262" y="3653674"/>
            <a:ext cx="0" cy="24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949688" y="4949939"/>
            <a:ext cx="5607596" cy="827926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971552" y="5042936"/>
            <a:ext cx="45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Xen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7010086" y="5042936"/>
            <a:ext cx="1764989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Shared Memory Segment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8157073" y="1840174"/>
            <a:ext cx="3400211" cy="3006229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330902" y="3901448"/>
            <a:ext cx="1514357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Back end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10020731" y="3906918"/>
            <a:ext cx="1372804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Real Device driver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5949689" y="5870911"/>
            <a:ext cx="5607596" cy="698201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020731" y="5971227"/>
            <a:ext cx="1372803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Physical Device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949688" y="5912234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600" dirty="0"/>
          </a:p>
        </p:txBody>
      </p:sp>
      <p:cxnSp>
        <p:nvCxnSpPr>
          <p:cNvPr id="42" name="Elbow Connector 41"/>
          <p:cNvCxnSpPr/>
          <p:nvPr/>
        </p:nvCxnSpPr>
        <p:spPr>
          <a:xfrm rot="16200000" flipH="1">
            <a:off x="6806274" y="4549793"/>
            <a:ext cx="518201" cy="468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5400000" flipH="1" flipV="1">
            <a:off x="8289280" y="4572463"/>
            <a:ext cx="527417" cy="444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775075" y="3653674"/>
            <a:ext cx="1958436" cy="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721636" y="3667530"/>
            <a:ext cx="1" cy="2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0703775" y="4524735"/>
            <a:ext cx="25733" cy="143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185664" y="1840175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0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947725" y="1840175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U Guest</a:t>
            </a:r>
            <a:endParaRPr lang="en-US" sz="1600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8775075" y="3653674"/>
            <a:ext cx="0" cy="26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0229" y="544286"/>
            <a:ext cx="2188029" cy="365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72060" y="544286"/>
            <a:ext cx="1708428" cy="365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0229" y="4561309"/>
            <a:ext cx="5940260" cy="555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0229" y="5475905"/>
            <a:ext cx="5940259" cy="555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91443" y="544502"/>
            <a:ext cx="1485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Domain 0 guest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053753" y="544286"/>
            <a:ext cx="154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Domain U Guest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50612" y="4654229"/>
            <a:ext cx="477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xen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3775" y="5568825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897016" y="3091544"/>
            <a:ext cx="832724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149135" y="3090184"/>
            <a:ext cx="832724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drivers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endCxn id="22" idx="0"/>
          </p:cNvCxnSpPr>
          <p:nvPr/>
        </p:nvCxnSpPr>
        <p:spPr>
          <a:xfrm>
            <a:off x="3668683" y="2809844"/>
            <a:ext cx="0" cy="28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149135" y="1068260"/>
            <a:ext cx="1336041" cy="4898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Applications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910822" y="3084548"/>
            <a:ext cx="809645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Device Drivers</a:t>
            </a:r>
            <a:endParaRPr lang="en-US" sz="14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302492" y="4359731"/>
            <a:ext cx="3252119" cy="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2"/>
          </p:cNvCxnSpPr>
          <p:nvPr/>
        </p:nvCxnSpPr>
        <p:spPr>
          <a:xfrm flipV="1">
            <a:off x="5565497" y="4016830"/>
            <a:ext cx="0" cy="35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318984" y="4011194"/>
            <a:ext cx="0" cy="35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76632" y="533305"/>
            <a:ext cx="1708428" cy="365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74421" y="544286"/>
            <a:ext cx="1512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Domain U guest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3252321" y="3091514"/>
            <a:ext cx="832724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drivers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910822" y="1229028"/>
            <a:ext cx="1818917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Xen</a:t>
            </a:r>
            <a:r>
              <a:rPr lang="en-US" sz="1400" dirty="0" smtClean="0"/>
              <a:t> controlled user interface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3259587" y="2313127"/>
            <a:ext cx="825458" cy="6056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NFS client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3247778" y="1068259"/>
            <a:ext cx="1336041" cy="4898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Applications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5156401" y="2310368"/>
            <a:ext cx="825458" cy="6056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NFS client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668683" y="4016633"/>
            <a:ext cx="0" cy="35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720466" y="4654229"/>
            <a:ext cx="10939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Virtual CPU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3174421" y="465422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Virtual memory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4917085" y="465422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Scheduling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1758057" y="5573492"/>
            <a:ext cx="10939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Physical CPU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3174421" y="557184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Physical memory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4917085" y="557184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Network</a:t>
            </a:r>
            <a:endParaRPr lang="en-US" sz="1400" dirty="0"/>
          </a:p>
        </p:txBody>
      </p:sp>
      <p:cxnSp>
        <p:nvCxnSpPr>
          <p:cNvPr id="40" name="Elbow Connector 39"/>
          <p:cNvCxnSpPr>
            <a:stCxn id="16" idx="2"/>
          </p:cNvCxnSpPr>
          <p:nvPr/>
        </p:nvCxnSpPr>
        <p:spPr>
          <a:xfrm rot="16200000" flipH="1">
            <a:off x="2803519" y="2523319"/>
            <a:ext cx="1317039" cy="4292787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9" idx="0"/>
          </p:cNvCxnSpPr>
          <p:nvPr/>
        </p:nvCxnSpPr>
        <p:spPr>
          <a:xfrm flipH="1">
            <a:off x="5608432" y="5328233"/>
            <a:ext cx="0" cy="24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9" idx="2"/>
          </p:cNvCxnSpPr>
          <p:nvPr/>
        </p:nvCxnSpPr>
        <p:spPr>
          <a:xfrm rot="5400000">
            <a:off x="5125742" y="5894359"/>
            <a:ext cx="435868" cy="52951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44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421581" y="3053893"/>
            <a:ext cx="500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6421581" y="3292389"/>
            <a:ext cx="5008418" cy="16937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21581" y="5246374"/>
            <a:ext cx="5008418" cy="61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57798" y="2215545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8" name="Picture 8" descr="http://socialfixer.com/includes/img/chrome-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910" y="2288165"/>
            <a:ext cx="485126" cy="48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268835" y="2215544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10" name="Picture 10" descr="http://www.mswordhelp.com/wp-content/uploads/2011/04/wor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369" y="2244211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9979872" y="2212237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12" name="Picture 12" descr="http://icons.iconarchive.com/icons/musett/adobe-folders/256/Acrobat-Read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461" y="2262748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getstrip.com/assets/windo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960" y="391200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getdesign.org/wp-content/uploads/2013/04/intel-company-logo-png-hd-s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333" y="5192586"/>
            <a:ext cx="905666" cy="75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675117" y="4388259"/>
            <a:ext cx="1044382" cy="500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208992" y="4388259"/>
            <a:ext cx="1044382" cy="500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7224" y="2211519"/>
            <a:ext cx="51122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device driver is a computer program </a:t>
            </a:r>
            <a:r>
              <a:rPr lang="en-US" sz="2000" dirty="0" smtClean="0"/>
              <a:t>which </a:t>
            </a:r>
            <a:r>
              <a:rPr lang="en-US" sz="2000" dirty="0"/>
              <a:t>acts as a translator between </a:t>
            </a:r>
            <a:r>
              <a:rPr lang="en-US" sz="2000" dirty="0" smtClean="0"/>
              <a:t>the hardware device </a:t>
            </a:r>
            <a:r>
              <a:rPr lang="en-US" sz="2000" dirty="0"/>
              <a:t>and the application or </a:t>
            </a:r>
            <a:r>
              <a:rPr lang="en-US" sz="2000" dirty="0" smtClean="0"/>
              <a:t>the </a:t>
            </a:r>
            <a:r>
              <a:rPr lang="en-US" sz="2000" dirty="0"/>
              <a:t>operating </a:t>
            </a:r>
            <a:r>
              <a:rPr lang="en-US" sz="2000" dirty="0" smtClean="0"/>
              <a:t>system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58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Device Driver isolation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Coverity's analysis of the Linux kernel code </a:t>
            </a:r>
          </a:p>
          <a:p>
            <a:pPr marL="205740" lvl="2" indent="0">
              <a:buNone/>
            </a:pPr>
            <a:r>
              <a:rPr lang="en-US" dirty="0"/>
              <a:t>1000 bugs in the Linux kernel 2.4.1</a:t>
            </a:r>
          </a:p>
          <a:p>
            <a:pPr marL="205740" lvl="2" indent="0">
              <a:buNone/>
            </a:pPr>
            <a:r>
              <a:rPr lang="en-US" dirty="0"/>
              <a:t>950 bugs in the Linux kernel 2.6.9</a:t>
            </a:r>
          </a:p>
          <a:p>
            <a:pPr marL="205740" lvl="2" indent="0">
              <a:buNone/>
            </a:pPr>
            <a:r>
              <a:rPr lang="en-US" dirty="0"/>
              <a:t>53% of the bugs are present in the device driver portion of the </a:t>
            </a:r>
            <a:r>
              <a:rPr lang="en-US" dirty="0" smtClean="0"/>
              <a:t>kernel</a:t>
            </a:r>
          </a:p>
          <a:p>
            <a:pPr marL="205740" lvl="2" indent="0">
              <a:buNone/>
            </a:pPr>
            <a:r>
              <a:rPr lang="en-US" dirty="0" smtClean="0"/>
              <a:t>Any </a:t>
            </a:r>
            <a:r>
              <a:rPr lang="en-US" dirty="0"/>
              <a:t>portion of the kernel can </a:t>
            </a:r>
            <a:r>
              <a:rPr lang="en-US" dirty="0" smtClean="0"/>
              <a:t>overwrite data structure in the kernel space</a:t>
            </a:r>
          </a:p>
          <a:p>
            <a:pPr marL="205740" lvl="2" indent="0">
              <a:buNone/>
            </a:pPr>
            <a:r>
              <a:rPr lang="en-US" dirty="0" smtClean="0"/>
              <a:t>This causes </a:t>
            </a:r>
            <a:r>
              <a:rPr lang="en-US" dirty="0"/>
              <a:t>a bug in a device driver to corrupt the memory of other kernel </a:t>
            </a:r>
            <a:r>
              <a:rPr lang="en-US" dirty="0" smtClean="0"/>
              <a:t>components</a:t>
            </a:r>
          </a:p>
          <a:p>
            <a:pPr marL="4572" lvl="1" indent="0">
              <a:buNone/>
            </a:pPr>
            <a:endParaRPr lang="en-US" dirty="0"/>
          </a:p>
          <a:p>
            <a:pPr marL="20574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Device Driver isolation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" lvl="1" indent="0">
              <a:buNone/>
            </a:pPr>
            <a:r>
              <a:rPr lang="en-US" dirty="0"/>
              <a:t>Underlying cause of unreliability in operating systems is the lack of isolation between </a:t>
            </a:r>
            <a:r>
              <a:rPr lang="en-US" b="1" dirty="0"/>
              <a:t>device drivers </a:t>
            </a:r>
            <a:r>
              <a:rPr lang="en-US" dirty="0"/>
              <a:t>and a </a:t>
            </a:r>
            <a:r>
              <a:rPr lang="en-US" b="1" dirty="0"/>
              <a:t>Linux </a:t>
            </a:r>
            <a:r>
              <a:rPr lang="en-US" b="1" dirty="0" smtClean="0"/>
              <a:t>kernel</a:t>
            </a:r>
            <a:endParaRPr lang="en-US" dirty="0"/>
          </a:p>
          <a:p>
            <a:pPr marL="4572" lvl="1" indent="0">
              <a:buNone/>
            </a:pPr>
            <a:endParaRPr lang="en-US" dirty="0"/>
          </a:p>
          <a:p>
            <a:pPr marL="20574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Xen’s</a:t>
            </a:r>
            <a:r>
              <a:rPr lang="en-US" dirty="0" smtClean="0"/>
              <a:t> Isolated Driver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1734" y="2084704"/>
            <a:ext cx="4986253" cy="4477753"/>
          </a:xfrm>
        </p:spPr>
        <p:txBody>
          <a:bodyPr/>
          <a:lstStyle/>
          <a:p>
            <a:pPr algn="just"/>
            <a:r>
              <a:rPr lang="en-US" dirty="0" smtClean="0"/>
              <a:t>The Xen hypervisor isolates the device driver by running it in a separate domain called Driver Domain</a:t>
            </a:r>
          </a:p>
          <a:p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57224" y="2012140"/>
            <a:ext cx="2071046" cy="2989715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30653" y="2290707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830653" y="3179733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TCP/IP stack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836133" y="4056899"/>
            <a:ext cx="1515271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Front end</a:t>
            </a:r>
            <a:endParaRPr lang="en-US" sz="1400" dirty="0"/>
          </a:p>
        </p:txBody>
      </p:sp>
      <p:cxnSp>
        <p:nvCxnSpPr>
          <p:cNvPr id="57" name="Straight Arrow Connector 56"/>
          <p:cNvCxnSpPr>
            <a:stCxn id="54" idx="2"/>
            <a:endCxn id="55" idx="0"/>
          </p:cNvCxnSpPr>
          <p:nvPr/>
        </p:nvCxnSpPr>
        <p:spPr>
          <a:xfrm>
            <a:off x="1591029" y="2920099"/>
            <a:ext cx="0" cy="25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2"/>
          </p:cNvCxnSpPr>
          <p:nvPr/>
        </p:nvCxnSpPr>
        <p:spPr>
          <a:xfrm>
            <a:off x="1591029" y="3809125"/>
            <a:ext cx="0" cy="24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62455" y="5105390"/>
            <a:ext cx="5607596" cy="827926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84319" y="5198387"/>
            <a:ext cx="45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Xen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1722853" y="5198387"/>
            <a:ext cx="1764989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Shared Memory Segment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2869840" y="1995625"/>
            <a:ext cx="3400211" cy="3006229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043669" y="4056899"/>
            <a:ext cx="1514357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Back end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4733498" y="4062369"/>
            <a:ext cx="1372804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Real Device driver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662456" y="6026362"/>
            <a:ext cx="5607596" cy="698201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733498" y="6126678"/>
            <a:ext cx="1372803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Physical Device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62455" y="6067685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600" dirty="0"/>
          </a:p>
        </p:txBody>
      </p:sp>
      <p:cxnSp>
        <p:nvCxnSpPr>
          <p:cNvPr id="68" name="Elbow Connector 67"/>
          <p:cNvCxnSpPr/>
          <p:nvPr/>
        </p:nvCxnSpPr>
        <p:spPr>
          <a:xfrm rot="16200000" flipH="1">
            <a:off x="1519041" y="4705244"/>
            <a:ext cx="518201" cy="468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3002047" y="4727914"/>
            <a:ext cx="527417" cy="444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487842" y="3809125"/>
            <a:ext cx="1958436" cy="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434403" y="3822981"/>
            <a:ext cx="1" cy="2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416542" y="4680186"/>
            <a:ext cx="25733" cy="143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898431" y="1995626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0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60492" y="1995626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U Guest</a:t>
            </a:r>
            <a:endParaRPr lang="en-US" sz="1600" dirty="0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3487842" y="3809125"/>
            <a:ext cx="0" cy="26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Xen Split Device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5735030" cy="3766185"/>
          </a:xfrm>
        </p:spPr>
        <p:txBody>
          <a:bodyPr/>
          <a:lstStyle/>
          <a:p>
            <a:pPr algn="just"/>
            <a:r>
              <a:rPr lang="en-US" dirty="0" smtClean="0"/>
              <a:t>Source code for the Isolated Driver Domain is not available. </a:t>
            </a:r>
          </a:p>
          <a:p>
            <a:pPr algn="just"/>
            <a:r>
              <a:rPr lang="en-US" dirty="0" smtClean="0"/>
              <a:t>But the Isolated Driver Domain follows split device driver.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86" y="1720830"/>
            <a:ext cx="5181600" cy="513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Device Driver (IDDR)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implementation of the Isolated Driver Domain</a:t>
            </a:r>
          </a:p>
          <a:p>
            <a:r>
              <a:rPr lang="en-US" dirty="0" smtClean="0"/>
              <a:t>Follows the same Xen split device driver model</a:t>
            </a:r>
          </a:p>
          <a:p>
            <a:r>
              <a:rPr lang="en-US" dirty="0" smtClean="0"/>
              <a:t>We refer the baseline code or the re-implementation of Isolated Driver Domain as Base IDDR system </a:t>
            </a:r>
          </a:p>
          <a:p>
            <a:r>
              <a:rPr lang="en-US" dirty="0" smtClean="0"/>
              <a:t>One with the performance improvement is referred New IDDR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the Base IDDR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Strong isolation</a:t>
            </a:r>
            <a:r>
              <a:rPr lang="en-US" dirty="0"/>
              <a:t>: A bug within a device driver </a:t>
            </a:r>
            <a:r>
              <a:rPr lang="en-US" dirty="0" smtClean="0"/>
              <a:t>does not </a:t>
            </a:r>
            <a:r>
              <a:rPr lang="en-US" dirty="0"/>
              <a:t>affect the other </a:t>
            </a:r>
            <a:r>
              <a:rPr lang="en-US" dirty="0" smtClean="0"/>
              <a:t>kernel component.</a:t>
            </a:r>
            <a:endParaRPr lang="en-US" dirty="0"/>
          </a:p>
          <a:p>
            <a:r>
              <a:rPr lang="en-US" b="1" dirty="0"/>
              <a:t>Transparency</a:t>
            </a:r>
            <a:r>
              <a:rPr lang="en-US" dirty="0"/>
              <a:t>: </a:t>
            </a:r>
            <a:r>
              <a:rPr lang="en-US" dirty="0" smtClean="0"/>
              <a:t>User need not be aware </a:t>
            </a:r>
            <a:r>
              <a:rPr lang="en-US" dirty="0"/>
              <a:t>of the system architecture to run the </a:t>
            </a:r>
            <a:r>
              <a:rPr lang="en-US" dirty="0" smtClean="0"/>
              <a:t>application.</a:t>
            </a:r>
            <a:endParaRPr lang="en-US" dirty="0"/>
          </a:p>
          <a:p>
            <a:r>
              <a:rPr lang="en-US" b="1" dirty="0"/>
              <a:t>Compatibility</a:t>
            </a:r>
            <a:r>
              <a:rPr lang="en-US" dirty="0"/>
              <a:t>: Existing drivers and applications </a:t>
            </a:r>
            <a:r>
              <a:rPr lang="en-US" dirty="0" smtClean="0"/>
              <a:t>are compatible </a:t>
            </a:r>
            <a:r>
              <a:rPr lang="en-US" dirty="0"/>
              <a:t>with </a:t>
            </a:r>
            <a:r>
              <a:rPr lang="en-US" dirty="0" smtClean="0"/>
              <a:t>the new </a:t>
            </a:r>
            <a:r>
              <a:rPr lang="en-US" dirty="0"/>
              <a:t>architecture. </a:t>
            </a:r>
            <a:r>
              <a:rPr lang="en-US" dirty="0" smtClean="0"/>
              <a:t>Changes to the </a:t>
            </a:r>
            <a:r>
              <a:rPr lang="en-US" dirty="0"/>
              <a:t>device driver and </a:t>
            </a:r>
            <a:r>
              <a:rPr lang="en-US" dirty="0" smtClean="0"/>
              <a:t>applications are not required </a:t>
            </a:r>
            <a:r>
              <a:rPr lang="en-US" dirty="0"/>
              <a:t>to run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1683</TotalTime>
  <Words>1000</Words>
  <Application>Microsoft Office PowerPoint</Application>
  <PresentationFormat>Widescreen</PresentationFormat>
  <Paragraphs>274</Paragraphs>
  <Slides>28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Metropolitan</vt:lpstr>
      <vt:lpstr>Performance Optimization for Isolated Driver Domains.</vt:lpstr>
      <vt:lpstr>Typical OS components</vt:lpstr>
      <vt:lpstr>Device Driver</vt:lpstr>
      <vt:lpstr>Why Device Driver isolation ?</vt:lpstr>
      <vt:lpstr>Why Device Driver isolation ?</vt:lpstr>
      <vt:lpstr>Xen’s Isolated Driver Domain</vt:lpstr>
      <vt:lpstr>Xen Split Device Driver</vt:lpstr>
      <vt:lpstr>Isolated Device Driver (IDDR)</vt:lpstr>
      <vt:lpstr>Properties of the Base IDDR</vt:lpstr>
      <vt:lpstr>Components of the IDDR system</vt:lpstr>
      <vt:lpstr>Components of the IDDR system</vt:lpstr>
      <vt:lpstr>Components of the IDDR system</vt:lpstr>
      <vt:lpstr>Communication module</vt:lpstr>
      <vt:lpstr>Implementation of the IDDR system</vt:lpstr>
      <vt:lpstr>Implementation of the IDDR system</vt:lpstr>
      <vt:lpstr>Design Goals of the New IDDR System</vt:lpstr>
      <vt:lpstr>The hypervisor layer</vt:lpstr>
      <vt:lpstr>Data Copy Overhead</vt:lpstr>
      <vt:lpstr>Data Copy Overhead</vt:lpstr>
      <vt:lpstr>Communication Overhead</vt:lpstr>
      <vt:lpstr>Cost of Context Switch</vt:lpstr>
      <vt:lpstr>Solution</vt:lpstr>
      <vt:lpstr>New IDDR system</vt:lpstr>
      <vt:lpstr>Split device driver vs base IDDR system</vt:lpstr>
      <vt:lpstr>Base IDDR vs New IDDR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Improvement of the Driver Domain</dc:title>
  <dc:creator>sushrut shirole</dc:creator>
  <cp:lastModifiedBy>sushrut shirole</cp:lastModifiedBy>
  <cp:revision>328</cp:revision>
  <dcterms:created xsi:type="dcterms:W3CDTF">2014-03-29T19:47:57Z</dcterms:created>
  <dcterms:modified xsi:type="dcterms:W3CDTF">2014-04-10T22:00:21Z</dcterms:modified>
</cp:coreProperties>
</file>