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CqyWnmLo/iR862sA4V12Wbe3O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1" name="Google Shape;68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2" name="Google Shape;77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9" name="Google Shape;80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6" name="Google Shape;81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4" name="Google Shape;8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1" name="Google Shape;8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0" name="Google Shape;84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5" name="Google Shape;875;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9" name="Google Shape;89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7" name="Google Shape;90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5" name="Google Shape;91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42"/>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2"/>
          <p:cNvSpPr/>
          <p:nvPr/>
        </p:nvSpPr>
        <p:spPr>
          <a:xfrm>
            <a:off x="1" y="6334316"/>
            <a:ext cx="12192000" cy="6648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2"/>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4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8" name="Shape 78"/>
        <p:cNvGrpSpPr/>
        <p:nvPr/>
      </p:nvGrpSpPr>
      <p:grpSpPr>
        <a:xfrm>
          <a:off x="0" y="0"/>
          <a:ext cx="0" cy="0"/>
          <a:chOff x="0" y="0"/>
          <a:chExt cx="0" cy="0"/>
        </a:xfrm>
      </p:grpSpPr>
      <p:sp>
        <p:nvSpPr>
          <p:cNvPr id="79" name="Google Shape;79;p5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3" name="Google Shape;83;p5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5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5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5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5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2"/>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2"/>
          <p:cNvSpPr/>
          <p:nvPr>
            <p:ph idx="2" type="pic"/>
          </p:nvPr>
        </p:nvSpPr>
        <p:spPr>
          <a:xfrm>
            <a:off x="15" y="0"/>
            <a:ext cx="12191985" cy="4915076"/>
          </a:xfrm>
          <a:prstGeom prst="rect">
            <a:avLst/>
          </a:prstGeom>
          <a:solidFill>
            <a:srgbClr val="BECAD4"/>
          </a:solidFill>
          <a:ln>
            <a:noFill/>
          </a:ln>
        </p:spPr>
      </p:sp>
      <p:sp>
        <p:nvSpPr>
          <p:cNvPr id="92" name="Google Shape;92;p52"/>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3" name="Google Shape;93;p5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5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5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5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5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5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5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2" name="Shape 102"/>
        <p:cNvGrpSpPr/>
        <p:nvPr/>
      </p:nvGrpSpPr>
      <p:grpSpPr>
        <a:xfrm>
          <a:off x="0" y="0"/>
          <a:ext cx="0" cy="0"/>
          <a:chOff x="0" y="0"/>
          <a:chExt cx="0" cy="0"/>
        </a:xfrm>
      </p:grpSpPr>
      <p:sp>
        <p:nvSpPr>
          <p:cNvPr id="103" name="Google Shape;103;p5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4"/>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54"/>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7" name="Google Shape;107;p5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5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5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4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4"/>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4"/>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2133"/>
              </a:spcBef>
              <a:spcAft>
                <a:spcPts val="0"/>
              </a:spcAft>
              <a:buSzPts val="1400"/>
              <a:buChar char="○"/>
              <a:defRPr/>
            </a:lvl2pPr>
            <a:lvl3pPr indent="-317500" lvl="2" marL="1371600" algn="l">
              <a:lnSpc>
                <a:spcPct val="90000"/>
              </a:lnSpc>
              <a:spcBef>
                <a:spcPts val="2133"/>
              </a:spcBef>
              <a:spcAft>
                <a:spcPts val="0"/>
              </a:spcAft>
              <a:buSzPts val="1400"/>
              <a:buChar char="■"/>
              <a:defRPr/>
            </a:lvl3pPr>
            <a:lvl4pPr indent="-317500" lvl="3" marL="1828800" algn="l">
              <a:lnSpc>
                <a:spcPct val="90000"/>
              </a:lnSpc>
              <a:spcBef>
                <a:spcPts val="2133"/>
              </a:spcBef>
              <a:spcAft>
                <a:spcPts val="0"/>
              </a:spcAft>
              <a:buSzPts val="1400"/>
              <a:buChar char="●"/>
              <a:defRPr/>
            </a:lvl4pPr>
            <a:lvl5pPr indent="-317500" lvl="4" marL="2286000" algn="l">
              <a:lnSpc>
                <a:spcPct val="90000"/>
              </a:lnSpc>
              <a:spcBef>
                <a:spcPts val="2133"/>
              </a:spcBef>
              <a:spcAft>
                <a:spcPts val="0"/>
              </a:spcAft>
              <a:buSzPts val="1400"/>
              <a:buChar char="○"/>
              <a:defRPr/>
            </a:lvl5pPr>
            <a:lvl6pPr indent="-317500" lvl="5" marL="2743200" algn="l">
              <a:lnSpc>
                <a:spcPct val="90000"/>
              </a:lnSpc>
              <a:spcBef>
                <a:spcPts val="2133"/>
              </a:spcBef>
              <a:spcAft>
                <a:spcPts val="0"/>
              </a:spcAft>
              <a:buSzPts val="1400"/>
              <a:buChar char="■"/>
              <a:defRPr/>
            </a:lvl6pPr>
            <a:lvl7pPr indent="-317500" lvl="6" marL="3200400" algn="l">
              <a:lnSpc>
                <a:spcPct val="90000"/>
              </a:lnSpc>
              <a:spcBef>
                <a:spcPts val="2133"/>
              </a:spcBef>
              <a:spcAft>
                <a:spcPts val="0"/>
              </a:spcAft>
              <a:buSzPts val="1400"/>
              <a:buChar char="●"/>
              <a:defRPr/>
            </a:lvl7pPr>
            <a:lvl8pPr indent="-317500" lvl="7" marL="3657600" algn="l">
              <a:lnSpc>
                <a:spcPct val="90000"/>
              </a:lnSpc>
              <a:spcBef>
                <a:spcPts val="2133"/>
              </a:spcBef>
              <a:spcAft>
                <a:spcPts val="0"/>
              </a:spcAft>
              <a:buSzPts val="1400"/>
              <a:buChar char="○"/>
              <a:defRPr/>
            </a:lvl8pPr>
            <a:lvl9pPr indent="-317500" lvl="8" marL="4114800" algn="l">
              <a:lnSpc>
                <a:spcPct val="90000"/>
              </a:lnSpc>
              <a:spcBef>
                <a:spcPts val="2133"/>
              </a:spcBef>
              <a:spcAft>
                <a:spcPts val="2133"/>
              </a:spcAft>
              <a:buSzPts val="1400"/>
              <a:buChar char="■"/>
              <a:defRPr/>
            </a:lvl9pPr>
          </a:lstStyle>
          <a:p/>
        </p:txBody>
      </p:sp>
      <p:sp>
        <p:nvSpPr>
          <p:cNvPr id="36" name="Google Shape;36;p4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7" name="Shape 37"/>
        <p:cNvGrpSpPr/>
        <p:nvPr/>
      </p:nvGrpSpPr>
      <p:grpSpPr>
        <a:xfrm>
          <a:off x="0" y="0"/>
          <a:ext cx="0" cy="0"/>
          <a:chOff x="0" y="0"/>
          <a:chExt cx="0" cy="0"/>
        </a:xfrm>
      </p:grpSpPr>
      <p:sp>
        <p:nvSpPr>
          <p:cNvPr id="38" name="Google Shape;38;p4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7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lnSpc>
                <a:spcPct val="85000"/>
              </a:lnSpc>
              <a:spcBef>
                <a:spcPts val="0"/>
              </a:spcBef>
              <a:spcAft>
                <a:spcPts val="0"/>
              </a:spcAft>
              <a:buClr>
                <a:srgbClr val="3F3F3F"/>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76"/>
          <p:cNvSpPr txBox="1"/>
          <p:nvPr>
            <p:ph idx="1" type="body"/>
          </p:nvPr>
        </p:nvSpPr>
        <p:spPr>
          <a:xfrm>
            <a:off x="4156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SzPts val="1400"/>
              <a:buChar char="●"/>
              <a:defRPr sz="1867"/>
            </a:lvl1pPr>
            <a:lvl2pPr indent="-304800" lvl="1" marL="914400" algn="l">
              <a:lnSpc>
                <a:spcPct val="90000"/>
              </a:lnSpc>
              <a:spcBef>
                <a:spcPts val="2133"/>
              </a:spcBef>
              <a:spcAft>
                <a:spcPts val="0"/>
              </a:spcAft>
              <a:buSzPts val="1200"/>
              <a:buChar char="○"/>
              <a:defRPr sz="1600"/>
            </a:lvl2pPr>
            <a:lvl3pPr indent="-304800" lvl="2" marL="1371600" algn="l">
              <a:lnSpc>
                <a:spcPct val="90000"/>
              </a:lnSpc>
              <a:spcBef>
                <a:spcPts val="2133"/>
              </a:spcBef>
              <a:spcAft>
                <a:spcPts val="0"/>
              </a:spcAft>
              <a:buSzPts val="1200"/>
              <a:buChar char="■"/>
              <a:defRPr sz="1600"/>
            </a:lvl3pPr>
            <a:lvl4pPr indent="-304800" lvl="3" marL="1828800" algn="l">
              <a:lnSpc>
                <a:spcPct val="90000"/>
              </a:lnSpc>
              <a:spcBef>
                <a:spcPts val="2133"/>
              </a:spcBef>
              <a:spcAft>
                <a:spcPts val="0"/>
              </a:spcAft>
              <a:buSzPts val="1200"/>
              <a:buChar char="●"/>
              <a:defRPr sz="1600"/>
            </a:lvl4pPr>
            <a:lvl5pPr indent="-304800" lvl="4" marL="2286000" algn="l">
              <a:lnSpc>
                <a:spcPct val="90000"/>
              </a:lnSpc>
              <a:spcBef>
                <a:spcPts val="2133"/>
              </a:spcBef>
              <a:spcAft>
                <a:spcPts val="0"/>
              </a:spcAft>
              <a:buSzPts val="1200"/>
              <a:buChar char="○"/>
              <a:defRPr sz="1600"/>
            </a:lvl5pPr>
            <a:lvl6pPr indent="-304800" lvl="5" marL="2743200" algn="l">
              <a:lnSpc>
                <a:spcPct val="90000"/>
              </a:lnSpc>
              <a:spcBef>
                <a:spcPts val="2133"/>
              </a:spcBef>
              <a:spcAft>
                <a:spcPts val="0"/>
              </a:spcAft>
              <a:buSzPts val="1200"/>
              <a:buChar char="■"/>
              <a:defRPr sz="1600"/>
            </a:lvl6pPr>
            <a:lvl7pPr indent="-304800" lvl="6" marL="3200400" algn="l">
              <a:lnSpc>
                <a:spcPct val="90000"/>
              </a:lnSpc>
              <a:spcBef>
                <a:spcPts val="2133"/>
              </a:spcBef>
              <a:spcAft>
                <a:spcPts val="0"/>
              </a:spcAft>
              <a:buSzPts val="1200"/>
              <a:buChar char="●"/>
              <a:defRPr sz="1600"/>
            </a:lvl7pPr>
            <a:lvl8pPr indent="-304800" lvl="7" marL="3657600" algn="l">
              <a:lnSpc>
                <a:spcPct val="90000"/>
              </a:lnSpc>
              <a:spcBef>
                <a:spcPts val="2133"/>
              </a:spcBef>
              <a:spcAft>
                <a:spcPts val="0"/>
              </a:spcAft>
              <a:buSzPts val="1200"/>
              <a:buChar char="○"/>
              <a:defRPr sz="1600"/>
            </a:lvl8pPr>
            <a:lvl9pPr indent="-304800" lvl="8" marL="4114800" algn="l">
              <a:lnSpc>
                <a:spcPct val="90000"/>
              </a:lnSpc>
              <a:spcBef>
                <a:spcPts val="2133"/>
              </a:spcBef>
              <a:spcAft>
                <a:spcPts val="2133"/>
              </a:spcAft>
              <a:buSzPts val="1200"/>
              <a:buChar char="■"/>
              <a:defRPr sz="1600"/>
            </a:lvl9pPr>
          </a:lstStyle>
          <a:p/>
        </p:txBody>
      </p:sp>
      <p:sp>
        <p:nvSpPr>
          <p:cNvPr id="46" name="Google Shape;46;p76"/>
          <p:cNvSpPr txBox="1"/>
          <p:nvPr>
            <p:ph idx="2" type="body"/>
          </p:nvPr>
        </p:nvSpPr>
        <p:spPr>
          <a:xfrm>
            <a:off x="6443200" y="1536633"/>
            <a:ext cx="53332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90000"/>
              </a:lnSpc>
              <a:spcBef>
                <a:spcPts val="0"/>
              </a:spcBef>
              <a:spcAft>
                <a:spcPts val="0"/>
              </a:spcAft>
              <a:buSzPts val="1400"/>
              <a:buChar char="●"/>
              <a:defRPr sz="1867"/>
            </a:lvl1pPr>
            <a:lvl2pPr indent="-304800" lvl="1" marL="914400" algn="l">
              <a:lnSpc>
                <a:spcPct val="90000"/>
              </a:lnSpc>
              <a:spcBef>
                <a:spcPts val="2133"/>
              </a:spcBef>
              <a:spcAft>
                <a:spcPts val="0"/>
              </a:spcAft>
              <a:buSzPts val="1200"/>
              <a:buChar char="○"/>
              <a:defRPr sz="1600"/>
            </a:lvl2pPr>
            <a:lvl3pPr indent="-304800" lvl="2" marL="1371600" algn="l">
              <a:lnSpc>
                <a:spcPct val="90000"/>
              </a:lnSpc>
              <a:spcBef>
                <a:spcPts val="2133"/>
              </a:spcBef>
              <a:spcAft>
                <a:spcPts val="0"/>
              </a:spcAft>
              <a:buSzPts val="1200"/>
              <a:buChar char="■"/>
              <a:defRPr sz="1600"/>
            </a:lvl3pPr>
            <a:lvl4pPr indent="-304800" lvl="3" marL="1828800" algn="l">
              <a:lnSpc>
                <a:spcPct val="90000"/>
              </a:lnSpc>
              <a:spcBef>
                <a:spcPts val="2133"/>
              </a:spcBef>
              <a:spcAft>
                <a:spcPts val="0"/>
              </a:spcAft>
              <a:buSzPts val="1200"/>
              <a:buChar char="●"/>
              <a:defRPr sz="1600"/>
            </a:lvl4pPr>
            <a:lvl5pPr indent="-304800" lvl="4" marL="2286000" algn="l">
              <a:lnSpc>
                <a:spcPct val="90000"/>
              </a:lnSpc>
              <a:spcBef>
                <a:spcPts val="2133"/>
              </a:spcBef>
              <a:spcAft>
                <a:spcPts val="0"/>
              </a:spcAft>
              <a:buSzPts val="1200"/>
              <a:buChar char="○"/>
              <a:defRPr sz="1600"/>
            </a:lvl5pPr>
            <a:lvl6pPr indent="-304800" lvl="5" marL="2743200" algn="l">
              <a:lnSpc>
                <a:spcPct val="90000"/>
              </a:lnSpc>
              <a:spcBef>
                <a:spcPts val="2133"/>
              </a:spcBef>
              <a:spcAft>
                <a:spcPts val="0"/>
              </a:spcAft>
              <a:buSzPts val="1200"/>
              <a:buChar char="■"/>
              <a:defRPr sz="1600"/>
            </a:lvl6pPr>
            <a:lvl7pPr indent="-304800" lvl="6" marL="3200400" algn="l">
              <a:lnSpc>
                <a:spcPct val="90000"/>
              </a:lnSpc>
              <a:spcBef>
                <a:spcPts val="2133"/>
              </a:spcBef>
              <a:spcAft>
                <a:spcPts val="0"/>
              </a:spcAft>
              <a:buSzPts val="1200"/>
              <a:buChar char="●"/>
              <a:defRPr sz="1600"/>
            </a:lvl7pPr>
            <a:lvl8pPr indent="-304800" lvl="7" marL="3657600" algn="l">
              <a:lnSpc>
                <a:spcPct val="90000"/>
              </a:lnSpc>
              <a:spcBef>
                <a:spcPts val="2133"/>
              </a:spcBef>
              <a:spcAft>
                <a:spcPts val="0"/>
              </a:spcAft>
              <a:buSzPts val="1200"/>
              <a:buChar char="○"/>
              <a:defRPr sz="1600"/>
            </a:lvl8pPr>
            <a:lvl9pPr indent="-304800" lvl="8" marL="4114800" algn="l">
              <a:lnSpc>
                <a:spcPct val="90000"/>
              </a:lnSpc>
              <a:spcBef>
                <a:spcPts val="2133"/>
              </a:spcBef>
              <a:spcAft>
                <a:spcPts val="2133"/>
              </a:spcAft>
              <a:buSzPts val="1200"/>
              <a:buChar char="■"/>
              <a:defRPr sz="1600"/>
            </a:lvl9pPr>
          </a:lstStyle>
          <a:p/>
        </p:txBody>
      </p:sp>
      <p:sp>
        <p:nvSpPr>
          <p:cNvPr id="47" name="Google Shape;47;p7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7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7"/>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77"/>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7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5" name="Shape 55"/>
        <p:cNvGrpSpPr/>
        <p:nvPr/>
      </p:nvGrpSpPr>
      <p:grpSpPr>
        <a:xfrm>
          <a:off x="0" y="0"/>
          <a:ext cx="0" cy="0"/>
          <a:chOff x="0" y="0"/>
          <a:chExt cx="0" cy="0"/>
        </a:xfrm>
      </p:grpSpPr>
      <p:sp>
        <p:nvSpPr>
          <p:cNvPr id="56" name="Google Shape;56;p4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8"/>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8"/>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60" name="Google Shape;60;p4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p4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4" name="Shape 64"/>
        <p:cNvGrpSpPr/>
        <p:nvPr/>
      </p:nvGrpSpPr>
      <p:grpSpPr>
        <a:xfrm>
          <a:off x="0" y="0"/>
          <a:ext cx="0" cy="0"/>
          <a:chOff x="0" y="0"/>
          <a:chExt cx="0" cy="0"/>
        </a:xfrm>
      </p:grpSpPr>
      <p:sp>
        <p:nvSpPr>
          <p:cNvPr id="65" name="Google Shape;65;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7" name="Google Shape;67;p49"/>
          <p:cNvSpPr txBox="1"/>
          <p:nvPr>
            <p:ph idx="2" type="body"/>
          </p:nvPr>
        </p:nvSpPr>
        <p:spPr>
          <a:xfrm>
            <a:off x="1097280" y="2582335"/>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8" name="Google Shape;68;p4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9" name="Google Shape;69;p49"/>
          <p:cNvSpPr txBox="1"/>
          <p:nvPr>
            <p:ph idx="4" type="body"/>
          </p:nvPr>
        </p:nvSpPr>
        <p:spPr>
          <a:xfrm>
            <a:off x="6217920" y="2582334"/>
            <a:ext cx="493776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4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1"/>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1"/>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4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hyperlink" Target="https://pythontutor.com/render.html#code=def%20f%28x%29%3A%0A%20%20%20%20def%20g%28%29%3A%0A%20%20%20%20%20%20%20%20x%20%3D%20'abc'%0A%20%20%20%20%20%20%20%20print%28'x%20%3D%20',%20x%29%0A%20%20%20%20def%20h%28%29%3A%0A%20%20%20%20%20%20%20%20z%20%3D%20x%0A%20%20%20%20%20%20%20%20print%28'z%20%3D%20',%20z%29%0A%0A%20%20%20%20x%20%3D%20x%20%2B%201%0A%20%20%20%20print%28'x%20%3D%20',%20x%29%0A%20%20%20%20h%28%29%0A%20%20%20%20g%28%29%0A%20%20%20%20print%28'x%20%3D%20',%20x%29%0A%20%20%20%20return%20g%0A%0Ax%20%3D%203%0Az%20%3D%20f%28x%29%0Aprint%28'x%20%3D%20',%20x%29%0Aprint%28'z%20%3D%20',%20z%29%0Az%28%29&amp;cumulative=false&amp;curInstr=0&amp;heapPrimitives=nevernest&amp;mode=display&amp;origin=opt-frontend.js&amp;py=3&amp;rawInputLstJSON=%5B%5D&amp;textReferences=fal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ocw.mit.edu/courses/electrical-engineering-and-computer-science/6-0001-introduction-to-computer-science-and-programming-in-python-fall-2016/lecture-slides-code/" TargetMode="External"/><Relationship Id="rId4" Type="http://schemas.openxmlformats.org/officeDocument/2006/relationships/hyperlink" Target="https://creativecommons.org/licenses/by-nc-sa/4.0/legalcode"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2340554" y="1502734"/>
            <a:ext cx="7767000" cy="16464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a:t>Functions</a:t>
            </a:r>
            <a:endParaRPr/>
          </a:p>
        </p:txBody>
      </p:sp>
      <p:sp>
        <p:nvSpPr>
          <p:cNvPr id="115" name="Google Shape;115;p1"/>
          <p:cNvSpPr txBox="1"/>
          <p:nvPr>
            <p:ph idx="1" type="subTitle"/>
          </p:nvPr>
        </p:nvSpPr>
        <p:spPr>
          <a:xfrm>
            <a:off x="1303866" y="3149133"/>
            <a:ext cx="9840383" cy="1096899"/>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SzPts val="3200"/>
              <a:buNone/>
            </a:pPr>
            <a:r>
              <a:rPr b="1" lang="en-US" sz="3200"/>
              <a:t>CS115</a:t>
            </a:r>
            <a:r>
              <a:rPr lang="en-US" sz="3200"/>
              <a:t> </a:t>
            </a:r>
            <a:endParaRPr/>
          </a:p>
          <a:p>
            <a:pPr indent="0" lvl="0" marL="0" rtl="0" algn="ctr">
              <a:lnSpc>
                <a:spcPct val="90000"/>
              </a:lnSpc>
              <a:spcBef>
                <a:spcPts val="1400"/>
              </a:spcBef>
              <a:spcAft>
                <a:spcPts val="0"/>
              </a:spcAft>
              <a:buSzPts val="3200"/>
              <a:buNone/>
            </a:pPr>
            <a:r>
              <a:rPr i="1" lang="en-US" sz="3200"/>
              <a:t>INTRODUCTION TO PROGRAMMING IN PYTHON</a:t>
            </a:r>
            <a:endParaRPr sz="3200"/>
          </a:p>
          <a:p>
            <a:pPr indent="0" lvl="0" marL="0" rtl="0" algn="ctr">
              <a:lnSpc>
                <a:spcPct val="90000"/>
              </a:lnSpc>
              <a:spcBef>
                <a:spcPts val="1400"/>
              </a:spcBef>
              <a:spcAft>
                <a:spcPts val="0"/>
              </a:spcAft>
              <a:buSzPts val="3200"/>
              <a:buNone/>
            </a:pPr>
            <a:br>
              <a:rPr lang="en-US" sz="3200"/>
            </a:br>
            <a:r>
              <a:rPr lang="en-US" sz="3200"/>
              <a:t>WEEK 4</a:t>
            </a:r>
            <a:endParaRPr/>
          </a:p>
          <a:p>
            <a:pPr indent="0" lvl="0" marL="0" rtl="0" algn="ctr">
              <a:lnSpc>
                <a:spcPct val="90000"/>
              </a:lnSpc>
              <a:spcBef>
                <a:spcPts val="1400"/>
              </a:spcBef>
              <a:spcAft>
                <a:spcPts val="0"/>
              </a:spcAft>
              <a:buSzPts val="3200"/>
              <a:buNone/>
            </a:pPr>
            <a:br>
              <a:rPr lang="en-US" sz="3200"/>
            </a:b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
          <p:cNvSpPr txBox="1"/>
          <p:nvPr>
            <p:ph idx="4294967295" type="body"/>
          </p:nvPr>
        </p:nvSpPr>
        <p:spPr>
          <a:xfrm>
            <a:off x="523208" y="1579371"/>
            <a:ext cx="2708065" cy="4554538"/>
          </a:xfrm>
          <a:prstGeom prst="rect">
            <a:avLst/>
          </a:prstGeom>
          <a:solidFill>
            <a:srgbClr val="FCE5CD"/>
          </a:solidFill>
          <a:ln>
            <a:noFill/>
          </a:ln>
        </p:spPr>
        <p:txBody>
          <a:bodyPr anchorCtr="0" anchor="t" bIns="121900" lIns="121900" spcFirstLastPara="1" rIns="121900" wrap="square" tIns="121900">
            <a:normAutofit/>
          </a:bodyPr>
          <a:lstStyle/>
          <a:p>
            <a:pPr indent="0" lvl="0" marL="0" rtl="0" algn="l">
              <a:lnSpc>
                <a:spcPct val="90000"/>
              </a:lnSpc>
              <a:spcBef>
                <a:spcPts val="1200"/>
              </a:spcBef>
              <a:spcAft>
                <a:spcPts val="1600"/>
              </a:spcAft>
              <a:buClr>
                <a:schemeClr val="dk1"/>
              </a:buClr>
              <a:buSzPts val="1100"/>
              <a:buNone/>
            </a:pPr>
            <a:r>
              <a:rPr b="1" lang="en-US" sz="1733"/>
              <a:t>Functions</a:t>
            </a:r>
            <a:endParaRPr b="1" sz="1733"/>
          </a:p>
        </p:txBody>
      </p:sp>
      <p:sp>
        <p:nvSpPr>
          <p:cNvPr id="386" name="Google Shape;386;p7"/>
          <p:cNvSpPr txBox="1"/>
          <p:nvPr>
            <p:ph idx="4294967295" type="title"/>
          </p:nvPr>
        </p:nvSpPr>
        <p:spPr>
          <a:xfrm>
            <a:off x="335293" y="411014"/>
            <a:ext cx="6424613" cy="763588"/>
          </a:xfrm>
          <a:prstGeom prst="rect">
            <a:avLst/>
          </a:prstGeom>
          <a:noFill/>
          <a:ln>
            <a:noFill/>
          </a:ln>
        </p:spPr>
        <p:txBody>
          <a:bodyPr anchorCtr="0" anchor="t" bIns="121900" lIns="121900" spcFirstLastPara="1" rIns="121900" wrap="square" tIns="121900">
            <a:normAutofit fontScale="90000"/>
          </a:bodyPr>
          <a:lstStyle/>
          <a:p>
            <a:pPr indent="0" lvl="0" marL="0" marR="0" rtl="0" algn="l">
              <a:lnSpc>
                <a:spcPct val="85000"/>
              </a:lnSpc>
              <a:spcBef>
                <a:spcPts val="0"/>
              </a:spcBef>
              <a:spcAft>
                <a:spcPts val="0"/>
              </a:spcAft>
              <a:buClr>
                <a:srgbClr val="3F3F3F"/>
              </a:buClr>
              <a:buSzPct val="111111"/>
              <a:buFont typeface="Calibri"/>
              <a:buNone/>
            </a:pPr>
            <a:r>
              <a:rPr lang="en-US"/>
              <a:t>Let’s make it parametric.</a:t>
            </a:r>
            <a:endParaRPr/>
          </a:p>
        </p:txBody>
      </p:sp>
      <p:sp>
        <p:nvSpPr>
          <p:cNvPr id="387" name="Google Shape;387;p7"/>
          <p:cNvSpPr txBox="1"/>
          <p:nvPr>
            <p:ph idx="4294967295" type="body"/>
          </p:nvPr>
        </p:nvSpPr>
        <p:spPr>
          <a:xfrm>
            <a:off x="3405146" y="1536700"/>
            <a:ext cx="4677825" cy="4554538"/>
          </a:xfrm>
          <a:prstGeom prst="rect">
            <a:avLst/>
          </a:prstGeom>
          <a:solidFill>
            <a:srgbClr val="D9EAD3"/>
          </a:solidFill>
          <a:ln>
            <a:noFill/>
          </a:ln>
        </p:spPr>
        <p:txBody>
          <a:bodyPr anchorCtr="0" anchor="t" bIns="121900" lIns="121900" spcFirstLastPara="1" rIns="121900" wrap="square" tIns="121900">
            <a:normAutofit/>
          </a:bodyPr>
          <a:lstStyle/>
          <a:p>
            <a:pPr indent="0" lvl="0" marL="0" rtl="0" algn="l">
              <a:lnSpc>
                <a:spcPct val="90000"/>
              </a:lnSpc>
              <a:spcBef>
                <a:spcPts val="1200"/>
              </a:spcBef>
              <a:spcAft>
                <a:spcPts val="1600"/>
              </a:spcAft>
              <a:buClr>
                <a:schemeClr val="dk1"/>
              </a:buClr>
              <a:buSzPts val="1100"/>
              <a:buNone/>
            </a:pPr>
            <a:r>
              <a:rPr i="1" lang="en-US" sz="1493">
                <a:solidFill>
                  <a:schemeClr val="dk1"/>
                </a:solidFill>
              </a:rPr>
              <a:t>Assume that the drawings are from ground to upwards</a:t>
            </a:r>
            <a:r>
              <a:rPr b="1" i="1" lang="en-US" sz="1467"/>
              <a:t> </a:t>
            </a:r>
            <a:endParaRPr b="1" i="1" sz="1467"/>
          </a:p>
        </p:txBody>
      </p:sp>
      <p:grpSp>
        <p:nvGrpSpPr>
          <p:cNvPr id="388" name="Google Shape;388;p7"/>
          <p:cNvGrpSpPr/>
          <p:nvPr/>
        </p:nvGrpSpPr>
        <p:grpSpPr>
          <a:xfrm>
            <a:off x="10946160" y="2530287"/>
            <a:ext cx="980000" cy="1411053"/>
            <a:chOff x="7134081" y="1883801"/>
            <a:chExt cx="735000" cy="1058290"/>
          </a:xfrm>
        </p:grpSpPr>
        <p:sp>
          <p:nvSpPr>
            <p:cNvPr id="389" name="Google Shape;389;p7"/>
            <p:cNvSpPr/>
            <p:nvPr/>
          </p:nvSpPr>
          <p:spPr>
            <a:xfrm>
              <a:off x="7134081" y="2238291"/>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90" name="Google Shape;390;p7"/>
            <p:cNvSpPr/>
            <p:nvPr/>
          </p:nvSpPr>
          <p:spPr>
            <a:xfrm>
              <a:off x="7134081" y="1883801"/>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91" name="Google Shape;391;p7"/>
            <p:cNvSpPr/>
            <p:nvPr/>
          </p:nvSpPr>
          <p:spPr>
            <a:xfrm>
              <a:off x="7134081" y="2590191"/>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92" name="Google Shape;392;p7"/>
          <p:cNvSpPr txBox="1"/>
          <p:nvPr/>
        </p:nvSpPr>
        <p:spPr>
          <a:xfrm>
            <a:off x="726873" y="4111929"/>
            <a:ext cx="2185200" cy="765426"/>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def </a:t>
            </a:r>
            <a:r>
              <a:rPr b="1" i="0" lang="en-US" sz="1467" u="none" cap="none" strike="noStrike">
                <a:solidFill>
                  <a:srgbClr val="000000"/>
                </a:solidFill>
                <a:latin typeface="Consolas"/>
                <a:ea typeface="Consolas"/>
                <a:cs typeface="Consolas"/>
                <a:sym typeface="Consolas"/>
              </a:rPr>
              <a:t>draw_flat</a:t>
            </a:r>
            <a:r>
              <a:rPr b="0" i="0" lang="en-US" sz="1467" u="none" cap="none" strike="noStrike">
                <a:solidFill>
                  <a:srgbClr val="000000"/>
                </a:solidFill>
                <a:latin typeface="Consolas"/>
                <a:ea typeface="Consolas"/>
                <a:cs typeface="Consolas"/>
                <a:sym typeface="Consolas"/>
              </a:rPr>
              <a:t>():</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chemeClr val="dk1"/>
                </a:solidFill>
                <a:latin typeface="Consolas"/>
                <a:ea typeface="Consolas"/>
                <a:cs typeface="Consolas"/>
                <a:sym typeface="Consolas"/>
              </a:rPr>
              <a:t>   draw_rect()</a:t>
            </a:r>
            <a:endParaRPr b="0" i="0" sz="1467" u="none" cap="none" strike="noStrike">
              <a:solidFill>
                <a:srgbClr val="000000"/>
              </a:solidFill>
              <a:latin typeface="Consolas"/>
              <a:ea typeface="Consolas"/>
              <a:cs typeface="Consolas"/>
              <a:sym typeface="Consolas"/>
            </a:endParaRPr>
          </a:p>
        </p:txBody>
      </p:sp>
      <p:sp>
        <p:nvSpPr>
          <p:cNvPr id="393" name="Google Shape;393;p7"/>
          <p:cNvSpPr txBox="1"/>
          <p:nvPr/>
        </p:nvSpPr>
        <p:spPr>
          <a:xfrm>
            <a:off x="726873" y="4842800"/>
            <a:ext cx="2185200" cy="765426"/>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def </a:t>
            </a:r>
            <a:r>
              <a:rPr b="1" i="0" lang="en-US" sz="1467" u="none" cap="none" strike="noStrike">
                <a:solidFill>
                  <a:srgbClr val="000000"/>
                </a:solidFill>
                <a:latin typeface="Consolas"/>
                <a:ea typeface="Consolas"/>
                <a:cs typeface="Consolas"/>
                <a:sym typeface="Consolas"/>
              </a:rPr>
              <a:t>draw_roof</a:t>
            </a:r>
            <a:r>
              <a:rPr b="0" i="0" lang="en-US" sz="1467" u="none" cap="none" strike="noStrike">
                <a:solidFill>
                  <a:srgbClr val="000000"/>
                </a:solidFill>
                <a:latin typeface="Consolas"/>
                <a:ea typeface="Consolas"/>
                <a:cs typeface="Consolas"/>
                <a:sym typeface="Consolas"/>
              </a:rPr>
              <a:t>():</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chemeClr val="dk1"/>
                </a:solidFill>
                <a:latin typeface="Consolas"/>
                <a:ea typeface="Consolas"/>
                <a:cs typeface="Consolas"/>
                <a:sym typeface="Consolas"/>
              </a:rPr>
              <a:t>   draw_triangle()</a:t>
            </a:r>
            <a:endParaRPr b="0" i="0" sz="1467" u="none" cap="none" strike="noStrike">
              <a:solidFill>
                <a:srgbClr val="000000"/>
              </a:solidFill>
              <a:latin typeface="Consolas"/>
              <a:ea typeface="Consolas"/>
              <a:cs typeface="Consolas"/>
              <a:sym typeface="Consolas"/>
            </a:endParaRPr>
          </a:p>
        </p:txBody>
      </p:sp>
      <p:sp>
        <p:nvSpPr>
          <p:cNvPr id="394" name="Google Shape;394;p7"/>
          <p:cNvSpPr txBox="1"/>
          <p:nvPr/>
        </p:nvSpPr>
        <p:spPr>
          <a:xfrm>
            <a:off x="3917234" y="4624779"/>
            <a:ext cx="4399200" cy="1378799"/>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def </a:t>
            </a:r>
            <a:r>
              <a:rPr b="1" i="0" lang="en-US" sz="1600" u="none" cap="none" strike="noStrike">
                <a:solidFill>
                  <a:schemeClr val="dk1"/>
                </a:solidFill>
                <a:latin typeface="Consolas"/>
                <a:ea typeface="Consolas"/>
                <a:cs typeface="Consolas"/>
                <a:sym typeface="Consolas"/>
              </a:rPr>
              <a:t>draw_apartment</a:t>
            </a:r>
            <a:r>
              <a:rPr b="1" i="0" lang="en-US" sz="1600" u="none" cap="none" strike="noStrike">
                <a:solidFill>
                  <a:srgbClr val="000000"/>
                </a:solidFill>
                <a:latin typeface="Consolas"/>
                <a:ea typeface="Consolas"/>
                <a:cs typeface="Consolas"/>
                <a:sym typeface="Consolas"/>
              </a:rPr>
              <a:t>(flat_count):</a:t>
            </a:r>
            <a:endParaRPr b="1"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for i in range(flat_count):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draw_roof()</a:t>
            </a:r>
            <a:endParaRPr b="0" i="0" sz="1600" u="none" cap="none" strike="noStrike">
              <a:solidFill>
                <a:schemeClr val="dk1"/>
              </a:solidFill>
              <a:latin typeface="Consolas"/>
              <a:ea typeface="Consolas"/>
              <a:cs typeface="Consolas"/>
              <a:sym typeface="Consolas"/>
            </a:endParaRPr>
          </a:p>
        </p:txBody>
      </p:sp>
      <p:grpSp>
        <p:nvGrpSpPr>
          <p:cNvPr id="395" name="Google Shape;395;p7"/>
          <p:cNvGrpSpPr/>
          <p:nvPr/>
        </p:nvGrpSpPr>
        <p:grpSpPr>
          <a:xfrm>
            <a:off x="10946160" y="1331533"/>
            <a:ext cx="980000" cy="938400"/>
            <a:chOff x="7134081" y="991701"/>
            <a:chExt cx="735000" cy="703800"/>
          </a:xfrm>
        </p:grpSpPr>
        <p:sp>
          <p:nvSpPr>
            <p:cNvPr id="396" name="Google Shape;396;p7"/>
            <p:cNvSpPr/>
            <p:nvPr/>
          </p:nvSpPr>
          <p:spPr>
            <a:xfrm>
              <a:off x="7134081" y="991701"/>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97" name="Google Shape;397;p7"/>
            <p:cNvSpPr/>
            <p:nvPr/>
          </p:nvSpPr>
          <p:spPr>
            <a:xfrm>
              <a:off x="7134081" y="1343601"/>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98" name="Google Shape;398;p7"/>
          <p:cNvSpPr txBox="1"/>
          <p:nvPr/>
        </p:nvSpPr>
        <p:spPr>
          <a:xfrm>
            <a:off x="726873" y="2065168"/>
            <a:ext cx="2504400" cy="1025048"/>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def </a:t>
            </a:r>
            <a:r>
              <a:rPr b="1" i="0" lang="en-US" sz="1467" u="none" cap="none" strike="noStrike">
                <a:solidFill>
                  <a:srgbClr val="000000"/>
                </a:solidFill>
                <a:latin typeface="Consolas"/>
                <a:ea typeface="Consolas"/>
                <a:cs typeface="Consolas"/>
                <a:sym typeface="Consolas"/>
              </a:rPr>
              <a:t>draw_triangle</a:t>
            </a:r>
            <a:r>
              <a:rPr b="0" i="0" lang="en-US" sz="1467" u="none" cap="none" strike="noStrike">
                <a:solidFill>
                  <a:srgbClr val="000000"/>
                </a:solidFill>
                <a:latin typeface="Consolas"/>
                <a:ea typeface="Consolas"/>
                <a:cs typeface="Consolas"/>
                <a:sym typeface="Consolas"/>
              </a:rPr>
              <a:t>():</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    ______</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    ______</a:t>
            </a:r>
            <a:endParaRPr b="0" i="0" sz="1467" u="none" cap="none" strike="noStrike">
              <a:solidFill>
                <a:srgbClr val="000000"/>
              </a:solidFill>
              <a:latin typeface="Consolas"/>
              <a:ea typeface="Consolas"/>
              <a:cs typeface="Consolas"/>
              <a:sym typeface="Consolas"/>
            </a:endParaRPr>
          </a:p>
        </p:txBody>
      </p:sp>
      <p:sp>
        <p:nvSpPr>
          <p:cNvPr id="399" name="Google Shape;399;p7"/>
          <p:cNvSpPr txBox="1"/>
          <p:nvPr/>
        </p:nvSpPr>
        <p:spPr>
          <a:xfrm>
            <a:off x="726873" y="3028778"/>
            <a:ext cx="2504400" cy="1025048"/>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def </a:t>
            </a:r>
            <a:r>
              <a:rPr b="1" i="0" lang="en-US" sz="1467" u="none" cap="none" strike="noStrike">
                <a:solidFill>
                  <a:srgbClr val="000000"/>
                </a:solidFill>
                <a:latin typeface="Consolas"/>
                <a:ea typeface="Consolas"/>
                <a:cs typeface="Consolas"/>
                <a:sym typeface="Consolas"/>
              </a:rPr>
              <a:t>draw_rectangle</a:t>
            </a:r>
            <a:r>
              <a:rPr b="0" i="0" lang="en-US" sz="1467" u="none" cap="none" strike="noStrike">
                <a:solidFill>
                  <a:srgbClr val="000000"/>
                </a:solidFill>
                <a:latin typeface="Consolas"/>
                <a:ea typeface="Consolas"/>
                <a:cs typeface="Consolas"/>
                <a:sym typeface="Consolas"/>
              </a:rPr>
              <a:t>():</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    ______</a:t>
            </a:r>
            <a:endParaRPr b="0" i="0" sz="1467"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467" u="none" cap="none" strike="noStrike">
                <a:solidFill>
                  <a:srgbClr val="000000"/>
                </a:solidFill>
                <a:latin typeface="Consolas"/>
                <a:ea typeface="Consolas"/>
                <a:cs typeface="Consolas"/>
                <a:sym typeface="Consolas"/>
              </a:rPr>
              <a:t>    ______</a:t>
            </a:r>
            <a:endParaRPr b="0" i="0" sz="1467" u="none" cap="none" strike="noStrike">
              <a:solidFill>
                <a:srgbClr val="000000"/>
              </a:solidFill>
              <a:latin typeface="Consolas"/>
              <a:ea typeface="Consolas"/>
              <a:cs typeface="Consolas"/>
              <a:sym typeface="Consolas"/>
            </a:endParaRPr>
          </a:p>
        </p:txBody>
      </p:sp>
      <p:cxnSp>
        <p:nvCxnSpPr>
          <p:cNvPr id="400" name="Google Shape;400;p7"/>
          <p:cNvCxnSpPr/>
          <p:nvPr/>
        </p:nvCxnSpPr>
        <p:spPr>
          <a:xfrm>
            <a:off x="8341637" y="3941340"/>
            <a:ext cx="3893200" cy="0"/>
          </a:xfrm>
          <a:prstGeom prst="straightConnector1">
            <a:avLst/>
          </a:prstGeom>
          <a:noFill/>
          <a:ln cap="flat" cmpd="sng" w="19050">
            <a:solidFill>
              <a:srgbClr val="B7B7B7"/>
            </a:solidFill>
            <a:prstDash val="solid"/>
            <a:round/>
            <a:headEnd len="sm" w="sm" type="none"/>
            <a:tailEnd len="sm" w="sm" type="none"/>
          </a:ln>
        </p:spPr>
      </p:cxnSp>
      <p:sp>
        <p:nvSpPr>
          <p:cNvPr id="401" name="Google Shape;401;p7"/>
          <p:cNvSpPr/>
          <p:nvPr/>
        </p:nvSpPr>
        <p:spPr>
          <a:xfrm>
            <a:off x="5370920" y="3160709"/>
            <a:ext cx="980000" cy="469200"/>
          </a:xfrm>
          <a:prstGeom prst="rect">
            <a:avLst/>
          </a:prstGeom>
          <a:solidFill>
            <a:srgbClr val="FCE5CD"/>
          </a:solidFill>
          <a:ln cap="flat" cmpd="sng" w="19050">
            <a:solidFill>
              <a:srgbClr val="666666"/>
            </a:solidFill>
            <a:prstDash val="dot"/>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1" i="0" lang="en-US" sz="2133" u="none" cap="none" strike="noStrike">
                <a:solidFill>
                  <a:srgbClr val="000000"/>
                </a:solidFill>
                <a:latin typeface="Arial"/>
                <a:ea typeface="Arial"/>
                <a:cs typeface="Arial"/>
                <a:sym typeface="Arial"/>
              </a:rPr>
              <a:t>?</a:t>
            </a:r>
            <a:endParaRPr b="1" i="0" sz="2133" u="none" cap="none" strike="noStrike">
              <a:solidFill>
                <a:srgbClr val="000000"/>
              </a:solidFill>
              <a:latin typeface="Arial"/>
              <a:ea typeface="Arial"/>
              <a:cs typeface="Arial"/>
              <a:sym typeface="Arial"/>
            </a:endParaRPr>
          </a:p>
        </p:txBody>
      </p:sp>
      <p:sp>
        <p:nvSpPr>
          <p:cNvPr id="402" name="Google Shape;402;p7"/>
          <p:cNvSpPr/>
          <p:nvPr/>
        </p:nvSpPr>
        <p:spPr>
          <a:xfrm>
            <a:off x="5370920" y="3605909"/>
            <a:ext cx="980000" cy="469200"/>
          </a:xfrm>
          <a:prstGeom prst="rect">
            <a:avLst/>
          </a:prstGeom>
          <a:solidFill>
            <a:srgbClr val="FCE5CD"/>
          </a:solidFill>
          <a:ln cap="flat" cmpd="sng" w="19050">
            <a:solidFill>
              <a:srgbClr val="666666"/>
            </a:solidFill>
            <a:prstDash val="dot"/>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03" name="Google Shape;403;p7"/>
          <p:cNvSpPr/>
          <p:nvPr/>
        </p:nvSpPr>
        <p:spPr>
          <a:xfrm>
            <a:off x="5370920" y="2700357"/>
            <a:ext cx="980000" cy="469200"/>
          </a:xfrm>
          <a:prstGeom prst="rect">
            <a:avLst/>
          </a:prstGeom>
          <a:solidFill>
            <a:srgbClr val="FCE5CD"/>
          </a:solidFill>
          <a:ln cap="flat" cmpd="sng" w="19050">
            <a:solidFill>
              <a:srgbClr val="666666"/>
            </a:solidFill>
            <a:prstDash val="dot"/>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04" name="Google Shape;404;p7"/>
          <p:cNvSpPr/>
          <p:nvPr/>
        </p:nvSpPr>
        <p:spPr>
          <a:xfrm>
            <a:off x="5370920" y="4075109"/>
            <a:ext cx="980000" cy="4692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05" name="Google Shape;405;p7"/>
          <p:cNvSpPr/>
          <p:nvPr/>
        </p:nvSpPr>
        <p:spPr>
          <a:xfrm>
            <a:off x="5370920" y="2228693"/>
            <a:ext cx="980000" cy="4692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06" name="Google Shape;406;p7"/>
          <p:cNvSpPr txBox="1"/>
          <p:nvPr/>
        </p:nvSpPr>
        <p:spPr>
          <a:xfrm>
            <a:off x="4017644" y="3151739"/>
            <a:ext cx="1206800" cy="471948"/>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1467" u="none" cap="none" strike="noStrike">
                <a:solidFill>
                  <a:schemeClr val="dk1"/>
                </a:solidFill>
                <a:latin typeface="Arial"/>
                <a:ea typeface="Arial"/>
                <a:cs typeface="Arial"/>
                <a:sym typeface="Arial"/>
              </a:rPr>
              <a:t>flat_count</a:t>
            </a:r>
            <a:endParaRPr b="1" i="0" sz="1467" u="none" cap="none" strike="noStrike">
              <a:solidFill>
                <a:schemeClr val="dk1"/>
              </a:solidFill>
              <a:latin typeface="Arial"/>
              <a:ea typeface="Arial"/>
              <a:cs typeface="Arial"/>
              <a:sym typeface="Arial"/>
            </a:endParaRPr>
          </a:p>
        </p:txBody>
      </p:sp>
      <p:cxnSp>
        <p:nvCxnSpPr>
          <p:cNvPr id="407" name="Google Shape;407;p7"/>
          <p:cNvCxnSpPr/>
          <p:nvPr/>
        </p:nvCxnSpPr>
        <p:spPr>
          <a:xfrm>
            <a:off x="8329452" y="2269933"/>
            <a:ext cx="3910000" cy="0"/>
          </a:xfrm>
          <a:prstGeom prst="straightConnector1">
            <a:avLst/>
          </a:prstGeom>
          <a:noFill/>
          <a:ln cap="flat" cmpd="sng" w="19050">
            <a:solidFill>
              <a:srgbClr val="B7B7B7"/>
            </a:solidFill>
            <a:prstDash val="solid"/>
            <a:round/>
            <a:headEnd len="sm" w="sm" type="none"/>
            <a:tailEnd len="sm" w="sm" type="none"/>
          </a:ln>
        </p:spPr>
      </p:cxnSp>
      <p:sp>
        <p:nvSpPr>
          <p:cNvPr id="408" name="Google Shape;408;p7"/>
          <p:cNvSpPr txBox="1"/>
          <p:nvPr/>
        </p:nvSpPr>
        <p:spPr>
          <a:xfrm>
            <a:off x="8267887" y="1676954"/>
            <a:ext cx="2504400" cy="53350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en-US" sz="1867" u="none" cap="none" strike="noStrike">
                <a:solidFill>
                  <a:schemeClr val="dk1"/>
                </a:solidFill>
                <a:latin typeface="Consolas"/>
                <a:ea typeface="Consolas"/>
                <a:cs typeface="Consolas"/>
                <a:sym typeface="Consolas"/>
              </a:rPr>
              <a:t>draw_apartment(1)</a:t>
            </a:r>
            <a:endParaRPr b="0" i="0" sz="1867" u="none" cap="none" strike="noStrike">
              <a:solidFill>
                <a:srgbClr val="000000"/>
              </a:solidFill>
              <a:latin typeface="Consolas"/>
              <a:ea typeface="Consolas"/>
              <a:cs typeface="Consolas"/>
              <a:sym typeface="Consolas"/>
            </a:endParaRPr>
          </a:p>
        </p:txBody>
      </p:sp>
      <p:sp>
        <p:nvSpPr>
          <p:cNvPr id="409" name="Google Shape;409;p7"/>
          <p:cNvSpPr txBox="1"/>
          <p:nvPr/>
        </p:nvSpPr>
        <p:spPr>
          <a:xfrm>
            <a:off x="8267887" y="2649232"/>
            <a:ext cx="2504400" cy="53350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en-US" sz="1867" u="none" cap="none" strike="noStrike">
                <a:solidFill>
                  <a:schemeClr val="dk1"/>
                </a:solidFill>
                <a:latin typeface="Consolas"/>
                <a:ea typeface="Consolas"/>
                <a:cs typeface="Consolas"/>
                <a:sym typeface="Consolas"/>
              </a:rPr>
              <a:t>draw_apartment(2)</a:t>
            </a:r>
            <a:endParaRPr b="0" i="0" sz="1867" u="none" cap="none" strike="noStrike">
              <a:solidFill>
                <a:srgbClr val="000000"/>
              </a:solidFill>
              <a:latin typeface="Consolas"/>
              <a:ea typeface="Consolas"/>
              <a:cs typeface="Consolas"/>
              <a:sym typeface="Consolas"/>
            </a:endParaRPr>
          </a:p>
        </p:txBody>
      </p:sp>
      <p:grpSp>
        <p:nvGrpSpPr>
          <p:cNvPr id="410" name="Google Shape;410;p7"/>
          <p:cNvGrpSpPr/>
          <p:nvPr/>
        </p:nvGrpSpPr>
        <p:grpSpPr>
          <a:xfrm>
            <a:off x="10946160" y="4219563"/>
            <a:ext cx="980000" cy="1880253"/>
            <a:chOff x="7134081" y="3158045"/>
            <a:chExt cx="735000" cy="1410190"/>
          </a:xfrm>
        </p:grpSpPr>
        <p:sp>
          <p:nvSpPr>
            <p:cNvPr id="411" name="Google Shape;411;p7"/>
            <p:cNvSpPr/>
            <p:nvPr/>
          </p:nvSpPr>
          <p:spPr>
            <a:xfrm>
              <a:off x="7134081" y="4216335"/>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12" name="Google Shape;412;p7"/>
            <p:cNvSpPr/>
            <p:nvPr/>
          </p:nvSpPr>
          <p:spPr>
            <a:xfrm>
              <a:off x="7134081" y="3512535"/>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13" name="Google Shape;413;p7"/>
            <p:cNvSpPr/>
            <p:nvPr/>
          </p:nvSpPr>
          <p:spPr>
            <a:xfrm>
              <a:off x="7134081" y="3158045"/>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14" name="Google Shape;414;p7"/>
            <p:cNvSpPr/>
            <p:nvPr/>
          </p:nvSpPr>
          <p:spPr>
            <a:xfrm>
              <a:off x="7134081" y="3864435"/>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415" name="Google Shape;415;p7"/>
          <p:cNvSpPr txBox="1"/>
          <p:nvPr/>
        </p:nvSpPr>
        <p:spPr>
          <a:xfrm>
            <a:off x="8267887" y="4900467"/>
            <a:ext cx="2504400" cy="53350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0" lang="en-US" sz="1867" u="none" cap="none" strike="noStrike">
                <a:solidFill>
                  <a:schemeClr val="dk1"/>
                </a:solidFill>
                <a:latin typeface="Consolas"/>
                <a:ea typeface="Consolas"/>
                <a:cs typeface="Consolas"/>
                <a:sym typeface="Consolas"/>
              </a:rPr>
              <a:t>draw_apartment(3)</a:t>
            </a:r>
            <a:endParaRPr b="0" i="0" sz="1867" u="none" cap="none" strike="noStrike">
              <a:solidFill>
                <a:srgbClr val="000000"/>
              </a:solidFill>
              <a:latin typeface="Consolas"/>
              <a:ea typeface="Consolas"/>
              <a:cs typeface="Consolas"/>
              <a:sym typeface="Consolas"/>
            </a:endParaRPr>
          </a:p>
        </p:txBody>
      </p:sp>
      <p:cxnSp>
        <p:nvCxnSpPr>
          <p:cNvPr id="416" name="Google Shape;416;p7"/>
          <p:cNvCxnSpPr/>
          <p:nvPr/>
        </p:nvCxnSpPr>
        <p:spPr>
          <a:xfrm>
            <a:off x="4252136" y="4544300"/>
            <a:ext cx="2726400" cy="0"/>
          </a:xfrm>
          <a:prstGeom prst="straightConnector1">
            <a:avLst/>
          </a:prstGeom>
          <a:noFill/>
          <a:ln cap="flat" cmpd="sng" w="19050">
            <a:solidFill>
              <a:srgbClr val="999999"/>
            </a:solidFill>
            <a:prstDash val="solid"/>
            <a:round/>
            <a:headEnd len="sm" w="sm" type="none"/>
            <a:tailEnd len="sm" w="sm" type="none"/>
          </a:ln>
        </p:spPr>
      </p:cxnSp>
      <p:cxnSp>
        <p:nvCxnSpPr>
          <p:cNvPr id="417" name="Google Shape;417;p7"/>
          <p:cNvCxnSpPr/>
          <p:nvPr/>
        </p:nvCxnSpPr>
        <p:spPr>
          <a:xfrm>
            <a:off x="8333444" y="6099816"/>
            <a:ext cx="3893200" cy="0"/>
          </a:xfrm>
          <a:prstGeom prst="straightConnector1">
            <a:avLst/>
          </a:prstGeom>
          <a:noFill/>
          <a:ln cap="flat" cmpd="sng" w="19050">
            <a:solidFill>
              <a:srgbClr val="B7B7B7"/>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grpSp>
        <p:nvGrpSpPr>
          <p:cNvPr id="422" name="Google Shape;422;p8"/>
          <p:cNvGrpSpPr/>
          <p:nvPr/>
        </p:nvGrpSpPr>
        <p:grpSpPr>
          <a:xfrm>
            <a:off x="1055991" y="2330800"/>
            <a:ext cx="3577700" cy="3195207"/>
            <a:chOff x="385275" y="2907000"/>
            <a:chExt cx="1189500" cy="2396405"/>
          </a:xfrm>
        </p:grpSpPr>
        <p:sp>
          <p:nvSpPr>
            <p:cNvPr id="423" name="Google Shape;423;p8"/>
            <p:cNvSpPr txBox="1"/>
            <p:nvPr/>
          </p:nvSpPr>
          <p:spPr>
            <a:xfrm>
              <a:off x="385275" y="2907000"/>
              <a:ext cx="1189500" cy="450093"/>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2000" u="none" cap="none" strike="noStrike">
                  <a:solidFill>
                    <a:srgbClr val="000000"/>
                  </a:solidFill>
                  <a:latin typeface="Consolas"/>
                  <a:ea typeface="Consolas"/>
                  <a:cs typeface="Consolas"/>
                  <a:sym typeface="Consolas"/>
                </a:rPr>
                <a:t>draw_castle_2()</a:t>
              </a:r>
              <a:endParaRPr b="1" i="0" sz="2000" u="none" cap="none" strike="noStrike">
                <a:solidFill>
                  <a:srgbClr val="000000"/>
                </a:solidFill>
                <a:latin typeface="Consolas"/>
                <a:ea typeface="Consolas"/>
                <a:cs typeface="Consolas"/>
                <a:sym typeface="Consolas"/>
              </a:endParaRPr>
            </a:p>
          </p:txBody>
        </p:sp>
        <p:sp>
          <p:nvSpPr>
            <p:cNvPr id="424" name="Google Shape;424;p8"/>
            <p:cNvSpPr txBox="1"/>
            <p:nvPr/>
          </p:nvSpPr>
          <p:spPr>
            <a:xfrm>
              <a:off x="385275" y="3261000"/>
              <a:ext cx="1189500" cy="2042405"/>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draw_apartment_3()</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600" u="none" cap="none" strike="noStrike">
                <a:solidFill>
                  <a:srgbClr val="666666"/>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draw_apartment_2()</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draw_house()</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draw_apartment_2()</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p:txBody>
        </p:sp>
      </p:grpSp>
      <p:grpSp>
        <p:nvGrpSpPr>
          <p:cNvPr id="425" name="Google Shape;425;p8"/>
          <p:cNvGrpSpPr/>
          <p:nvPr/>
        </p:nvGrpSpPr>
        <p:grpSpPr>
          <a:xfrm>
            <a:off x="1055958" y="426778"/>
            <a:ext cx="3577649" cy="1722757"/>
            <a:chOff x="3275718" y="486820"/>
            <a:chExt cx="2683237" cy="1292068"/>
          </a:xfrm>
        </p:grpSpPr>
        <p:sp>
          <p:nvSpPr>
            <p:cNvPr id="426" name="Google Shape;426;p8"/>
            <p:cNvSpPr/>
            <p:nvPr/>
          </p:nvSpPr>
          <p:spPr>
            <a:xfrm>
              <a:off x="3275718" y="858047"/>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27" name="Google Shape;427;p8"/>
            <p:cNvSpPr/>
            <p:nvPr/>
          </p:nvSpPr>
          <p:spPr>
            <a:xfrm>
              <a:off x="3275718" y="486820"/>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28" name="Google Shape;428;p8"/>
            <p:cNvSpPr/>
            <p:nvPr/>
          </p:nvSpPr>
          <p:spPr>
            <a:xfrm>
              <a:off x="3275718" y="1166944"/>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29" name="Google Shape;429;p8"/>
            <p:cNvSpPr/>
            <p:nvPr/>
          </p:nvSpPr>
          <p:spPr>
            <a:xfrm>
              <a:off x="3275718" y="1475840"/>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0" name="Google Shape;430;p8"/>
            <p:cNvSpPr/>
            <p:nvPr/>
          </p:nvSpPr>
          <p:spPr>
            <a:xfrm>
              <a:off x="5410255" y="85807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1" name="Google Shape;431;p8"/>
            <p:cNvSpPr/>
            <p:nvPr/>
          </p:nvSpPr>
          <p:spPr>
            <a:xfrm>
              <a:off x="5410255" y="48684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2" name="Google Shape;432;p8"/>
            <p:cNvSpPr/>
            <p:nvPr/>
          </p:nvSpPr>
          <p:spPr>
            <a:xfrm>
              <a:off x="5410255" y="1166969"/>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3" name="Google Shape;433;p8"/>
            <p:cNvSpPr/>
            <p:nvPr/>
          </p:nvSpPr>
          <p:spPr>
            <a:xfrm>
              <a:off x="5410255" y="1475865"/>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4" name="Google Shape;434;p8"/>
            <p:cNvSpPr/>
            <p:nvPr/>
          </p:nvSpPr>
          <p:spPr>
            <a:xfrm>
              <a:off x="38244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5" name="Google Shape;435;p8"/>
            <p:cNvSpPr/>
            <p:nvPr/>
          </p:nvSpPr>
          <p:spPr>
            <a:xfrm>
              <a:off x="38244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6" name="Google Shape;436;p8"/>
            <p:cNvSpPr/>
            <p:nvPr/>
          </p:nvSpPr>
          <p:spPr>
            <a:xfrm>
              <a:off x="38244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7" name="Google Shape;437;p8"/>
            <p:cNvSpPr/>
            <p:nvPr/>
          </p:nvSpPr>
          <p:spPr>
            <a:xfrm>
              <a:off x="4357818" y="14717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8" name="Google Shape;438;p8"/>
            <p:cNvSpPr/>
            <p:nvPr/>
          </p:nvSpPr>
          <p:spPr>
            <a:xfrm>
              <a:off x="4357818" y="11005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39" name="Google Shape;439;p8"/>
            <p:cNvSpPr/>
            <p:nvPr/>
          </p:nvSpPr>
          <p:spPr>
            <a:xfrm>
              <a:off x="49065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40" name="Google Shape;440;p8"/>
            <p:cNvSpPr/>
            <p:nvPr/>
          </p:nvSpPr>
          <p:spPr>
            <a:xfrm>
              <a:off x="49065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41" name="Google Shape;441;p8"/>
            <p:cNvSpPr/>
            <p:nvPr/>
          </p:nvSpPr>
          <p:spPr>
            <a:xfrm>
              <a:off x="49065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442" name="Google Shape;442;p8"/>
          <p:cNvSpPr txBox="1"/>
          <p:nvPr/>
        </p:nvSpPr>
        <p:spPr>
          <a:xfrm>
            <a:off x="2478300" y="5575600"/>
            <a:ext cx="2573200" cy="10956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draw_apartment_3()</a:t>
            </a:r>
            <a:endParaRPr b="0" i="0" sz="1867"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draw_apartment_2()</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draw_house()</a:t>
            </a:r>
            <a:endParaRPr b="0" i="1" sz="1600" u="none" cap="none" strike="noStrike">
              <a:solidFill>
                <a:schemeClr val="dk1"/>
              </a:solidFill>
              <a:latin typeface="Consolas"/>
              <a:ea typeface="Consolas"/>
              <a:cs typeface="Consolas"/>
              <a:sym typeface="Consolas"/>
            </a:endParaRPr>
          </a:p>
        </p:txBody>
      </p:sp>
      <p:grpSp>
        <p:nvGrpSpPr>
          <p:cNvPr id="443" name="Google Shape;443;p8"/>
          <p:cNvGrpSpPr/>
          <p:nvPr/>
        </p:nvGrpSpPr>
        <p:grpSpPr>
          <a:xfrm>
            <a:off x="7109991" y="2330817"/>
            <a:ext cx="3577700" cy="3195207"/>
            <a:chOff x="385275" y="2907000"/>
            <a:chExt cx="1189500" cy="2396405"/>
          </a:xfrm>
        </p:grpSpPr>
        <p:sp>
          <p:nvSpPr>
            <p:cNvPr id="444" name="Google Shape;444;p8"/>
            <p:cNvSpPr txBox="1"/>
            <p:nvPr/>
          </p:nvSpPr>
          <p:spPr>
            <a:xfrm>
              <a:off x="385275" y="2907000"/>
              <a:ext cx="1189500" cy="450093"/>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2000" u="none" cap="none" strike="noStrike">
                  <a:solidFill>
                    <a:srgbClr val="000000"/>
                  </a:solidFill>
                  <a:latin typeface="Consolas"/>
                  <a:ea typeface="Consolas"/>
                  <a:cs typeface="Consolas"/>
                  <a:sym typeface="Consolas"/>
                </a:rPr>
                <a:t>draw_castle_2()</a:t>
              </a:r>
              <a:endParaRPr b="1" i="0" sz="2000" u="none" cap="none" strike="noStrike">
                <a:solidFill>
                  <a:srgbClr val="000000"/>
                </a:solidFill>
                <a:latin typeface="Consolas"/>
                <a:ea typeface="Consolas"/>
                <a:cs typeface="Consolas"/>
                <a:sym typeface="Consolas"/>
              </a:endParaRPr>
            </a:p>
          </p:txBody>
        </p:sp>
        <p:sp>
          <p:nvSpPr>
            <p:cNvPr id="445" name="Google Shape;445;p8"/>
            <p:cNvSpPr txBox="1"/>
            <p:nvPr/>
          </p:nvSpPr>
          <p:spPr>
            <a:xfrm>
              <a:off x="385275" y="3261000"/>
              <a:ext cx="1189500" cy="2042405"/>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draw_apartment(3)</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draw_apartment(2)</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draw_apartment(1)</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draw_apartment(2)</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333" u="none" cap="none" strike="noStrike">
                  <a:solidFill>
                    <a:srgbClr val="666666"/>
                  </a:solidFill>
                  <a:latin typeface="Consolas"/>
                  <a:ea typeface="Consolas"/>
                  <a:cs typeface="Consolas"/>
                  <a:sym typeface="Consolas"/>
                </a:rPr>
                <a:t>move to right</a:t>
              </a:r>
              <a:endParaRPr b="1" i="0" sz="17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733" u="none" cap="none" strike="noStrike">
                  <a:solidFill>
                    <a:schemeClr val="dk1"/>
                  </a:solidFill>
                  <a:latin typeface="Consolas"/>
                  <a:ea typeface="Consolas"/>
                  <a:cs typeface="Consolas"/>
                  <a:sym typeface="Consolas"/>
                </a:rPr>
                <a:t>draw_apartment(3)</a:t>
              </a:r>
              <a:endParaRPr b="1" i="0" sz="1600" u="none" cap="none" strike="noStrike">
                <a:solidFill>
                  <a:srgbClr val="000000"/>
                </a:solidFill>
                <a:latin typeface="Consolas"/>
                <a:ea typeface="Consolas"/>
                <a:cs typeface="Consolas"/>
                <a:sym typeface="Consolas"/>
              </a:endParaRPr>
            </a:p>
          </p:txBody>
        </p:sp>
      </p:grpSp>
      <p:grpSp>
        <p:nvGrpSpPr>
          <p:cNvPr id="446" name="Google Shape;446;p8"/>
          <p:cNvGrpSpPr/>
          <p:nvPr/>
        </p:nvGrpSpPr>
        <p:grpSpPr>
          <a:xfrm>
            <a:off x="7109958" y="426794"/>
            <a:ext cx="3577649" cy="1722757"/>
            <a:chOff x="3275718" y="486820"/>
            <a:chExt cx="2683237" cy="1292068"/>
          </a:xfrm>
        </p:grpSpPr>
        <p:sp>
          <p:nvSpPr>
            <p:cNvPr id="447" name="Google Shape;447;p8"/>
            <p:cNvSpPr/>
            <p:nvPr/>
          </p:nvSpPr>
          <p:spPr>
            <a:xfrm>
              <a:off x="3275718" y="858047"/>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48" name="Google Shape;448;p8"/>
            <p:cNvSpPr/>
            <p:nvPr/>
          </p:nvSpPr>
          <p:spPr>
            <a:xfrm>
              <a:off x="3275718" y="486820"/>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49" name="Google Shape;449;p8"/>
            <p:cNvSpPr/>
            <p:nvPr/>
          </p:nvSpPr>
          <p:spPr>
            <a:xfrm>
              <a:off x="3275718" y="1166944"/>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0" name="Google Shape;450;p8"/>
            <p:cNvSpPr/>
            <p:nvPr/>
          </p:nvSpPr>
          <p:spPr>
            <a:xfrm>
              <a:off x="3275718" y="1475840"/>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1" name="Google Shape;451;p8"/>
            <p:cNvSpPr/>
            <p:nvPr/>
          </p:nvSpPr>
          <p:spPr>
            <a:xfrm>
              <a:off x="5410255" y="85807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2" name="Google Shape;452;p8"/>
            <p:cNvSpPr/>
            <p:nvPr/>
          </p:nvSpPr>
          <p:spPr>
            <a:xfrm>
              <a:off x="5410255" y="48684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3" name="Google Shape;453;p8"/>
            <p:cNvSpPr/>
            <p:nvPr/>
          </p:nvSpPr>
          <p:spPr>
            <a:xfrm>
              <a:off x="5410255" y="1166969"/>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4" name="Google Shape;454;p8"/>
            <p:cNvSpPr/>
            <p:nvPr/>
          </p:nvSpPr>
          <p:spPr>
            <a:xfrm>
              <a:off x="5410255" y="1475865"/>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5" name="Google Shape;455;p8"/>
            <p:cNvSpPr/>
            <p:nvPr/>
          </p:nvSpPr>
          <p:spPr>
            <a:xfrm>
              <a:off x="38244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6" name="Google Shape;456;p8"/>
            <p:cNvSpPr/>
            <p:nvPr/>
          </p:nvSpPr>
          <p:spPr>
            <a:xfrm>
              <a:off x="38244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7" name="Google Shape;457;p8"/>
            <p:cNvSpPr/>
            <p:nvPr/>
          </p:nvSpPr>
          <p:spPr>
            <a:xfrm>
              <a:off x="38244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8" name="Google Shape;458;p8"/>
            <p:cNvSpPr/>
            <p:nvPr/>
          </p:nvSpPr>
          <p:spPr>
            <a:xfrm>
              <a:off x="4357818" y="14717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59" name="Google Shape;459;p8"/>
            <p:cNvSpPr/>
            <p:nvPr/>
          </p:nvSpPr>
          <p:spPr>
            <a:xfrm>
              <a:off x="4357818" y="11005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60" name="Google Shape;460;p8"/>
            <p:cNvSpPr/>
            <p:nvPr/>
          </p:nvSpPr>
          <p:spPr>
            <a:xfrm>
              <a:off x="49065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61" name="Google Shape;461;p8"/>
            <p:cNvSpPr/>
            <p:nvPr/>
          </p:nvSpPr>
          <p:spPr>
            <a:xfrm>
              <a:off x="49065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62" name="Google Shape;462;p8"/>
            <p:cNvSpPr/>
            <p:nvPr/>
          </p:nvSpPr>
          <p:spPr>
            <a:xfrm>
              <a:off x="49065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463" name="Google Shape;463;p8"/>
          <p:cNvSpPr txBox="1"/>
          <p:nvPr/>
        </p:nvSpPr>
        <p:spPr>
          <a:xfrm>
            <a:off x="7109984" y="5514000"/>
            <a:ext cx="3577600" cy="529335"/>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draw_apartment()</a:t>
            </a:r>
            <a:endParaRPr b="0" i="0" sz="1600" u="none" cap="none" strike="noStrike">
              <a:solidFill>
                <a:schemeClr val="dk1"/>
              </a:solidFill>
              <a:latin typeface="Consolas"/>
              <a:ea typeface="Consolas"/>
              <a:cs typeface="Consolas"/>
              <a:sym typeface="Consolas"/>
            </a:endParaRPr>
          </a:p>
        </p:txBody>
      </p:sp>
      <p:cxnSp>
        <p:nvCxnSpPr>
          <p:cNvPr id="464" name="Google Shape;464;p8"/>
          <p:cNvCxnSpPr>
            <a:stCxn id="442" idx="3"/>
            <a:endCxn id="463" idx="1"/>
          </p:cNvCxnSpPr>
          <p:nvPr/>
        </p:nvCxnSpPr>
        <p:spPr>
          <a:xfrm flipH="1" rot="10800000">
            <a:off x="5051500" y="5778722"/>
            <a:ext cx="2058600" cy="344700"/>
          </a:xfrm>
          <a:prstGeom prst="straightConnector1">
            <a:avLst/>
          </a:prstGeom>
          <a:noFill/>
          <a:ln cap="flat" cmpd="sng" w="19050">
            <a:solidFill>
              <a:srgbClr val="E06666"/>
            </a:solidFill>
            <a:prstDash val="solid"/>
            <a:round/>
            <a:headEnd len="med" w="med" type="triangle"/>
            <a:tailEnd len="med" w="med" type="triangle"/>
          </a:ln>
        </p:spPr>
      </p:cxnSp>
      <p:sp>
        <p:nvSpPr>
          <p:cNvPr id="465" name="Google Shape;465;p8"/>
          <p:cNvSpPr/>
          <p:nvPr/>
        </p:nvSpPr>
        <p:spPr>
          <a:xfrm>
            <a:off x="4710700" y="5698500"/>
            <a:ext cx="252000" cy="874000"/>
          </a:xfrm>
          <a:prstGeom prst="rightBrace">
            <a:avLst>
              <a:gd fmla="val 50000" name="adj1"/>
              <a:gd fmla="val 50000" name="adj2"/>
            </a:avLst>
          </a:prstGeom>
          <a:noFill/>
          <a:ln cap="flat" cmpd="sng" w="19050">
            <a:solidFill>
              <a:srgbClr val="E0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66" name="Google Shape;466;p8"/>
          <p:cNvSpPr txBox="1"/>
          <p:nvPr/>
        </p:nvSpPr>
        <p:spPr>
          <a:xfrm>
            <a:off x="5374501" y="4666400"/>
            <a:ext cx="1203600" cy="820633"/>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3733" u="none" cap="none" strike="noStrike">
                <a:solidFill>
                  <a:srgbClr val="999999"/>
                </a:solidFill>
                <a:latin typeface="Arial"/>
                <a:ea typeface="Arial"/>
                <a:cs typeface="Arial"/>
                <a:sym typeface="Arial"/>
              </a:rPr>
              <a:t>vs</a:t>
            </a:r>
            <a:endParaRPr b="1" i="0" sz="3733" u="none" cap="none" strike="noStrike">
              <a:solidFill>
                <a:srgbClr val="999999"/>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9"/>
          <p:cNvSpPr/>
          <p:nvPr/>
        </p:nvSpPr>
        <p:spPr>
          <a:xfrm>
            <a:off x="1864334" y="2975433"/>
            <a:ext cx="7172185" cy="2318723"/>
          </a:xfrm>
          <a:custGeom>
            <a:rect b="b" l="l" r="r" t="t"/>
            <a:pathLst>
              <a:path extrusionOk="0" h="78886" w="242031">
                <a:moveTo>
                  <a:pt x="15759" y="0"/>
                </a:moveTo>
                <a:cubicBezTo>
                  <a:pt x="13971" y="1683"/>
                  <a:pt x="4924" y="7469"/>
                  <a:pt x="5029" y="10099"/>
                </a:cubicBezTo>
                <a:cubicBezTo>
                  <a:pt x="5134" y="12729"/>
                  <a:pt x="16969" y="7153"/>
                  <a:pt x="16390" y="15779"/>
                </a:cubicBezTo>
                <a:cubicBezTo>
                  <a:pt x="15811" y="24405"/>
                  <a:pt x="-5649" y="54490"/>
                  <a:pt x="1557" y="61854"/>
                </a:cubicBezTo>
                <a:cubicBezTo>
                  <a:pt x="8763" y="69218"/>
                  <a:pt x="45687" y="61118"/>
                  <a:pt x="59625" y="59961"/>
                </a:cubicBezTo>
                <a:cubicBezTo>
                  <a:pt x="73563" y="58804"/>
                  <a:pt x="79927" y="55438"/>
                  <a:pt x="85187" y="54912"/>
                </a:cubicBezTo>
                <a:cubicBezTo>
                  <a:pt x="90447" y="54386"/>
                  <a:pt x="85871" y="56858"/>
                  <a:pt x="91183" y="56805"/>
                </a:cubicBezTo>
                <a:cubicBezTo>
                  <a:pt x="96495" y="56752"/>
                  <a:pt x="106699" y="51282"/>
                  <a:pt x="117061" y="54596"/>
                </a:cubicBezTo>
                <a:cubicBezTo>
                  <a:pt x="127423" y="57910"/>
                  <a:pt x="135418" y="72847"/>
                  <a:pt x="153353" y="76687"/>
                </a:cubicBezTo>
                <a:cubicBezTo>
                  <a:pt x="171289" y="80527"/>
                  <a:pt x="209894" y="78160"/>
                  <a:pt x="224674" y="77634"/>
                </a:cubicBezTo>
                <a:cubicBezTo>
                  <a:pt x="239454" y="77108"/>
                  <a:pt x="239138" y="74215"/>
                  <a:pt x="242031" y="73531"/>
                </a:cubicBezTo>
              </a:path>
            </a:pathLst>
          </a:cu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3734401" y="1798834"/>
            <a:ext cx="3555567" cy="2514133"/>
          </a:xfrm>
          <a:custGeom>
            <a:rect b="b" l="l" r="r" t="t"/>
            <a:pathLst>
              <a:path extrusionOk="0" h="75424" w="106667">
                <a:moveTo>
                  <a:pt x="0" y="75424"/>
                </a:moveTo>
                <a:cubicBezTo>
                  <a:pt x="1578" y="74425"/>
                  <a:pt x="3997" y="72268"/>
                  <a:pt x="9467" y="69428"/>
                </a:cubicBezTo>
                <a:cubicBezTo>
                  <a:pt x="14937" y="66588"/>
                  <a:pt x="23721" y="68218"/>
                  <a:pt x="32820" y="58382"/>
                </a:cubicBezTo>
                <a:cubicBezTo>
                  <a:pt x="41919" y="48546"/>
                  <a:pt x="51755" y="20144"/>
                  <a:pt x="64063" y="10414"/>
                </a:cubicBezTo>
                <a:cubicBezTo>
                  <a:pt x="76371" y="684"/>
                  <a:pt x="99566" y="1736"/>
                  <a:pt x="106667" y="0"/>
                </a:cubicBezTo>
              </a:path>
            </a:pathLst>
          </a:cu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txBox="1"/>
          <p:nvPr/>
        </p:nvSpPr>
        <p:spPr>
          <a:xfrm>
            <a:off x="415600" y="421233"/>
            <a:ext cx="6243200" cy="1108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2933" u="none" cap="none" strike="noStrike">
                <a:solidFill>
                  <a:srgbClr val="000000"/>
                </a:solidFill>
                <a:latin typeface="Arial"/>
                <a:ea typeface="Arial"/>
                <a:cs typeface="Arial"/>
                <a:sym typeface="Arial"/>
              </a:rPr>
              <a:t>Abstraction, Reusability, Modularity</a:t>
            </a:r>
            <a:endParaRPr b="0" i="0" sz="2933" u="none" cap="none" strike="noStrike">
              <a:solidFill>
                <a:srgbClr val="000000"/>
              </a:solidFill>
              <a:latin typeface="Arial"/>
              <a:ea typeface="Arial"/>
              <a:cs typeface="Arial"/>
              <a:sym typeface="Arial"/>
            </a:endParaRPr>
          </a:p>
        </p:txBody>
      </p:sp>
      <p:sp>
        <p:nvSpPr>
          <p:cNvPr id="474" name="Google Shape;474;p9"/>
          <p:cNvSpPr txBox="1"/>
          <p:nvPr/>
        </p:nvSpPr>
        <p:spPr>
          <a:xfrm>
            <a:off x="11296611" y="6217623"/>
            <a:ext cx="731600" cy="52480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fld id="{00000000-1234-1234-1234-123412341234}" type="slidenum">
              <a:rPr b="0" i="0" lang="en-US" sz="1333" u="none" cap="none" strike="noStrike">
                <a:solidFill>
                  <a:srgbClr val="595959"/>
                </a:solidFill>
                <a:latin typeface="Arial"/>
                <a:ea typeface="Arial"/>
                <a:cs typeface="Arial"/>
                <a:sym typeface="Arial"/>
              </a:rPr>
              <a:t>‹#›</a:t>
            </a:fld>
            <a:endParaRPr b="0" i="0" sz="1333" u="none" cap="none" strike="noStrike">
              <a:solidFill>
                <a:srgbClr val="595959"/>
              </a:solidFill>
              <a:latin typeface="Arial"/>
              <a:ea typeface="Arial"/>
              <a:cs typeface="Arial"/>
              <a:sym typeface="Arial"/>
            </a:endParaRPr>
          </a:p>
        </p:txBody>
      </p:sp>
      <p:grpSp>
        <p:nvGrpSpPr>
          <p:cNvPr id="475" name="Google Shape;475;p9"/>
          <p:cNvGrpSpPr/>
          <p:nvPr/>
        </p:nvGrpSpPr>
        <p:grpSpPr>
          <a:xfrm>
            <a:off x="976400" y="3725299"/>
            <a:ext cx="731600" cy="1168035"/>
            <a:chOff x="849550" y="3082824"/>
            <a:chExt cx="548700" cy="876026"/>
          </a:xfrm>
        </p:grpSpPr>
        <p:sp>
          <p:nvSpPr>
            <p:cNvPr id="476" name="Google Shape;476;p9"/>
            <p:cNvSpPr/>
            <p:nvPr/>
          </p:nvSpPr>
          <p:spPr>
            <a:xfrm>
              <a:off x="849550" y="3565250"/>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77" name="Google Shape;477;p9"/>
            <p:cNvSpPr/>
            <p:nvPr/>
          </p:nvSpPr>
          <p:spPr>
            <a:xfrm>
              <a:off x="849550" y="3082824"/>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478" name="Google Shape;478;p9"/>
          <p:cNvSpPr/>
          <p:nvPr/>
        </p:nvSpPr>
        <p:spPr>
          <a:xfrm>
            <a:off x="1763667" y="237716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79" name="Google Shape;479;p9"/>
          <p:cNvSpPr/>
          <p:nvPr/>
        </p:nvSpPr>
        <p:spPr>
          <a:xfrm>
            <a:off x="721184" y="1630048"/>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480" name="Google Shape;480;p9"/>
          <p:cNvGrpSpPr/>
          <p:nvPr/>
        </p:nvGrpSpPr>
        <p:grpSpPr>
          <a:xfrm>
            <a:off x="4040900" y="2772248"/>
            <a:ext cx="731600" cy="2238502"/>
            <a:chOff x="3030675" y="2079186"/>
            <a:chExt cx="548700" cy="1678877"/>
          </a:xfrm>
        </p:grpSpPr>
        <p:sp>
          <p:nvSpPr>
            <p:cNvPr id="481" name="Google Shape;481;p9"/>
            <p:cNvSpPr/>
            <p:nvPr/>
          </p:nvSpPr>
          <p:spPr>
            <a:xfrm>
              <a:off x="3030675" y="2561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2" name="Google Shape;482;p9"/>
            <p:cNvSpPr/>
            <p:nvPr/>
          </p:nvSpPr>
          <p:spPr>
            <a:xfrm>
              <a:off x="3030675" y="207918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3" name="Google Shape;483;p9"/>
            <p:cNvSpPr/>
            <p:nvPr/>
          </p:nvSpPr>
          <p:spPr>
            <a:xfrm>
              <a:off x="3030675" y="296303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4" name="Google Shape;484;p9"/>
            <p:cNvSpPr/>
            <p:nvPr/>
          </p:nvSpPr>
          <p:spPr>
            <a:xfrm>
              <a:off x="3030675" y="33644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485" name="Google Shape;485;p9"/>
          <p:cNvSpPr/>
          <p:nvPr/>
        </p:nvSpPr>
        <p:spPr>
          <a:xfrm>
            <a:off x="7443880" y="121458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6" name="Google Shape;486;p9"/>
          <p:cNvSpPr/>
          <p:nvPr/>
        </p:nvSpPr>
        <p:spPr>
          <a:xfrm>
            <a:off x="7443880" y="571348"/>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7" name="Google Shape;487;p9"/>
          <p:cNvSpPr/>
          <p:nvPr/>
        </p:nvSpPr>
        <p:spPr>
          <a:xfrm>
            <a:off x="7443880" y="174981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8" name="Google Shape;488;p9"/>
          <p:cNvSpPr/>
          <p:nvPr/>
        </p:nvSpPr>
        <p:spPr>
          <a:xfrm>
            <a:off x="7443880" y="228505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89" name="Google Shape;489;p9"/>
          <p:cNvSpPr/>
          <p:nvPr/>
        </p:nvSpPr>
        <p:spPr>
          <a:xfrm>
            <a:off x="8196520" y="1214295"/>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0" name="Google Shape;490;p9"/>
          <p:cNvSpPr/>
          <p:nvPr/>
        </p:nvSpPr>
        <p:spPr>
          <a:xfrm>
            <a:off x="8196520" y="571059"/>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1" name="Google Shape;491;p9"/>
          <p:cNvSpPr/>
          <p:nvPr/>
        </p:nvSpPr>
        <p:spPr>
          <a:xfrm>
            <a:off x="8196520" y="1749528"/>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2" name="Google Shape;492;p9"/>
          <p:cNvSpPr/>
          <p:nvPr/>
        </p:nvSpPr>
        <p:spPr>
          <a:xfrm>
            <a:off x="8196520" y="228476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3" name="Google Shape;493;p9"/>
          <p:cNvSpPr/>
          <p:nvPr/>
        </p:nvSpPr>
        <p:spPr>
          <a:xfrm>
            <a:off x="8949172" y="1213608"/>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4" name="Google Shape;494;p9"/>
          <p:cNvSpPr/>
          <p:nvPr/>
        </p:nvSpPr>
        <p:spPr>
          <a:xfrm>
            <a:off x="8949172" y="570373"/>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5" name="Google Shape;495;p9"/>
          <p:cNvSpPr/>
          <p:nvPr/>
        </p:nvSpPr>
        <p:spPr>
          <a:xfrm>
            <a:off x="8949172" y="174884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6" name="Google Shape;496;p9"/>
          <p:cNvSpPr/>
          <p:nvPr/>
        </p:nvSpPr>
        <p:spPr>
          <a:xfrm>
            <a:off x="8949172" y="2284075"/>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7" name="Google Shape;497;p9"/>
          <p:cNvSpPr/>
          <p:nvPr/>
        </p:nvSpPr>
        <p:spPr>
          <a:xfrm>
            <a:off x="9962387" y="121693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8" name="Google Shape;498;p9"/>
          <p:cNvSpPr/>
          <p:nvPr/>
        </p:nvSpPr>
        <p:spPr>
          <a:xfrm>
            <a:off x="9962387" y="573696"/>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499" name="Google Shape;499;p9"/>
          <p:cNvSpPr/>
          <p:nvPr/>
        </p:nvSpPr>
        <p:spPr>
          <a:xfrm>
            <a:off x="9962387" y="175216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0" name="Google Shape;500;p9"/>
          <p:cNvSpPr/>
          <p:nvPr/>
        </p:nvSpPr>
        <p:spPr>
          <a:xfrm>
            <a:off x="9962387" y="228739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1" name="Google Shape;501;p9"/>
          <p:cNvSpPr/>
          <p:nvPr/>
        </p:nvSpPr>
        <p:spPr>
          <a:xfrm>
            <a:off x="10715664" y="121693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2" name="Google Shape;502;p9"/>
          <p:cNvSpPr/>
          <p:nvPr/>
        </p:nvSpPr>
        <p:spPr>
          <a:xfrm>
            <a:off x="10715664" y="573696"/>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3" name="Google Shape;503;p9"/>
          <p:cNvSpPr/>
          <p:nvPr/>
        </p:nvSpPr>
        <p:spPr>
          <a:xfrm>
            <a:off x="10715664" y="175216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4" name="Google Shape;504;p9"/>
          <p:cNvSpPr/>
          <p:nvPr/>
        </p:nvSpPr>
        <p:spPr>
          <a:xfrm>
            <a:off x="10715664" y="228739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cxnSp>
        <p:nvCxnSpPr>
          <p:cNvPr id="505" name="Google Shape;505;p9"/>
          <p:cNvCxnSpPr>
            <a:stCxn id="488" idx="2"/>
            <a:endCxn id="504" idx="2"/>
          </p:cNvCxnSpPr>
          <p:nvPr/>
        </p:nvCxnSpPr>
        <p:spPr>
          <a:xfrm>
            <a:off x="7809680" y="2809851"/>
            <a:ext cx="3271800" cy="2400"/>
          </a:xfrm>
          <a:prstGeom prst="straightConnector1">
            <a:avLst/>
          </a:prstGeom>
          <a:noFill/>
          <a:ln cap="flat" cmpd="sng" w="9525">
            <a:solidFill>
              <a:srgbClr val="595959"/>
            </a:solidFill>
            <a:prstDash val="solid"/>
            <a:round/>
            <a:headEnd len="sm" w="sm" type="none"/>
            <a:tailEnd len="sm" w="sm" type="none"/>
          </a:ln>
        </p:spPr>
      </p:cxnSp>
      <p:sp>
        <p:nvSpPr>
          <p:cNvPr id="506" name="Google Shape;506;p9"/>
          <p:cNvSpPr/>
          <p:nvPr/>
        </p:nvSpPr>
        <p:spPr>
          <a:xfrm>
            <a:off x="9101784" y="421841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7" name="Google Shape;507;p9"/>
          <p:cNvSpPr/>
          <p:nvPr/>
        </p:nvSpPr>
        <p:spPr>
          <a:xfrm>
            <a:off x="9101784" y="3575181"/>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8" name="Google Shape;508;p9"/>
          <p:cNvSpPr/>
          <p:nvPr/>
        </p:nvSpPr>
        <p:spPr>
          <a:xfrm>
            <a:off x="9101784" y="475365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09" name="Google Shape;509;p9"/>
          <p:cNvSpPr/>
          <p:nvPr/>
        </p:nvSpPr>
        <p:spPr>
          <a:xfrm>
            <a:off x="9101784" y="528888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0" name="Google Shape;510;p9"/>
          <p:cNvSpPr/>
          <p:nvPr/>
        </p:nvSpPr>
        <p:spPr>
          <a:xfrm>
            <a:off x="9833400" y="5288900"/>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1" name="Google Shape;511;p9"/>
          <p:cNvSpPr/>
          <p:nvPr/>
        </p:nvSpPr>
        <p:spPr>
          <a:xfrm>
            <a:off x="9833400" y="4645665"/>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2" name="Google Shape;512;p9"/>
          <p:cNvSpPr/>
          <p:nvPr/>
        </p:nvSpPr>
        <p:spPr>
          <a:xfrm>
            <a:off x="10564984" y="421841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3" name="Google Shape;513;p9"/>
          <p:cNvSpPr/>
          <p:nvPr/>
        </p:nvSpPr>
        <p:spPr>
          <a:xfrm>
            <a:off x="10564984" y="3575181"/>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4" name="Google Shape;514;p9"/>
          <p:cNvSpPr/>
          <p:nvPr/>
        </p:nvSpPr>
        <p:spPr>
          <a:xfrm>
            <a:off x="10564984" y="475365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5" name="Google Shape;515;p9"/>
          <p:cNvSpPr/>
          <p:nvPr/>
        </p:nvSpPr>
        <p:spPr>
          <a:xfrm>
            <a:off x="10564984" y="528888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6" name="Google Shape;516;p9"/>
          <p:cNvSpPr/>
          <p:nvPr/>
        </p:nvSpPr>
        <p:spPr>
          <a:xfrm>
            <a:off x="6175384" y="421835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7" name="Google Shape;517;p9"/>
          <p:cNvSpPr/>
          <p:nvPr/>
        </p:nvSpPr>
        <p:spPr>
          <a:xfrm>
            <a:off x="6175384" y="3575115"/>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8" name="Google Shape;518;p9"/>
          <p:cNvSpPr/>
          <p:nvPr/>
        </p:nvSpPr>
        <p:spPr>
          <a:xfrm>
            <a:off x="6175384" y="475358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19" name="Google Shape;519;p9"/>
          <p:cNvSpPr/>
          <p:nvPr/>
        </p:nvSpPr>
        <p:spPr>
          <a:xfrm>
            <a:off x="6175384" y="528881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0" name="Google Shape;520;p9"/>
          <p:cNvSpPr/>
          <p:nvPr/>
        </p:nvSpPr>
        <p:spPr>
          <a:xfrm>
            <a:off x="7638584" y="4218351"/>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1" name="Google Shape;521;p9"/>
          <p:cNvSpPr/>
          <p:nvPr/>
        </p:nvSpPr>
        <p:spPr>
          <a:xfrm>
            <a:off x="7638584" y="3575115"/>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2" name="Google Shape;522;p9"/>
          <p:cNvSpPr/>
          <p:nvPr/>
        </p:nvSpPr>
        <p:spPr>
          <a:xfrm>
            <a:off x="7638584" y="4753584"/>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3" name="Google Shape;523;p9"/>
          <p:cNvSpPr/>
          <p:nvPr/>
        </p:nvSpPr>
        <p:spPr>
          <a:xfrm rot="3365805">
            <a:off x="192779" y="2807505"/>
            <a:ext cx="1383781" cy="1153839"/>
          </a:xfrm>
          <a:custGeom>
            <a:rect b="b" l="l" r="r" t="t"/>
            <a:pathLst>
              <a:path extrusionOk="0" h="39220" w="67099">
                <a:moveTo>
                  <a:pt x="0" y="0"/>
                </a:moveTo>
                <a:cubicBezTo>
                  <a:pt x="6073" y="6295"/>
                  <a:pt x="25255" y="32587"/>
                  <a:pt x="36438" y="37771"/>
                </a:cubicBezTo>
                <a:cubicBezTo>
                  <a:pt x="47621" y="42955"/>
                  <a:pt x="61989" y="32216"/>
                  <a:pt x="67099" y="31105"/>
                </a:cubicBezTo>
              </a:path>
            </a:pathLst>
          </a:cu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4" name="Google Shape;524;p9"/>
          <p:cNvGrpSpPr/>
          <p:nvPr/>
        </p:nvGrpSpPr>
        <p:grpSpPr>
          <a:xfrm>
            <a:off x="3035084" y="3307482"/>
            <a:ext cx="731600" cy="1703269"/>
            <a:chOff x="2276313" y="2480611"/>
            <a:chExt cx="548700" cy="1277452"/>
          </a:xfrm>
        </p:grpSpPr>
        <p:sp>
          <p:nvSpPr>
            <p:cNvPr id="525" name="Google Shape;525;p9"/>
            <p:cNvSpPr/>
            <p:nvPr/>
          </p:nvSpPr>
          <p:spPr>
            <a:xfrm>
              <a:off x="2276313" y="296303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6" name="Google Shape;526;p9"/>
            <p:cNvSpPr/>
            <p:nvPr/>
          </p:nvSpPr>
          <p:spPr>
            <a:xfrm>
              <a:off x="2276313" y="2480611"/>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7" name="Google Shape;527;p9"/>
            <p:cNvSpPr/>
            <p:nvPr/>
          </p:nvSpPr>
          <p:spPr>
            <a:xfrm>
              <a:off x="2276313" y="33644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528" name="Google Shape;528;p9"/>
          <p:cNvSpPr/>
          <p:nvPr/>
        </p:nvSpPr>
        <p:spPr>
          <a:xfrm>
            <a:off x="7638584" y="528881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29" name="Google Shape;529;p9"/>
          <p:cNvSpPr/>
          <p:nvPr/>
        </p:nvSpPr>
        <p:spPr>
          <a:xfrm>
            <a:off x="6906984" y="4753667"/>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30" name="Google Shape;530;p9"/>
          <p:cNvSpPr/>
          <p:nvPr/>
        </p:nvSpPr>
        <p:spPr>
          <a:xfrm>
            <a:off x="6906984" y="4110432"/>
            <a:ext cx="731600" cy="632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31" name="Google Shape;531;p9"/>
          <p:cNvSpPr txBox="1"/>
          <p:nvPr/>
        </p:nvSpPr>
        <p:spPr>
          <a:xfrm>
            <a:off x="910633" y="1129900"/>
            <a:ext cx="2637600" cy="1023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draw_triangle() </a:t>
            </a:r>
            <a:br>
              <a:rPr b="0" i="0" lang="en-US" sz="1600" u="none" cap="none" strike="noStrike">
                <a:solidFill>
                  <a:srgbClr val="000000"/>
                </a:solidFill>
                <a:latin typeface="Consolas"/>
                <a:ea typeface="Consolas"/>
                <a:cs typeface="Consolas"/>
                <a:sym typeface="Consolas"/>
              </a:rPr>
            </a:br>
            <a:r>
              <a:rPr b="0" i="0" lang="en-US" sz="1600" u="none" cap="none" strike="noStrike">
                <a:solidFill>
                  <a:srgbClr val="000000"/>
                </a:solidFill>
                <a:latin typeface="Consolas"/>
                <a:ea typeface="Consolas"/>
                <a:cs typeface="Consolas"/>
                <a:sym typeface="Consolas"/>
              </a:rPr>
              <a:t>  or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   draw_roof()</a:t>
            </a:r>
            <a:endParaRPr b="0" i="0" sz="1600" u="none" cap="none" strike="noStrike">
              <a:solidFill>
                <a:srgbClr val="000000"/>
              </a:solidFill>
              <a:latin typeface="Consolas"/>
              <a:ea typeface="Consolas"/>
              <a:cs typeface="Consolas"/>
              <a:sym typeface="Consolas"/>
            </a:endParaRPr>
          </a:p>
        </p:txBody>
      </p:sp>
      <p:sp>
        <p:nvSpPr>
          <p:cNvPr id="532" name="Google Shape;532;p9"/>
          <p:cNvSpPr/>
          <p:nvPr/>
        </p:nvSpPr>
        <p:spPr>
          <a:xfrm>
            <a:off x="6906984" y="5288900"/>
            <a:ext cx="731600" cy="5248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33" name="Google Shape;533;p9"/>
          <p:cNvSpPr txBox="1"/>
          <p:nvPr/>
        </p:nvSpPr>
        <p:spPr>
          <a:xfrm>
            <a:off x="2509467" y="2092867"/>
            <a:ext cx="1739200" cy="10232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draw_rect()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  or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draw_flat()</a:t>
            </a:r>
            <a:endParaRPr b="0" i="0" sz="1600" u="none" cap="none" strike="noStrike">
              <a:solidFill>
                <a:srgbClr val="000000"/>
              </a:solidFill>
              <a:latin typeface="Consolas"/>
              <a:ea typeface="Consolas"/>
              <a:cs typeface="Consolas"/>
              <a:sym typeface="Consolas"/>
            </a:endParaRPr>
          </a:p>
        </p:txBody>
      </p:sp>
      <p:sp>
        <p:nvSpPr>
          <p:cNvPr id="534" name="Google Shape;534;p9"/>
          <p:cNvSpPr txBox="1"/>
          <p:nvPr/>
        </p:nvSpPr>
        <p:spPr>
          <a:xfrm>
            <a:off x="670800" y="5066167"/>
            <a:ext cx="1739200" cy="362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draw_house()</a:t>
            </a:r>
            <a:endParaRPr b="0" i="0" sz="1600" u="none" cap="none" strike="noStrike">
              <a:solidFill>
                <a:srgbClr val="000000"/>
              </a:solidFill>
              <a:latin typeface="Consolas"/>
              <a:ea typeface="Consolas"/>
              <a:cs typeface="Consolas"/>
              <a:sym typeface="Consolas"/>
            </a:endParaRPr>
          </a:p>
        </p:txBody>
      </p:sp>
      <p:sp>
        <p:nvSpPr>
          <p:cNvPr id="535" name="Google Shape;535;p9"/>
          <p:cNvSpPr txBox="1"/>
          <p:nvPr/>
        </p:nvSpPr>
        <p:spPr>
          <a:xfrm>
            <a:off x="2754667" y="5202167"/>
            <a:ext cx="3341200" cy="5248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draw_apartment(flat_count)</a:t>
            </a:r>
            <a:endParaRPr b="0" i="0" sz="1600" u="none" cap="none" strike="noStrike">
              <a:solidFill>
                <a:srgbClr val="000000"/>
              </a:solidFill>
              <a:latin typeface="Consolas"/>
              <a:ea typeface="Consolas"/>
              <a:cs typeface="Consolas"/>
              <a:sym typeface="Consolas"/>
            </a:endParaRPr>
          </a:p>
        </p:txBody>
      </p:sp>
      <p:sp>
        <p:nvSpPr>
          <p:cNvPr id="536" name="Google Shape;536;p9"/>
          <p:cNvSpPr txBox="1"/>
          <p:nvPr/>
        </p:nvSpPr>
        <p:spPr>
          <a:xfrm>
            <a:off x="6546737" y="5931433"/>
            <a:ext cx="1889600" cy="362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draw_castle()</a:t>
            </a:r>
            <a:endParaRPr b="0" i="0" sz="1600" u="none" cap="none" strike="noStrike">
              <a:solidFill>
                <a:srgbClr val="000000"/>
              </a:solidFill>
              <a:latin typeface="Consolas"/>
              <a:ea typeface="Consolas"/>
              <a:cs typeface="Consolas"/>
              <a:sym typeface="Consolas"/>
            </a:endParaRPr>
          </a:p>
        </p:txBody>
      </p:sp>
      <p:sp>
        <p:nvSpPr>
          <p:cNvPr id="537" name="Google Shape;537;p9"/>
          <p:cNvSpPr txBox="1"/>
          <p:nvPr/>
        </p:nvSpPr>
        <p:spPr>
          <a:xfrm>
            <a:off x="9383387" y="5931433"/>
            <a:ext cx="1889600" cy="362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draw_church()</a:t>
            </a:r>
            <a:endParaRPr b="0" i="0" sz="1600" u="none" cap="none" strike="noStrike">
              <a:solidFill>
                <a:srgbClr val="000000"/>
              </a:solidFill>
              <a:latin typeface="Consolas"/>
              <a:ea typeface="Consolas"/>
              <a:cs typeface="Consolas"/>
              <a:sym typeface="Consolas"/>
            </a:endParaRPr>
          </a:p>
        </p:txBody>
      </p:sp>
      <p:sp>
        <p:nvSpPr>
          <p:cNvPr id="538" name="Google Shape;538;p9"/>
          <p:cNvSpPr txBox="1"/>
          <p:nvPr/>
        </p:nvSpPr>
        <p:spPr>
          <a:xfrm>
            <a:off x="8553799" y="2822633"/>
            <a:ext cx="2637600" cy="3624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draw_street_view()</a:t>
            </a:r>
            <a:endParaRPr b="0" i="0" sz="1600" u="none" cap="none" strike="noStrike">
              <a:solidFill>
                <a:srgbClr val="000000"/>
              </a:solidFill>
              <a:latin typeface="Consolas"/>
              <a:ea typeface="Consolas"/>
              <a:cs typeface="Consolas"/>
              <a:sym typeface="Consolas"/>
            </a:endParaRPr>
          </a:p>
        </p:txBody>
      </p:sp>
      <p:sp>
        <p:nvSpPr>
          <p:cNvPr id="539" name="Google Shape;539;p9"/>
          <p:cNvSpPr/>
          <p:nvPr/>
        </p:nvSpPr>
        <p:spPr>
          <a:xfrm rot="-742">
            <a:off x="1051667" y="2466245"/>
            <a:ext cx="2073807" cy="1518468"/>
          </a:xfrm>
          <a:custGeom>
            <a:rect b="b" l="l" r="r" t="t"/>
            <a:pathLst>
              <a:path extrusionOk="0" h="39220" w="67099">
                <a:moveTo>
                  <a:pt x="0" y="0"/>
                </a:moveTo>
                <a:cubicBezTo>
                  <a:pt x="6073" y="6295"/>
                  <a:pt x="25255" y="32587"/>
                  <a:pt x="36438" y="37771"/>
                </a:cubicBezTo>
                <a:cubicBezTo>
                  <a:pt x="47621" y="42955"/>
                  <a:pt x="61989" y="32216"/>
                  <a:pt x="67099" y="31105"/>
                </a:cubicBezTo>
              </a:path>
            </a:pathLst>
          </a:custGeom>
          <a:noFill/>
          <a:ln cap="flat" cmpd="sng" w="19050">
            <a:solidFill>
              <a:srgbClr val="3C78D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59"/>
          <p:cNvSpPr txBox="1"/>
          <p:nvPr>
            <p:ph idx="1" type="body"/>
          </p:nvPr>
        </p:nvSpPr>
        <p:spPr>
          <a:xfrm>
            <a:off x="477533" y="552033"/>
            <a:ext cx="10911200" cy="626000"/>
          </a:xfrm>
          <a:prstGeom prst="rect">
            <a:avLst/>
          </a:prstGeom>
          <a:noFill/>
          <a:ln>
            <a:noFill/>
          </a:ln>
        </p:spPr>
        <p:txBody>
          <a:bodyPr anchorCtr="0" anchor="t" bIns="121900" lIns="121900" spcFirstLastPara="1" rIns="121900" wrap="square" tIns="121900">
            <a:normAutofit fontScale="77500" lnSpcReduction="20000"/>
          </a:bodyPr>
          <a:lstStyle/>
          <a:p>
            <a:pPr indent="0" lvl="0" marL="0" rtl="0" algn="l">
              <a:lnSpc>
                <a:spcPct val="100000"/>
              </a:lnSpc>
              <a:spcBef>
                <a:spcPts val="0"/>
              </a:spcBef>
              <a:spcAft>
                <a:spcPts val="0"/>
              </a:spcAft>
              <a:buSzPct val="62217"/>
              <a:buNone/>
            </a:pPr>
            <a:r>
              <a:rPr lang="en-US" sz="3733">
                <a:solidFill>
                  <a:schemeClr val="dk1"/>
                </a:solidFill>
              </a:rPr>
              <a:t>We can deal with more complex and higher level structures or problems</a:t>
            </a:r>
            <a:endParaRPr sz="3733">
              <a:solidFill>
                <a:schemeClr val="dk1"/>
              </a:solidFill>
            </a:endParaRPr>
          </a:p>
        </p:txBody>
      </p:sp>
      <p:grpSp>
        <p:nvGrpSpPr>
          <p:cNvPr id="545" name="Google Shape;545;p59"/>
          <p:cNvGrpSpPr/>
          <p:nvPr/>
        </p:nvGrpSpPr>
        <p:grpSpPr>
          <a:xfrm>
            <a:off x="1162651" y="1832472"/>
            <a:ext cx="1995492" cy="1513129"/>
            <a:chOff x="1337213" y="1388050"/>
            <a:chExt cx="1496619" cy="1134847"/>
          </a:xfrm>
        </p:grpSpPr>
        <p:sp>
          <p:nvSpPr>
            <p:cNvPr id="546" name="Google Shape;546;p59"/>
            <p:cNvSpPr/>
            <p:nvPr/>
          </p:nvSpPr>
          <p:spPr>
            <a:xfrm>
              <a:off x="1337213" y="171413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47" name="Google Shape;547;p59"/>
            <p:cNvSpPr/>
            <p:nvPr/>
          </p:nvSpPr>
          <p:spPr>
            <a:xfrm>
              <a:off x="1337213" y="1388050"/>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48" name="Google Shape;548;p59"/>
            <p:cNvSpPr/>
            <p:nvPr/>
          </p:nvSpPr>
          <p:spPr>
            <a:xfrm>
              <a:off x="1337213" y="198546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49" name="Google Shape;549;p59"/>
            <p:cNvSpPr/>
            <p:nvPr/>
          </p:nvSpPr>
          <p:spPr>
            <a:xfrm>
              <a:off x="1337213" y="225679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0" name="Google Shape;550;p59"/>
            <p:cNvSpPr/>
            <p:nvPr/>
          </p:nvSpPr>
          <p:spPr>
            <a:xfrm>
              <a:off x="1836084" y="1988349"/>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1" name="Google Shape;551;p59"/>
            <p:cNvSpPr/>
            <p:nvPr/>
          </p:nvSpPr>
          <p:spPr>
            <a:xfrm>
              <a:off x="1836084" y="1662267"/>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2" name="Google Shape;552;p59"/>
            <p:cNvSpPr/>
            <p:nvPr/>
          </p:nvSpPr>
          <p:spPr>
            <a:xfrm>
              <a:off x="2334932" y="171413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3" name="Google Shape;553;p59"/>
            <p:cNvSpPr/>
            <p:nvPr/>
          </p:nvSpPr>
          <p:spPr>
            <a:xfrm>
              <a:off x="2334932" y="1388050"/>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4" name="Google Shape;554;p59"/>
            <p:cNvSpPr/>
            <p:nvPr/>
          </p:nvSpPr>
          <p:spPr>
            <a:xfrm>
              <a:off x="2334932" y="198546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5" name="Google Shape;555;p59"/>
            <p:cNvSpPr/>
            <p:nvPr/>
          </p:nvSpPr>
          <p:spPr>
            <a:xfrm>
              <a:off x="2334932" y="225679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6" name="Google Shape;556;p59"/>
            <p:cNvSpPr/>
            <p:nvPr/>
          </p:nvSpPr>
          <p:spPr>
            <a:xfrm>
              <a:off x="1836084" y="225486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57" name="Google Shape;557;p59"/>
          <p:cNvGrpSpPr/>
          <p:nvPr/>
        </p:nvGrpSpPr>
        <p:grpSpPr>
          <a:xfrm>
            <a:off x="4237470" y="1470306"/>
            <a:ext cx="2000080" cy="1875295"/>
            <a:chOff x="3643327" y="1119384"/>
            <a:chExt cx="1500060" cy="1406471"/>
          </a:xfrm>
        </p:grpSpPr>
        <p:sp>
          <p:nvSpPr>
            <p:cNvPr id="558" name="Google Shape;558;p59"/>
            <p:cNvSpPr/>
            <p:nvPr/>
          </p:nvSpPr>
          <p:spPr>
            <a:xfrm>
              <a:off x="3643327" y="171708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59" name="Google Shape;559;p59"/>
            <p:cNvSpPr/>
            <p:nvPr/>
          </p:nvSpPr>
          <p:spPr>
            <a:xfrm>
              <a:off x="3643327" y="198841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0" name="Google Shape;560;p59"/>
            <p:cNvSpPr/>
            <p:nvPr/>
          </p:nvSpPr>
          <p:spPr>
            <a:xfrm>
              <a:off x="3643327" y="225974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1" name="Google Shape;561;p59"/>
            <p:cNvSpPr/>
            <p:nvPr/>
          </p:nvSpPr>
          <p:spPr>
            <a:xfrm>
              <a:off x="4145639" y="225975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2" name="Google Shape;562;p59"/>
            <p:cNvSpPr/>
            <p:nvPr/>
          </p:nvSpPr>
          <p:spPr>
            <a:xfrm>
              <a:off x="4145639" y="193367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3" name="Google Shape;563;p59"/>
            <p:cNvSpPr/>
            <p:nvPr/>
          </p:nvSpPr>
          <p:spPr>
            <a:xfrm>
              <a:off x="4644487" y="171708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4" name="Google Shape;564;p59"/>
            <p:cNvSpPr/>
            <p:nvPr/>
          </p:nvSpPr>
          <p:spPr>
            <a:xfrm>
              <a:off x="4644487" y="198841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5" name="Google Shape;565;p59"/>
            <p:cNvSpPr/>
            <p:nvPr/>
          </p:nvSpPr>
          <p:spPr>
            <a:xfrm>
              <a:off x="4644487" y="225974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6" name="Google Shape;566;p59"/>
            <p:cNvSpPr/>
            <p:nvPr/>
          </p:nvSpPr>
          <p:spPr>
            <a:xfrm>
              <a:off x="3643327" y="1445466"/>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7" name="Google Shape;567;p59"/>
            <p:cNvSpPr/>
            <p:nvPr/>
          </p:nvSpPr>
          <p:spPr>
            <a:xfrm>
              <a:off x="3643327" y="1119384"/>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8" name="Google Shape;568;p59"/>
            <p:cNvSpPr/>
            <p:nvPr/>
          </p:nvSpPr>
          <p:spPr>
            <a:xfrm>
              <a:off x="4644487" y="1445466"/>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69" name="Google Shape;569;p59"/>
            <p:cNvSpPr/>
            <p:nvPr/>
          </p:nvSpPr>
          <p:spPr>
            <a:xfrm>
              <a:off x="4644487" y="1119384"/>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70" name="Google Shape;570;p59"/>
          <p:cNvGrpSpPr/>
          <p:nvPr/>
        </p:nvGrpSpPr>
        <p:grpSpPr>
          <a:xfrm>
            <a:off x="8034316" y="1470317"/>
            <a:ext cx="665200" cy="1875284"/>
            <a:chOff x="6490962" y="1195971"/>
            <a:chExt cx="498900" cy="1406463"/>
          </a:xfrm>
        </p:grpSpPr>
        <p:sp>
          <p:nvSpPr>
            <p:cNvPr id="571" name="Google Shape;571;p59"/>
            <p:cNvSpPr/>
            <p:nvPr/>
          </p:nvSpPr>
          <p:spPr>
            <a:xfrm>
              <a:off x="6490962" y="179367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2" name="Google Shape;572;p59"/>
            <p:cNvSpPr/>
            <p:nvPr/>
          </p:nvSpPr>
          <p:spPr>
            <a:xfrm>
              <a:off x="6490962" y="2065002"/>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3" name="Google Shape;573;p59"/>
            <p:cNvSpPr/>
            <p:nvPr/>
          </p:nvSpPr>
          <p:spPr>
            <a:xfrm>
              <a:off x="6490962" y="2336334"/>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4" name="Google Shape;574;p59"/>
            <p:cNvSpPr/>
            <p:nvPr/>
          </p:nvSpPr>
          <p:spPr>
            <a:xfrm>
              <a:off x="6490962" y="1522054"/>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5" name="Google Shape;575;p59"/>
            <p:cNvSpPr/>
            <p:nvPr/>
          </p:nvSpPr>
          <p:spPr>
            <a:xfrm>
              <a:off x="6490962" y="1195971"/>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76" name="Google Shape;576;p59"/>
          <p:cNvGrpSpPr/>
          <p:nvPr/>
        </p:nvGrpSpPr>
        <p:grpSpPr>
          <a:xfrm>
            <a:off x="7294047" y="1832472"/>
            <a:ext cx="665200" cy="1513129"/>
            <a:chOff x="5935760" y="1468726"/>
            <a:chExt cx="498900" cy="1134847"/>
          </a:xfrm>
        </p:grpSpPr>
        <p:sp>
          <p:nvSpPr>
            <p:cNvPr id="577" name="Google Shape;577;p59"/>
            <p:cNvSpPr/>
            <p:nvPr/>
          </p:nvSpPr>
          <p:spPr>
            <a:xfrm>
              <a:off x="5935760" y="1794809"/>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8" name="Google Shape;578;p59"/>
            <p:cNvSpPr/>
            <p:nvPr/>
          </p:nvSpPr>
          <p:spPr>
            <a:xfrm>
              <a:off x="5935760" y="1468726"/>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79" name="Google Shape;579;p59"/>
            <p:cNvSpPr/>
            <p:nvPr/>
          </p:nvSpPr>
          <p:spPr>
            <a:xfrm>
              <a:off x="5935760" y="2066141"/>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80" name="Google Shape;580;p59"/>
            <p:cNvSpPr/>
            <p:nvPr/>
          </p:nvSpPr>
          <p:spPr>
            <a:xfrm>
              <a:off x="5935760" y="233747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81" name="Google Shape;581;p59"/>
          <p:cNvGrpSpPr/>
          <p:nvPr/>
        </p:nvGrpSpPr>
        <p:grpSpPr>
          <a:xfrm>
            <a:off x="8930419" y="2556024"/>
            <a:ext cx="665200" cy="789577"/>
            <a:chOff x="7163039" y="1986859"/>
            <a:chExt cx="498900" cy="592183"/>
          </a:xfrm>
        </p:grpSpPr>
        <p:sp>
          <p:nvSpPr>
            <p:cNvPr id="582" name="Google Shape;582;p59"/>
            <p:cNvSpPr/>
            <p:nvPr/>
          </p:nvSpPr>
          <p:spPr>
            <a:xfrm>
              <a:off x="7163039" y="2312942"/>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83" name="Google Shape;583;p59"/>
            <p:cNvSpPr/>
            <p:nvPr/>
          </p:nvSpPr>
          <p:spPr>
            <a:xfrm>
              <a:off x="7163039" y="1986859"/>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84" name="Google Shape;584;p59"/>
          <p:cNvGrpSpPr/>
          <p:nvPr/>
        </p:nvGrpSpPr>
        <p:grpSpPr>
          <a:xfrm>
            <a:off x="9595649" y="1832472"/>
            <a:ext cx="665200" cy="1513129"/>
            <a:chOff x="7661962" y="1440075"/>
            <a:chExt cx="498900" cy="1134847"/>
          </a:xfrm>
        </p:grpSpPr>
        <p:sp>
          <p:nvSpPr>
            <p:cNvPr id="585" name="Google Shape;585;p59"/>
            <p:cNvSpPr/>
            <p:nvPr/>
          </p:nvSpPr>
          <p:spPr>
            <a:xfrm>
              <a:off x="7661962" y="176615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86" name="Google Shape;586;p59"/>
            <p:cNvSpPr/>
            <p:nvPr/>
          </p:nvSpPr>
          <p:spPr>
            <a:xfrm>
              <a:off x="7661962" y="1440075"/>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87" name="Google Shape;587;p59"/>
            <p:cNvSpPr/>
            <p:nvPr/>
          </p:nvSpPr>
          <p:spPr>
            <a:xfrm>
              <a:off x="7661962" y="203749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88" name="Google Shape;588;p59"/>
            <p:cNvSpPr/>
            <p:nvPr/>
          </p:nvSpPr>
          <p:spPr>
            <a:xfrm>
              <a:off x="7661962" y="2308822"/>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589" name="Google Shape;589;p59"/>
          <p:cNvGrpSpPr/>
          <p:nvPr/>
        </p:nvGrpSpPr>
        <p:grpSpPr>
          <a:xfrm>
            <a:off x="10358619" y="1832472"/>
            <a:ext cx="665200" cy="1513128"/>
            <a:chOff x="8234189" y="1446712"/>
            <a:chExt cx="498900" cy="1134846"/>
          </a:xfrm>
        </p:grpSpPr>
        <p:sp>
          <p:nvSpPr>
            <p:cNvPr id="590" name="Google Shape;590;p59"/>
            <p:cNvSpPr/>
            <p:nvPr/>
          </p:nvSpPr>
          <p:spPr>
            <a:xfrm>
              <a:off x="8234189" y="1772794"/>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91" name="Google Shape;591;p59"/>
            <p:cNvSpPr/>
            <p:nvPr/>
          </p:nvSpPr>
          <p:spPr>
            <a:xfrm>
              <a:off x="8234189" y="144671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92" name="Google Shape;592;p59"/>
            <p:cNvSpPr/>
            <p:nvPr/>
          </p:nvSpPr>
          <p:spPr>
            <a:xfrm>
              <a:off x="8234189" y="2044126"/>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93" name="Google Shape;593;p59"/>
            <p:cNvSpPr/>
            <p:nvPr/>
          </p:nvSpPr>
          <p:spPr>
            <a:xfrm>
              <a:off x="8234189" y="231545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cxnSp>
        <p:nvCxnSpPr>
          <p:cNvPr id="594" name="Google Shape;594;p59"/>
          <p:cNvCxnSpPr/>
          <p:nvPr/>
        </p:nvCxnSpPr>
        <p:spPr>
          <a:xfrm>
            <a:off x="6981000" y="3345600"/>
            <a:ext cx="4291600" cy="0"/>
          </a:xfrm>
          <a:prstGeom prst="straightConnector1">
            <a:avLst/>
          </a:prstGeom>
          <a:noFill/>
          <a:ln cap="flat" cmpd="sng" w="19050">
            <a:solidFill>
              <a:srgbClr val="999999"/>
            </a:solidFill>
            <a:prstDash val="solid"/>
            <a:round/>
            <a:headEnd len="sm" w="sm" type="none"/>
            <a:tailEnd len="sm" w="sm" type="none"/>
          </a:ln>
        </p:spPr>
      </p:cxnSp>
      <p:cxnSp>
        <p:nvCxnSpPr>
          <p:cNvPr id="595" name="Google Shape;595;p59"/>
          <p:cNvCxnSpPr/>
          <p:nvPr/>
        </p:nvCxnSpPr>
        <p:spPr>
          <a:xfrm>
            <a:off x="919400" y="3345600"/>
            <a:ext cx="2548400" cy="0"/>
          </a:xfrm>
          <a:prstGeom prst="straightConnector1">
            <a:avLst/>
          </a:prstGeom>
          <a:noFill/>
          <a:ln cap="flat" cmpd="sng" w="19050">
            <a:solidFill>
              <a:srgbClr val="999999"/>
            </a:solidFill>
            <a:prstDash val="solid"/>
            <a:round/>
            <a:headEnd len="sm" w="sm" type="none"/>
            <a:tailEnd len="sm" w="sm" type="none"/>
          </a:ln>
        </p:spPr>
      </p:cxnSp>
      <p:cxnSp>
        <p:nvCxnSpPr>
          <p:cNvPr id="596" name="Google Shape;596;p59"/>
          <p:cNvCxnSpPr/>
          <p:nvPr/>
        </p:nvCxnSpPr>
        <p:spPr>
          <a:xfrm>
            <a:off x="4016233" y="3345600"/>
            <a:ext cx="2548400" cy="0"/>
          </a:xfrm>
          <a:prstGeom prst="straightConnector1">
            <a:avLst/>
          </a:prstGeom>
          <a:noFill/>
          <a:ln cap="flat" cmpd="sng" w="19050">
            <a:solidFill>
              <a:srgbClr val="999999"/>
            </a:solidFill>
            <a:prstDash val="solid"/>
            <a:round/>
            <a:headEnd len="sm" w="sm" type="none"/>
            <a:tailEnd len="sm" w="sm" type="none"/>
          </a:ln>
        </p:spPr>
      </p:cxnSp>
      <p:grpSp>
        <p:nvGrpSpPr>
          <p:cNvPr id="597" name="Google Shape;597;p59"/>
          <p:cNvGrpSpPr/>
          <p:nvPr/>
        </p:nvGrpSpPr>
        <p:grpSpPr>
          <a:xfrm>
            <a:off x="577253" y="4565604"/>
            <a:ext cx="3329729" cy="1151353"/>
            <a:chOff x="475890" y="3404725"/>
            <a:chExt cx="2497297" cy="863515"/>
          </a:xfrm>
        </p:grpSpPr>
        <p:sp>
          <p:nvSpPr>
            <p:cNvPr id="598" name="Google Shape;598;p59"/>
            <p:cNvSpPr/>
            <p:nvPr/>
          </p:nvSpPr>
          <p:spPr>
            <a:xfrm>
              <a:off x="475890" y="373080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599" name="Google Shape;599;p59"/>
            <p:cNvSpPr/>
            <p:nvPr/>
          </p:nvSpPr>
          <p:spPr>
            <a:xfrm>
              <a:off x="475890" y="3404725"/>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0" name="Google Shape;600;p59"/>
            <p:cNvSpPr/>
            <p:nvPr/>
          </p:nvSpPr>
          <p:spPr>
            <a:xfrm>
              <a:off x="475890" y="400214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1" name="Google Shape;601;p59"/>
            <p:cNvSpPr/>
            <p:nvPr/>
          </p:nvSpPr>
          <p:spPr>
            <a:xfrm>
              <a:off x="1975439" y="400214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2" name="Google Shape;602;p59"/>
            <p:cNvSpPr/>
            <p:nvPr/>
          </p:nvSpPr>
          <p:spPr>
            <a:xfrm>
              <a:off x="1975439" y="3675781"/>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3" name="Google Shape;603;p59"/>
            <p:cNvSpPr/>
            <p:nvPr/>
          </p:nvSpPr>
          <p:spPr>
            <a:xfrm>
              <a:off x="2474287" y="373080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4" name="Google Shape;604;p59"/>
            <p:cNvSpPr/>
            <p:nvPr/>
          </p:nvSpPr>
          <p:spPr>
            <a:xfrm>
              <a:off x="2474287" y="3404725"/>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5" name="Google Shape;605;p59"/>
            <p:cNvSpPr/>
            <p:nvPr/>
          </p:nvSpPr>
          <p:spPr>
            <a:xfrm>
              <a:off x="2474287" y="400214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6" name="Google Shape;606;p59"/>
            <p:cNvSpPr/>
            <p:nvPr/>
          </p:nvSpPr>
          <p:spPr>
            <a:xfrm>
              <a:off x="1478418" y="400214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7" name="Google Shape;607;p59"/>
            <p:cNvSpPr/>
            <p:nvPr/>
          </p:nvSpPr>
          <p:spPr>
            <a:xfrm>
              <a:off x="1478418" y="3675781"/>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8" name="Google Shape;608;p59"/>
            <p:cNvSpPr/>
            <p:nvPr/>
          </p:nvSpPr>
          <p:spPr>
            <a:xfrm>
              <a:off x="974761" y="400214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09" name="Google Shape;609;p59"/>
            <p:cNvSpPr/>
            <p:nvPr/>
          </p:nvSpPr>
          <p:spPr>
            <a:xfrm>
              <a:off x="974761" y="3675781"/>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610" name="Google Shape;610;p59"/>
          <p:cNvGrpSpPr/>
          <p:nvPr/>
        </p:nvGrpSpPr>
        <p:grpSpPr>
          <a:xfrm>
            <a:off x="4730815" y="4203817"/>
            <a:ext cx="2664568" cy="1513140"/>
            <a:chOff x="3604336" y="3133450"/>
            <a:chExt cx="1998426" cy="1134855"/>
          </a:xfrm>
        </p:grpSpPr>
        <p:sp>
          <p:nvSpPr>
            <p:cNvPr id="611" name="Google Shape;611;p59"/>
            <p:cNvSpPr/>
            <p:nvPr/>
          </p:nvSpPr>
          <p:spPr>
            <a:xfrm>
              <a:off x="4605014" y="400220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2" name="Google Shape;612;p59"/>
            <p:cNvSpPr/>
            <p:nvPr/>
          </p:nvSpPr>
          <p:spPr>
            <a:xfrm>
              <a:off x="4605014" y="367612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3" name="Google Shape;613;p59"/>
            <p:cNvSpPr/>
            <p:nvPr/>
          </p:nvSpPr>
          <p:spPr>
            <a:xfrm>
              <a:off x="5103862" y="3459533"/>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4" name="Google Shape;614;p59"/>
            <p:cNvSpPr/>
            <p:nvPr/>
          </p:nvSpPr>
          <p:spPr>
            <a:xfrm>
              <a:off x="5103862" y="3133450"/>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5" name="Google Shape;615;p59"/>
            <p:cNvSpPr/>
            <p:nvPr/>
          </p:nvSpPr>
          <p:spPr>
            <a:xfrm>
              <a:off x="5103862" y="373086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6" name="Google Shape;616;p59"/>
            <p:cNvSpPr/>
            <p:nvPr/>
          </p:nvSpPr>
          <p:spPr>
            <a:xfrm>
              <a:off x="5103862" y="400219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7" name="Google Shape;617;p59"/>
            <p:cNvSpPr/>
            <p:nvPr/>
          </p:nvSpPr>
          <p:spPr>
            <a:xfrm>
              <a:off x="4107993" y="400220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8" name="Google Shape;618;p59"/>
            <p:cNvSpPr/>
            <p:nvPr/>
          </p:nvSpPr>
          <p:spPr>
            <a:xfrm>
              <a:off x="4107993" y="367612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19" name="Google Shape;619;p59"/>
            <p:cNvSpPr/>
            <p:nvPr/>
          </p:nvSpPr>
          <p:spPr>
            <a:xfrm>
              <a:off x="3604336" y="4002205"/>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0" name="Google Shape;620;p59"/>
            <p:cNvSpPr/>
            <p:nvPr/>
          </p:nvSpPr>
          <p:spPr>
            <a:xfrm>
              <a:off x="3604336" y="367612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621" name="Google Shape;621;p59"/>
          <p:cNvGrpSpPr/>
          <p:nvPr/>
        </p:nvGrpSpPr>
        <p:grpSpPr>
          <a:xfrm>
            <a:off x="8236520" y="3849594"/>
            <a:ext cx="3333347" cy="1867362"/>
            <a:chOff x="6233615" y="2887195"/>
            <a:chExt cx="2500010" cy="1400522"/>
          </a:xfrm>
        </p:grpSpPr>
        <p:sp>
          <p:nvSpPr>
            <p:cNvPr id="622" name="Google Shape;622;p59"/>
            <p:cNvSpPr/>
            <p:nvPr/>
          </p:nvSpPr>
          <p:spPr>
            <a:xfrm>
              <a:off x="6233615" y="347825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3" name="Google Shape;623;p59"/>
            <p:cNvSpPr/>
            <p:nvPr/>
          </p:nvSpPr>
          <p:spPr>
            <a:xfrm>
              <a:off x="6233615" y="2887195"/>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4" name="Google Shape;624;p59"/>
            <p:cNvSpPr/>
            <p:nvPr/>
          </p:nvSpPr>
          <p:spPr>
            <a:xfrm>
              <a:off x="6233615" y="374959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5" name="Google Shape;625;p59"/>
            <p:cNvSpPr/>
            <p:nvPr/>
          </p:nvSpPr>
          <p:spPr>
            <a:xfrm>
              <a:off x="7232948" y="3420036"/>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6" name="Google Shape;626;p59"/>
            <p:cNvSpPr/>
            <p:nvPr/>
          </p:nvSpPr>
          <p:spPr>
            <a:xfrm>
              <a:off x="7733413" y="3692339"/>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7" name="Google Shape;627;p59"/>
            <p:cNvSpPr/>
            <p:nvPr/>
          </p:nvSpPr>
          <p:spPr>
            <a:xfrm>
              <a:off x="6732486" y="3691652"/>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8" name="Google Shape;628;p59"/>
            <p:cNvSpPr/>
            <p:nvPr/>
          </p:nvSpPr>
          <p:spPr>
            <a:xfrm>
              <a:off x="6233615" y="4021206"/>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29" name="Google Shape;629;p59"/>
            <p:cNvSpPr/>
            <p:nvPr/>
          </p:nvSpPr>
          <p:spPr>
            <a:xfrm>
              <a:off x="7232948" y="402093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0" name="Google Shape;630;p59"/>
            <p:cNvSpPr/>
            <p:nvPr/>
          </p:nvSpPr>
          <p:spPr>
            <a:xfrm>
              <a:off x="7733413" y="4021617"/>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1" name="Google Shape;631;p59"/>
            <p:cNvSpPr/>
            <p:nvPr/>
          </p:nvSpPr>
          <p:spPr>
            <a:xfrm>
              <a:off x="6732486" y="402093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2" name="Google Shape;632;p59"/>
            <p:cNvSpPr/>
            <p:nvPr/>
          </p:nvSpPr>
          <p:spPr>
            <a:xfrm>
              <a:off x="6233615" y="321327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3" name="Google Shape;633;p59"/>
            <p:cNvSpPr/>
            <p:nvPr/>
          </p:nvSpPr>
          <p:spPr>
            <a:xfrm>
              <a:off x="8234725" y="347825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4" name="Google Shape;634;p59"/>
            <p:cNvSpPr/>
            <p:nvPr/>
          </p:nvSpPr>
          <p:spPr>
            <a:xfrm>
              <a:off x="8234725" y="2887195"/>
              <a:ext cx="498900" cy="3207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5" name="Google Shape;635;p59"/>
            <p:cNvSpPr/>
            <p:nvPr/>
          </p:nvSpPr>
          <p:spPr>
            <a:xfrm>
              <a:off x="8234725" y="3749590"/>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6" name="Google Shape;636;p59"/>
            <p:cNvSpPr/>
            <p:nvPr/>
          </p:nvSpPr>
          <p:spPr>
            <a:xfrm>
              <a:off x="8234725" y="4021206"/>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7" name="Google Shape;637;p59"/>
            <p:cNvSpPr/>
            <p:nvPr/>
          </p:nvSpPr>
          <p:spPr>
            <a:xfrm>
              <a:off x="8234725" y="3213278"/>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638" name="Google Shape;638;p59"/>
            <p:cNvSpPr/>
            <p:nvPr/>
          </p:nvSpPr>
          <p:spPr>
            <a:xfrm>
              <a:off x="7232948" y="3749314"/>
              <a:ext cx="498900" cy="2661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cxnSp>
        <p:nvCxnSpPr>
          <p:cNvPr id="639" name="Google Shape;639;p59"/>
          <p:cNvCxnSpPr/>
          <p:nvPr/>
        </p:nvCxnSpPr>
        <p:spPr>
          <a:xfrm>
            <a:off x="7968800" y="5716556"/>
            <a:ext cx="3759600" cy="400"/>
          </a:xfrm>
          <a:prstGeom prst="straightConnector1">
            <a:avLst/>
          </a:prstGeom>
          <a:noFill/>
          <a:ln cap="flat" cmpd="sng" w="19050">
            <a:solidFill>
              <a:srgbClr val="999999"/>
            </a:solidFill>
            <a:prstDash val="solid"/>
            <a:round/>
            <a:headEnd len="sm" w="sm" type="none"/>
            <a:tailEnd len="sm" w="sm" type="none"/>
          </a:ln>
        </p:spPr>
      </p:cxnSp>
      <p:cxnSp>
        <p:nvCxnSpPr>
          <p:cNvPr id="640" name="Google Shape;640;p59"/>
          <p:cNvCxnSpPr/>
          <p:nvPr/>
        </p:nvCxnSpPr>
        <p:spPr>
          <a:xfrm>
            <a:off x="463600" y="5716956"/>
            <a:ext cx="3616000" cy="0"/>
          </a:xfrm>
          <a:prstGeom prst="straightConnector1">
            <a:avLst/>
          </a:prstGeom>
          <a:noFill/>
          <a:ln cap="flat" cmpd="sng" w="19050">
            <a:solidFill>
              <a:srgbClr val="999999"/>
            </a:solidFill>
            <a:prstDash val="solid"/>
            <a:round/>
            <a:headEnd len="sm" w="sm" type="none"/>
            <a:tailEnd len="sm" w="sm" type="none"/>
          </a:ln>
        </p:spPr>
      </p:cxnSp>
      <p:cxnSp>
        <p:nvCxnSpPr>
          <p:cNvPr id="641" name="Google Shape;641;p59"/>
          <p:cNvCxnSpPr/>
          <p:nvPr/>
        </p:nvCxnSpPr>
        <p:spPr>
          <a:xfrm>
            <a:off x="4418767" y="5716956"/>
            <a:ext cx="3213600" cy="0"/>
          </a:xfrm>
          <a:prstGeom prst="straightConnector1">
            <a:avLst/>
          </a:prstGeom>
          <a:noFill/>
          <a:ln cap="flat" cmpd="sng" w="19050">
            <a:solidFill>
              <a:srgbClr val="999999"/>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Defining Functions - Syntax</a:t>
            </a:r>
            <a:endParaRPr/>
          </a:p>
        </p:txBody>
      </p:sp>
      <p:sp>
        <p:nvSpPr>
          <p:cNvPr id="647" name="Google Shape;647;p60"/>
          <p:cNvSpPr txBox="1"/>
          <p:nvPr>
            <p:ph idx="1" type="body"/>
          </p:nvPr>
        </p:nvSpPr>
        <p:spPr>
          <a:xfrm>
            <a:off x="1097279" y="1845733"/>
            <a:ext cx="10115203" cy="4480115"/>
          </a:xfrm>
          <a:prstGeom prst="rect">
            <a:avLst/>
          </a:prstGeom>
          <a:noFill/>
          <a:ln>
            <a:noFill/>
          </a:ln>
        </p:spPr>
        <p:txBody>
          <a:bodyPr anchorCtr="0" anchor="t" bIns="45700" lIns="0" spcFirstLastPara="1" rIns="0" wrap="square" tIns="45700">
            <a:normAutofit fontScale="92500" lnSpcReduction="20000"/>
          </a:bodyPr>
          <a:lstStyle/>
          <a:p>
            <a:pPr indent="-228600" lvl="0" marL="457200" rtl="0" algn="l">
              <a:lnSpc>
                <a:spcPct val="90000"/>
              </a:lnSpc>
              <a:spcBef>
                <a:spcPts val="1200"/>
              </a:spcBef>
              <a:spcAft>
                <a:spcPts val="0"/>
              </a:spcAft>
              <a:buSzPct val="97297"/>
              <a:buNone/>
            </a:pPr>
            <a:r>
              <a:t/>
            </a:r>
            <a:endParaRPr>
              <a:latin typeface="Calibri"/>
              <a:ea typeface="Calibri"/>
              <a:cs typeface="Calibri"/>
              <a:sym typeface="Calibri"/>
            </a:endParaRPr>
          </a:p>
          <a:p>
            <a:pPr indent="-228600" lvl="0" marL="457200" rtl="0" algn="l">
              <a:lnSpc>
                <a:spcPct val="90000"/>
              </a:lnSpc>
              <a:spcBef>
                <a:spcPts val="1200"/>
              </a:spcBef>
              <a:spcAft>
                <a:spcPts val="0"/>
              </a:spcAft>
              <a:buSzPct val="97297"/>
              <a:buNone/>
            </a:pPr>
            <a:r>
              <a:t/>
            </a:r>
            <a:endParaRPr>
              <a:latin typeface="Calibri"/>
              <a:ea typeface="Calibri"/>
              <a:cs typeface="Calibri"/>
              <a:sym typeface="Calibri"/>
            </a:endParaRPr>
          </a:p>
          <a:p>
            <a:pPr indent="-228600" lvl="0" marL="457200" rtl="0" algn="l">
              <a:lnSpc>
                <a:spcPct val="90000"/>
              </a:lnSpc>
              <a:spcBef>
                <a:spcPts val="1200"/>
              </a:spcBef>
              <a:spcAft>
                <a:spcPts val="0"/>
              </a:spcAft>
              <a:buSzPct val="97297"/>
              <a:buNone/>
            </a:pPr>
            <a:r>
              <a:t/>
            </a:r>
            <a:endParaRPr>
              <a:latin typeface="Calibri"/>
              <a:ea typeface="Calibri"/>
              <a:cs typeface="Calibri"/>
              <a:sym typeface="Calibri"/>
            </a:endParaRPr>
          </a:p>
          <a:p>
            <a:pPr indent="-228600" lvl="0" marL="457200" rtl="0" algn="l">
              <a:lnSpc>
                <a:spcPct val="90000"/>
              </a:lnSpc>
              <a:spcBef>
                <a:spcPts val="1200"/>
              </a:spcBef>
              <a:spcAft>
                <a:spcPts val="0"/>
              </a:spcAft>
              <a:buSzPct val="97297"/>
              <a:buNone/>
            </a:pPr>
            <a:r>
              <a:t/>
            </a:r>
            <a:endParaRPr>
              <a:latin typeface="Calibri"/>
              <a:ea typeface="Calibri"/>
              <a:cs typeface="Calibri"/>
              <a:sym typeface="Calibri"/>
            </a:endParaRPr>
          </a:p>
          <a:p>
            <a:pPr indent="0" lvl="0" marL="114300" rtl="0" algn="l">
              <a:lnSpc>
                <a:spcPct val="90000"/>
              </a:lnSpc>
              <a:spcBef>
                <a:spcPts val="1200"/>
              </a:spcBef>
              <a:spcAft>
                <a:spcPts val="0"/>
              </a:spcAft>
              <a:buSzPct val="97297"/>
              <a:buNone/>
            </a:pPr>
            <a:r>
              <a:t/>
            </a:r>
            <a:endParaRPr>
              <a:latin typeface="Courier New"/>
              <a:ea typeface="Courier New"/>
              <a:cs typeface="Courier New"/>
              <a:sym typeface="Courier New"/>
            </a:endParaRPr>
          </a:p>
          <a:p>
            <a:pPr indent="0" lvl="0" marL="114300" rtl="0" algn="l">
              <a:lnSpc>
                <a:spcPct val="90000"/>
              </a:lnSpc>
              <a:spcBef>
                <a:spcPts val="1200"/>
              </a:spcBef>
              <a:spcAft>
                <a:spcPts val="0"/>
              </a:spcAft>
              <a:buSzPct val="97297"/>
              <a:buNone/>
            </a:pPr>
            <a:r>
              <a:t/>
            </a:r>
            <a:endParaRPr>
              <a:latin typeface="Courier New"/>
              <a:ea typeface="Courier New"/>
              <a:cs typeface="Courier New"/>
              <a:sym typeface="Courier New"/>
            </a:endParaRPr>
          </a:p>
          <a:p>
            <a:pPr indent="0" lvl="0" marL="114300" rtl="0" algn="l">
              <a:lnSpc>
                <a:spcPct val="90000"/>
              </a:lnSpc>
              <a:spcBef>
                <a:spcPts val="1200"/>
              </a:spcBef>
              <a:spcAft>
                <a:spcPts val="0"/>
              </a:spcAft>
              <a:buSzPct val="97297"/>
              <a:buNone/>
            </a:pPr>
            <a:r>
              <a:rPr lang="en-US">
                <a:latin typeface="Courier New"/>
                <a:ea typeface="Courier New"/>
                <a:cs typeface="Courier New"/>
                <a:sym typeface="Courier New"/>
              </a:rPr>
              <a:t>def</a:t>
            </a:r>
            <a:r>
              <a:rPr lang="en-US">
                <a:latin typeface="Calibri"/>
                <a:ea typeface="Calibri"/>
                <a:cs typeface="Calibri"/>
                <a:sym typeface="Calibri"/>
              </a:rPr>
              <a:t> keyword marks the start of the function header.</a:t>
            </a:r>
            <a:endParaRPr/>
          </a:p>
          <a:p>
            <a:pPr indent="0" lvl="0" marL="114300" rtl="0" algn="l">
              <a:lnSpc>
                <a:spcPct val="90000"/>
              </a:lnSpc>
              <a:spcBef>
                <a:spcPts val="1200"/>
              </a:spcBef>
              <a:spcAft>
                <a:spcPts val="0"/>
              </a:spcAft>
              <a:buSzPct val="97297"/>
              <a:buNone/>
            </a:pPr>
            <a:r>
              <a:rPr lang="en-US">
                <a:latin typeface="Courier New"/>
                <a:ea typeface="Courier New"/>
                <a:cs typeface="Courier New"/>
                <a:sym typeface="Courier New"/>
              </a:rPr>
              <a:t>function_name</a:t>
            </a:r>
            <a:r>
              <a:rPr lang="en-US">
                <a:latin typeface="Calibri"/>
                <a:ea typeface="Calibri"/>
                <a:cs typeface="Calibri"/>
                <a:sym typeface="Calibri"/>
              </a:rPr>
              <a:t> uniquely identifies the function.</a:t>
            </a:r>
            <a:endParaRPr/>
          </a:p>
          <a:p>
            <a:pPr indent="0" lvl="0" marL="114300" rtl="0" algn="l">
              <a:lnSpc>
                <a:spcPct val="90000"/>
              </a:lnSpc>
              <a:spcBef>
                <a:spcPts val="1200"/>
              </a:spcBef>
              <a:spcAft>
                <a:spcPts val="0"/>
              </a:spcAft>
              <a:buSzPct val="97297"/>
              <a:buNone/>
            </a:pPr>
            <a:r>
              <a:rPr lang="en-US">
                <a:latin typeface="Courier New"/>
                <a:ea typeface="Courier New"/>
                <a:cs typeface="Courier New"/>
                <a:sym typeface="Courier New"/>
              </a:rPr>
              <a:t>formal_parameter_list</a:t>
            </a:r>
            <a:r>
              <a:rPr lang="en-US">
                <a:latin typeface="Calibri"/>
                <a:ea typeface="Calibri"/>
                <a:cs typeface="Calibri"/>
                <a:sym typeface="Calibri"/>
              </a:rPr>
              <a:t>: (optional) values passed to function, required by the function to do its job.</a:t>
            </a:r>
            <a:endParaRPr/>
          </a:p>
          <a:p>
            <a:pPr indent="0" lvl="0" marL="114300" rtl="0" algn="l">
              <a:lnSpc>
                <a:spcPct val="90000"/>
              </a:lnSpc>
              <a:spcBef>
                <a:spcPts val="1200"/>
              </a:spcBef>
              <a:spcAft>
                <a:spcPts val="0"/>
              </a:spcAft>
              <a:buSzPct val="97297"/>
              <a:buNone/>
            </a:pPr>
            <a:r>
              <a:rPr lang="en-US">
                <a:latin typeface="Courier New"/>
                <a:ea typeface="Courier New"/>
                <a:cs typeface="Courier New"/>
                <a:sym typeface="Courier New"/>
              </a:rPr>
              <a:t>docstring</a:t>
            </a:r>
            <a:r>
              <a:rPr lang="en-US">
                <a:latin typeface="Calibri"/>
                <a:ea typeface="Calibri"/>
                <a:cs typeface="Calibri"/>
                <a:sym typeface="Calibri"/>
              </a:rPr>
              <a:t> comment (optional) describes the function and input/outputs.</a:t>
            </a:r>
            <a:endParaRPr/>
          </a:p>
          <a:p>
            <a:pPr indent="0" lvl="0" marL="114300" rtl="0" algn="l">
              <a:lnSpc>
                <a:spcPct val="90000"/>
              </a:lnSpc>
              <a:spcBef>
                <a:spcPts val="1200"/>
              </a:spcBef>
              <a:spcAft>
                <a:spcPts val="0"/>
              </a:spcAft>
              <a:buSzPct val="97297"/>
              <a:buNone/>
            </a:pPr>
            <a:r>
              <a:rPr lang="en-US">
                <a:latin typeface="Calibri"/>
                <a:ea typeface="Calibri"/>
                <a:cs typeface="Calibri"/>
                <a:sym typeface="Calibri"/>
              </a:rPr>
              <a:t>Indented </a:t>
            </a:r>
            <a:r>
              <a:rPr lang="en-US">
                <a:latin typeface="Courier New"/>
                <a:ea typeface="Courier New"/>
                <a:cs typeface="Courier New"/>
                <a:sym typeface="Courier New"/>
              </a:rPr>
              <a:t>statements</a:t>
            </a:r>
            <a:r>
              <a:rPr lang="en-US">
                <a:latin typeface="Calibri"/>
                <a:ea typeface="Calibri"/>
                <a:cs typeface="Calibri"/>
                <a:sym typeface="Calibri"/>
              </a:rPr>
              <a:t> (1 or more) that make up the function body.</a:t>
            </a:r>
            <a:endParaRPr/>
          </a:p>
          <a:p>
            <a:pPr indent="0" lvl="0" marL="114300" rtl="0" algn="l">
              <a:lnSpc>
                <a:spcPct val="90000"/>
              </a:lnSpc>
              <a:spcBef>
                <a:spcPts val="1200"/>
              </a:spcBef>
              <a:spcAft>
                <a:spcPts val="0"/>
              </a:spcAft>
              <a:buSzPct val="97297"/>
              <a:buNone/>
            </a:pPr>
            <a:r>
              <a:rPr lang="en-US">
                <a:latin typeface="Courier New"/>
                <a:ea typeface="Courier New"/>
                <a:cs typeface="Courier New"/>
                <a:sym typeface="Courier New"/>
              </a:rPr>
              <a:t>return</a:t>
            </a:r>
            <a:r>
              <a:rPr lang="en-US">
                <a:latin typeface="Calibri"/>
                <a:ea typeface="Calibri"/>
                <a:cs typeface="Calibri"/>
                <a:sym typeface="Calibri"/>
              </a:rPr>
              <a:t> statement (optional) returns calculated values.</a:t>
            </a:r>
            <a:endParaRPr/>
          </a:p>
        </p:txBody>
      </p:sp>
      <p:sp>
        <p:nvSpPr>
          <p:cNvPr id="648" name="Google Shape;648;p6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649" name="Google Shape;649;p60"/>
          <p:cNvSpPr/>
          <p:nvPr/>
        </p:nvSpPr>
        <p:spPr>
          <a:xfrm>
            <a:off x="3038006" y="1977453"/>
            <a:ext cx="6116100" cy="17727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ourier New"/>
                <a:ea typeface="Courier New"/>
                <a:cs typeface="Courier New"/>
                <a:sym typeface="Courier New"/>
              </a:rPr>
              <a:t>def function_name( formal_parameter_list ):</a:t>
            </a:r>
            <a:endParaRPr/>
          </a:p>
          <a:p>
            <a:pPr indent="0" lvl="1" marL="5715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b="0" i="0" lang="en-US" sz="1800" u="none" cap="none" strike="noStrike">
                <a:solidFill>
                  <a:schemeClr val="dk1"/>
                </a:solidFill>
                <a:latin typeface="Courier New"/>
                <a:ea typeface="Courier New"/>
                <a:cs typeface="Courier New"/>
                <a:sym typeface="Courier New"/>
              </a:rPr>
              <a:t>"""</a:t>
            </a:r>
            <a:endParaRPr/>
          </a:p>
          <a:p>
            <a:pPr indent="0" lvl="1" marL="5715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docstring comment</a:t>
            </a:r>
            <a:endParaRPr/>
          </a:p>
          <a:p>
            <a:pPr indent="0" lvl="1" marL="5715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a:t>
            </a:r>
            <a:r>
              <a:rPr lang="en-US" sz="1800">
                <a:solidFill>
                  <a:schemeClr val="dk1"/>
                </a:solidFill>
                <a:latin typeface="Courier New"/>
                <a:ea typeface="Courier New"/>
                <a:cs typeface="Courier New"/>
                <a:sym typeface="Courier New"/>
              </a:rPr>
              <a:t>"""</a:t>
            </a:r>
            <a:endParaRPr/>
          </a:p>
          <a:p>
            <a:pPr indent="0" lvl="1" marL="5715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statements</a:t>
            </a:r>
            <a:endParaRPr/>
          </a:p>
          <a:p>
            <a:pPr indent="0" lvl="1" marL="5715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	return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Function Example</a:t>
            </a:r>
            <a:endParaRPr/>
          </a:p>
        </p:txBody>
      </p:sp>
      <p:sp>
        <p:nvSpPr>
          <p:cNvPr id="655" name="Google Shape;655;p6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200"/>
              </a:spcBef>
              <a:spcAft>
                <a:spcPts val="0"/>
              </a:spcAft>
              <a:buSzPts val="1800"/>
              <a:buChar char=" "/>
            </a:pPr>
            <a:r>
              <a:rPr lang="en-US"/>
              <a:t>Write a function that takes two values as parameters and calculates and returns the product of the two numbers.</a:t>
            </a:r>
            <a:endParaRPr/>
          </a:p>
          <a:p>
            <a:pPr indent="-342900" lvl="0" marL="457200" rtl="0" algn="l">
              <a:lnSpc>
                <a:spcPct val="90000"/>
              </a:lnSpc>
              <a:spcBef>
                <a:spcPts val="1200"/>
              </a:spcBef>
              <a:spcAft>
                <a:spcPts val="0"/>
              </a:spcAft>
              <a:buSzPts val="1800"/>
              <a:buChar char=" "/>
            </a:pPr>
            <a:r>
              <a:rPr b="1" i="1" lang="en-US"/>
              <a:t>Inputs: </a:t>
            </a:r>
            <a:r>
              <a:rPr lang="en-US"/>
              <a:t>two numbers, </a:t>
            </a:r>
            <a:r>
              <a:rPr b="1" lang="en-US">
                <a:solidFill>
                  <a:srgbClr val="C00000"/>
                </a:solidFill>
                <a:latin typeface="Courier New"/>
                <a:ea typeface="Courier New"/>
                <a:cs typeface="Courier New"/>
                <a:sym typeface="Courier New"/>
              </a:rPr>
              <a:t>n1</a:t>
            </a:r>
            <a:r>
              <a:rPr lang="en-US"/>
              <a:t> and </a:t>
            </a:r>
            <a:r>
              <a:rPr b="1" lang="en-US">
                <a:solidFill>
                  <a:srgbClr val="C00000"/>
                </a:solidFill>
                <a:latin typeface="Courier New"/>
                <a:ea typeface="Courier New"/>
                <a:cs typeface="Courier New"/>
                <a:sym typeface="Courier New"/>
              </a:rPr>
              <a:t>n2</a:t>
            </a:r>
            <a:endParaRPr/>
          </a:p>
          <a:p>
            <a:pPr indent="-342900" lvl="0" marL="457200" rtl="0" algn="l">
              <a:lnSpc>
                <a:spcPct val="90000"/>
              </a:lnSpc>
              <a:spcBef>
                <a:spcPts val="1200"/>
              </a:spcBef>
              <a:spcAft>
                <a:spcPts val="0"/>
              </a:spcAft>
              <a:buClr>
                <a:srgbClr val="000000"/>
              </a:buClr>
              <a:buSzPts val="1800"/>
              <a:buFont typeface="Arial"/>
              <a:buChar char=" "/>
            </a:pPr>
            <a:r>
              <a:rPr b="1" i="1" lang="en-US"/>
              <a:t>Outputs:</a:t>
            </a:r>
            <a:r>
              <a:rPr lang="en-US"/>
              <a:t>  product of the numbers, </a:t>
            </a:r>
            <a:r>
              <a:rPr b="1" lang="en-US">
                <a:solidFill>
                  <a:srgbClr val="00B050"/>
                </a:solidFill>
                <a:latin typeface="Courier New"/>
                <a:ea typeface="Courier New"/>
                <a:cs typeface="Courier New"/>
                <a:sym typeface="Courier New"/>
              </a:rPr>
              <a:t>prod</a:t>
            </a:r>
            <a:r>
              <a:rPr lang="en-US"/>
              <a:t>.</a:t>
            </a:r>
            <a:endParaRPr/>
          </a:p>
          <a:p>
            <a:pPr indent="-228600" lvl="0" marL="457200" rtl="0" algn="l">
              <a:lnSpc>
                <a:spcPct val="90000"/>
              </a:lnSpc>
              <a:spcBef>
                <a:spcPts val="1200"/>
              </a:spcBef>
              <a:spcAft>
                <a:spcPts val="0"/>
              </a:spcAft>
              <a:buSzPts val="1800"/>
              <a:buNone/>
            </a:pPr>
            <a:r>
              <a:t/>
            </a:r>
            <a:endParaRPr/>
          </a:p>
          <a:p>
            <a:pPr indent="-342900" lvl="0" marL="457200" rtl="0" algn="l">
              <a:lnSpc>
                <a:spcPct val="90000"/>
              </a:lnSpc>
              <a:spcBef>
                <a:spcPts val="1200"/>
              </a:spcBef>
              <a:spcAft>
                <a:spcPts val="0"/>
              </a:spcAft>
              <a:buSzPts val="1800"/>
              <a:buChar char=" "/>
            </a:pPr>
            <a:r>
              <a:rPr lang="en-US" sz="2200">
                <a:latin typeface="Courier New"/>
                <a:ea typeface="Courier New"/>
                <a:cs typeface="Courier New"/>
                <a:sym typeface="Courier New"/>
              </a:rPr>
              <a:t>def multiply_numbers( </a:t>
            </a:r>
            <a:r>
              <a:rPr b="1" lang="en-US" sz="2200">
                <a:solidFill>
                  <a:srgbClr val="C00000"/>
                </a:solidFill>
                <a:latin typeface="Courier New"/>
                <a:ea typeface="Courier New"/>
                <a:cs typeface="Courier New"/>
                <a:sym typeface="Courier New"/>
              </a:rPr>
              <a:t>n1</a:t>
            </a:r>
            <a:r>
              <a:rPr lang="en-US" sz="2200">
                <a:latin typeface="Courier New"/>
                <a:ea typeface="Courier New"/>
                <a:cs typeface="Courier New"/>
                <a:sym typeface="Courier New"/>
              </a:rPr>
              <a:t>, </a:t>
            </a:r>
            <a:r>
              <a:rPr b="1" lang="en-US" sz="2200">
                <a:solidFill>
                  <a:srgbClr val="C00000"/>
                </a:solidFill>
                <a:latin typeface="Courier New"/>
                <a:ea typeface="Courier New"/>
                <a:cs typeface="Courier New"/>
                <a:sym typeface="Courier New"/>
              </a:rPr>
              <a:t>n2 </a:t>
            </a:r>
            <a:r>
              <a:rPr lang="en-US" sz="2200">
                <a:latin typeface="Courier New"/>
                <a:ea typeface="Courier New"/>
                <a:cs typeface="Courier New"/>
                <a:sym typeface="Courier New"/>
              </a:rPr>
              <a:t>):</a:t>
            </a:r>
            <a:endParaRPr/>
          </a:p>
          <a:p>
            <a:pPr indent="0" lvl="1" marL="571500" rtl="0" algn="l">
              <a:lnSpc>
                <a:spcPct val="90000"/>
              </a:lnSpc>
              <a:spcBef>
                <a:spcPts val="200"/>
              </a:spcBef>
              <a:spcAft>
                <a:spcPts val="0"/>
              </a:spcAft>
              <a:buSzPts val="1800"/>
              <a:buNone/>
            </a:pPr>
            <a:r>
              <a:rPr lang="en-US">
                <a:latin typeface="Courier New"/>
                <a:ea typeface="Courier New"/>
                <a:cs typeface="Courier New"/>
                <a:sym typeface="Courier New"/>
              </a:rPr>
              <a:t>	</a:t>
            </a:r>
            <a:r>
              <a:rPr lang="en-US" sz="2200">
                <a:latin typeface="Courier New"/>
                <a:ea typeface="Courier New"/>
                <a:cs typeface="Courier New"/>
                <a:sym typeface="Courier New"/>
              </a:rPr>
              <a:t>prod = n1 * n2</a:t>
            </a:r>
            <a:endParaRPr/>
          </a:p>
          <a:p>
            <a:pPr indent="0" lvl="1" marL="571500" rtl="0" algn="l">
              <a:lnSpc>
                <a:spcPct val="90000"/>
              </a:lnSpc>
              <a:spcBef>
                <a:spcPts val="200"/>
              </a:spcBef>
              <a:spcAft>
                <a:spcPts val="0"/>
              </a:spcAft>
              <a:buSzPts val="1800"/>
              <a:buNone/>
            </a:pPr>
            <a:r>
              <a:rPr lang="en-US" sz="2200">
                <a:latin typeface="Courier New"/>
                <a:ea typeface="Courier New"/>
                <a:cs typeface="Courier New"/>
                <a:sym typeface="Courier New"/>
              </a:rPr>
              <a:t>	return </a:t>
            </a:r>
            <a:r>
              <a:rPr b="1" lang="en-US" sz="2200">
                <a:solidFill>
                  <a:srgbClr val="00B050"/>
                </a:solidFill>
                <a:latin typeface="Courier New"/>
                <a:ea typeface="Courier New"/>
                <a:cs typeface="Courier New"/>
                <a:sym typeface="Courier New"/>
              </a:rPr>
              <a:t>prod</a:t>
            </a:r>
            <a:endParaRPr/>
          </a:p>
        </p:txBody>
      </p:sp>
      <p:sp>
        <p:nvSpPr>
          <p:cNvPr id="656" name="Google Shape;656;p6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cxnSp>
        <p:nvCxnSpPr>
          <p:cNvPr id="657" name="Google Shape;657;p61"/>
          <p:cNvCxnSpPr/>
          <p:nvPr/>
        </p:nvCxnSpPr>
        <p:spPr>
          <a:xfrm flipH="1">
            <a:off x="5696262" y="3537679"/>
            <a:ext cx="959371" cy="449705"/>
          </a:xfrm>
          <a:prstGeom prst="straightConnector1">
            <a:avLst/>
          </a:prstGeom>
          <a:noFill/>
          <a:ln cap="flat" cmpd="sng" w="9525">
            <a:solidFill>
              <a:schemeClr val="dk1"/>
            </a:solidFill>
            <a:prstDash val="solid"/>
            <a:round/>
            <a:headEnd len="sm" w="sm" type="none"/>
            <a:tailEnd len="med" w="med" type="triangle"/>
          </a:ln>
        </p:spPr>
      </p:cxnSp>
      <p:sp>
        <p:nvSpPr>
          <p:cNvPr id="658" name="Google Shape;658;p61"/>
          <p:cNvSpPr txBox="1"/>
          <p:nvPr/>
        </p:nvSpPr>
        <p:spPr>
          <a:xfrm>
            <a:off x="6655633" y="3399020"/>
            <a:ext cx="3597639"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200" u="none" cap="none" strike="noStrike">
                <a:solidFill>
                  <a:srgbClr val="000000"/>
                </a:solidFill>
                <a:latin typeface="Calibri"/>
                <a:ea typeface="Calibri"/>
                <a:cs typeface="Calibri"/>
                <a:sym typeface="Calibri"/>
              </a:rPr>
              <a:t>Inputs</a:t>
            </a:r>
            <a:r>
              <a:rPr b="0" i="0" lang="en-US" sz="2200" u="none" cap="none" strike="noStrike">
                <a:solidFill>
                  <a:srgbClr val="000000"/>
                </a:solidFill>
                <a:latin typeface="Calibri"/>
                <a:ea typeface="Calibri"/>
                <a:cs typeface="Calibri"/>
                <a:sym typeface="Calibri"/>
              </a:rPr>
              <a:t>: formal parameters</a:t>
            </a:r>
            <a:endParaRPr/>
          </a:p>
        </p:txBody>
      </p:sp>
      <p:cxnSp>
        <p:nvCxnSpPr>
          <p:cNvPr id="659" name="Google Shape;659;p61"/>
          <p:cNvCxnSpPr/>
          <p:nvPr/>
        </p:nvCxnSpPr>
        <p:spPr>
          <a:xfrm rot="10800000">
            <a:off x="3882452" y="4976734"/>
            <a:ext cx="551098" cy="450629"/>
          </a:xfrm>
          <a:prstGeom prst="straightConnector1">
            <a:avLst/>
          </a:prstGeom>
          <a:noFill/>
          <a:ln cap="flat" cmpd="sng" w="9525">
            <a:solidFill>
              <a:schemeClr val="dk1"/>
            </a:solidFill>
            <a:prstDash val="solid"/>
            <a:round/>
            <a:headEnd len="sm" w="sm" type="none"/>
            <a:tailEnd len="med" w="med" type="triangle"/>
          </a:ln>
        </p:spPr>
      </p:cxnSp>
      <p:sp>
        <p:nvSpPr>
          <p:cNvPr id="660" name="Google Shape;660;p61"/>
          <p:cNvSpPr txBox="1"/>
          <p:nvPr/>
        </p:nvSpPr>
        <p:spPr>
          <a:xfrm>
            <a:off x="4433550" y="5288704"/>
            <a:ext cx="3076522" cy="430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2200" u="none" cap="none" strike="noStrike">
                <a:solidFill>
                  <a:srgbClr val="000000"/>
                </a:solidFill>
                <a:latin typeface="Calibri"/>
                <a:ea typeface="Calibri"/>
                <a:cs typeface="Calibri"/>
                <a:sym typeface="Calibri"/>
              </a:rPr>
              <a:t>Outputs</a:t>
            </a:r>
            <a:r>
              <a:rPr b="0" i="0" lang="en-US" sz="2200" u="none" cap="none" strike="noStrike">
                <a:solidFill>
                  <a:srgbClr val="000000"/>
                </a:solidFill>
                <a:latin typeface="Calibri"/>
                <a:ea typeface="Calibri"/>
                <a:cs typeface="Calibri"/>
                <a:sym typeface="Calibri"/>
              </a:rPr>
              <a:t>: return value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Calling Functions</a:t>
            </a:r>
            <a:endParaRPr/>
          </a:p>
        </p:txBody>
      </p:sp>
      <p:sp>
        <p:nvSpPr>
          <p:cNvPr id="666" name="Google Shape;666;p6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342900" lvl="0" marL="457200" rtl="0" algn="l">
              <a:lnSpc>
                <a:spcPct val="90000"/>
              </a:lnSpc>
              <a:spcBef>
                <a:spcPts val="1200"/>
              </a:spcBef>
              <a:spcAft>
                <a:spcPts val="0"/>
              </a:spcAft>
              <a:buSzPts val="1800"/>
              <a:buChar char=" "/>
            </a:pPr>
            <a:r>
              <a:rPr lang="en-US"/>
              <a:t>Once function is defined, it can be called from the script or from another function.</a:t>
            </a:r>
            <a:endParaRPr/>
          </a:p>
          <a:p>
            <a:pPr indent="-342900" lvl="0" marL="457200" rtl="0" algn="l">
              <a:lnSpc>
                <a:spcPct val="90000"/>
              </a:lnSpc>
              <a:spcBef>
                <a:spcPts val="1200"/>
              </a:spcBef>
              <a:spcAft>
                <a:spcPts val="0"/>
              </a:spcAft>
              <a:buSzPts val="1800"/>
              <a:buChar char=" "/>
            </a:pPr>
            <a:r>
              <a:rPr lang="en-US"/>
              <a:t>The function header is a contract that defines the name of the function and the data/parameters required by the function.</a:t>
            </a:r>
            <a:endParaRPr/>
          </a:p>
          <a:p>
            <a:pPr indent="-228600" lvl="0" marL="457200" rtl="0" algn="l">
              <a:lnSpc>
                <a:spcPct val="90000"/>
              </a:lnSpc>
              <a:spcBef>
                <a:spcPts val="1200"/>
              </a:spcBef>
              <a:spcAft>
                <a:spcPts val="0"/>
              </a:spcAft>
              <a:buSzPts val="1800"/>
              <a:buNone/>
            </a:pPr>
            <a:r>
              <a:t/>
            </a:r>
            <a:endParaRPr/>
          </a:p>
          <a:p>
            <a:pPr indent="0" lvl="1" marL="571500" rtl="0" algn="l">
              <a:lnSpc>
                <a:spcPct val="90000"/>
              </a:lnSpc>
              <a:spcBef>
                <a:spcPts val="200"/>
              </a:spcBef>
              <a:spcAft>
                <a:spcPts val="0"/>
              </a:spcAft>
              <a:buSzPts val="1800"/>
              <a:buNone/>
            </a:pPr>
            <a:r>
              <a:rPr lang="en-US"/>
              <a:t>		</a:t>
            </a:r>
            <a:r>
              <a:rPr lang="en-US" sz="2200">
                <a:latin typeface="Courier New"/>
                <a:ea typeface="Courier New"/>
                <a:cs typeface="Courier New"/>
                <a:sym typeface="Courier New"/>
              </a:rPr>
              <a:t>product = multiply_numbers( 10, 33 )</a:t>
            </a:r>
            <a:endParaRPr/>
          </a:p>
        </p:txBody>
      </p:sp>
      <p:sp>
        <p:nvSpPr>
          <p:cNvPr id="667" name="Google Shape;667;p6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668" name="Google Shape;668;p62"/>
          <p:cNvSpPr txBox="1"/>
          <p:nvPr/>
        </p:nvSpPr>
        <p:spPr>
          <a:xfrm>
            <a:off x="7075358" y="4451768"/>
            <a:ext cx="4080317"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actual parameters: values passed to the function.</a:t>
            </a:r>
            <a:endParaRPr/>
          </a:p>
        </p:txBody>
      </p:sp>
      <p:cxnSp>
        <p:nvCxnSpPr>
          <p:cNvPr id="669" name="Google Shape;669;p62"/>
          <p:cNvCxnSpPr/>
          <p:nvPr/>
        </p:nvCxnSpPr>
        <p:spPr>
          <a:xfrm rot="10800000">
            <a:off x="8049722" y="3867458"/>
            <a:ext cx="0" cy="661400"/>
          </a:xfrm>
          <a:prstGeom prst="straightConnector1">
            <a:avLst/>
          </a:prstGeom>
          <a:noFill/>
          <a:ln cap="flat" cmpd="sng" w="9525">
            <a:solidFill>
              <a:schemeClr val="dk1"/>
            </a:solidFill>
            <a:prstDash val="solid"/>
            <a:round/>
            <a:headEnd len="sm" w="sm" type="none"/>
            <a:tailEnd len="med" w="med" type="triangle"/>
          </a:ln>
        </p:spPr>
      </p:cxnSp>
      <p:sp>
        <p:nvSpPr>
          <p:cNvPr id="670" name="Google Shape;670;p62"/>
          <p:cNvSpPr txBox="1"/>
          <p:nvPr/>
        </p:nvSpPr>
        <p:spPr>
          <a:xfrm>
            <a:off x="2445886" y="4439278"/>
            <a:ext cx="4080317"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alibri"/>
                <a:ea typeface="Calibri"/>
                <a:cs typeface="Calibri"/>
                <a:sym typeface="Calibri"/>
              </a:rPr>
              <a:t>Stores the value returned by the function.</a:t>
            </a:r>
            <a:endParaRPr/>
          </a:p>
        </p:txBody>
      </p:sp>
      <p:cxnSp>
        <p:nvCxnSpPr>
          <p:cNvPr id="671" name="Google Shape;671;p62"/>
          <p:cNvCxnSpPr/>
          <p:nvPr/>
        </p:nvCxnSpPr>
        <p:spPr>
          <a:xfrm rot="10800000">
            <a:off x="3420250" y="3854968"/>
            <a:ext cx="0" cy="661400"/>
          </a:xfrm>
          <a:prstGeom prst="straightConnector1">
            <a:avLst/>
          </a:prstGeom>
          <a:noFill/>
          <a:ln cap="flat" cmpd="sng" w="9525">
            <a:solidFill>
              <a:schemeClr val="dk1"/>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6"/>
          <p:cNvSpPr txBox="1"/>
          <p:nvPr>
            <p:ph type="title"/>
          </p:nvPr>
        </p:nvSpPr>
        <p:spPr>
          <a:xfrm>
            <a:off x="963219" y="913652"/>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85000"/>
              </a:lnSpc>
              <a:spcBef>
                <a:spcPts val="0"/>
              </a:spcBef>
              <a:spcAft>
                <a:spcPts val="0"/>
              </a:spcAft>
              <a:buClr>
                <a:srgbClr val="3F3F3F"/>
              </a:buClr>
              <a:buSzPts val="2800"/>
              <a:buFont typeface="Courier New"/>
              <a:buNone/>
            </a:pPr>
            <a:r>
              <a:rPr lang="en-US" sz="4200">
                <a:latin typeface="Courier New"/>
                <a:ea typeface="Courier New"/>
                <a:cs typeface="Courier New"/>
                <a:sym typeface="Courier New"/>
              </a:rPr>
              <a:t>return</a:t>
            </a:r>
            <a:r>
              <a:rPr lang="en-US" sz="4200"/>
              <a:t> Statement</a:t>
            </a:r>
            <a:endParaRPr sz="4200"/>
          </a:p>
        </p:txBody>
      </p:sp>
      <p:sp>
        <p:nvSpPr>
          <p:cNvPr id="677" name="Google Shape;677;p6"/>
          <p:cNvSpPr txBox="1"/>
          <p:nvPr>
            <p:ph idx="1" type="body"/>
          </p:nvPr>
        </p:nvSpPr>
        <p:spPr>
          <a:xfrm>
            <a:off x="963219" y="1842052"/>
            <a:ext cx="9428814" cy="4102296"/>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1400"/>
              <a:buNone/>
            </a:pPr>
            <a:r>
              <a:rPr lang="en-US" sz="2400">
                <a:latin typeface="Courier New"/>
                <a:ea typeface="Courier New"/>
                <a:cs typeface="Courier New"/>
                <a:sym typeface="Courier New"/>
              </a:rPr>
              <a:t>return</a:t>
            </a:r>
            <a:r>
              <a:rPr lang="en-US" sz="2400"/>
              <a:t> only has meaning inside a function</a:t>
            </a:r>
            <a:endParaRPr sz="2400"/>
          </a:p>
          <a:p>
            <a:pPr indent="0" lvl="0" marL="0" rtl="0" algn="l">
              <a:lnSpc>
                <a:spcPct val="90000"/>
              </a:lnSpc>
              <a:spcBef>
                <a:spcPts val="1000"/>
              </a:spcBef>
              <a:spcAft>
                <a:spcPts val="0"/>
              </a:spcAft>
              <a:buSzPts val="1400"/>
              <a:buNone/>
            </a:pPr>
            <a:r>
              <a:rPr lang="en-US" sz="2400"/>
              <a:t>Statement can contain an expression that is evaluated, and the value is returned. </a:t>
            </a:r>
            <a:endParaRPr/>
          </a:p>
          <a:p>
            <a:pPr indent="0" lvl="0" marL="0" rtl="0" algn="l">
              <a:lnSpc>
                <a:spcPct val="90000"/>
              </a:lnSpc>
              <a:spcBef>
                <a:spcPts val="1000"/>
              </a:spcBef>
              <a:spcAft>
                <a:spcPts val="0"/>
              </a:spcAft>
              <a:buSzPts val="1400"/>
              <a:buNone/>
            </a:pPr>
            <a:r>
              <a:rPr lang="en-US" sz="2400"/>
              <a:t>If no return statement present, the function returns </a:t>
            </a:r>
            <a:r>
              <a:rPr lang="en-US" sz="2400">
                <a:latin typeface="Courier New"/>
                <a:ea typeface="Courier New"/>
                <a:cs typeface="Courier New"/>
                <a:sym typeface="Courier New"/>
              </a:rPr>
              <a:t>None</a:t>
            </a:r>
            <a:r>
              <a:rPr lang="en-US" sz="2400"/>
              <a:t>, a </a:t>
            </a:r>
            <a:r>
              <a:rPr lang="en-US" sz="2400">
                <a:latin typeface="Courier New"/>
                <a:ea typeface="Courier New"/>
                <a:cs typeface="Courier New"/>
                <a:sym typeface="Courier New"/>
              </a:rPr>
              <a:t>NoneType</a:t>
            </a:r>
            <a:r>
              <a:rPr lang="en-US" sz="2400"/>
              <a:t> object.</a:t>
            </a:r>
            <a:endParaRPr/>
          </a:p>
          <a:p>
            <a:pPr indent="0" lvl="0" marL="0" rtl="0" algn="l">
              <a:lnSpc>
                <a:spcPct val="90000"/>
              </a:lnSpc>
              <a:spcBef>
                <a:spcPts val="1000"/>
              </a:spcBef>
              <a:spcAft>
                <a:spcPts val="0"/>
              </a:spcAft>
              <a:buSzPts val="1400"/>
              <a:buNone/>
            </a:pPr>
            <a:r>
              <a:rPr lang="en-US" sz="2400"/>
              <a:t>Only one return statement can be executed.</a:t>
            </a:r>
            <a:endParaRPr/>
          </a:p>
          <a:p>
            <a:pPr indent="0" lvl="0" marL="0" rtl="0" algn="l">
              <a:lnSpc>
                <a:spcPct val="90000"/>
              </a:lnSpc>
              <a:spcBef>
                <a:spcPts val="1000"/>
              </a:spcBef>
              <a:spcAft>
                <a:spcPts val="0"/>
              </a:spcAft>
              <a:buSzPts val="1400"/>
              <a:buNone/>
            </a:pPr>
            <a:r>
              <a:rPr lang="en-US" sz="2400"/>
              <a:t>When the return statement is executed, function exits and returns to calling location.</a:t>
            </a:r>
            <a:endParaRPr/>
          </a:p>
          <a:p>
            <a:pPr indent="0" lvl="0" marL="0" rtl="0" algn="l">
              <a:lnSpc>
                <a:spcPct val="90000"/>
              </a:lnSpc>
              <a:spcBef>
                <a:spcPts val="1000"/>
              </a:spcBef>
              <a:spcAft>
                <a:spcPts val="0"/>
              </a:spcAft>
              <a:buSzPts val="1400"/>
              <a:buNone/>
            </a:pPr>
            <a:r>
              <a:rPr lang="en-US" sz="2400"/>
              <a:t>Any code in the function after the return statement will not be executed.</a:t>
            </a:r>
            <a:endParaRPr sz="2400"/>
          </a:p>
        </p:txBody>
      </p:sp>
      <p:sp>
        <p:nvSpPr>
          <p:cNvPr id="678" name="Google Shape;678;p6"/>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1050"/>
              <a:buFont typeface="Calibri"/>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15"/>
          <p:cNvSpPr txBox="1"/>
          <p:nvPr>
            <p:ph type="title"/>
          </p:nvPr>
        </p:nvSpPr>
        <p:spPr>
          <a:xfrm>
            <a:off x="415600" y="798668"/>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85000"/>
              </a:lnSpc>
              <a:spcBef>
                <a:spcPts val="0"/>
              </a:spcBef>
              <a:spcAft>
                <a:spcPts val="0"/>
              </a:spcAft>
              <a:buClr>
                <a:srgbClr val="3F3F3F"/>
              </a:buClr>
              <a:buSzPts val="2800"/>
              <a:buFont typeface="Calibri"/>
              <a:buNone/>
            </a:pPr>
            <a:r>
              <a:rPr lang="en-US"/>
              <a:t>One Warning: If NO return STATEMENT</a:t>
            </a:r>
            <a:endParaRPr/>
          </a:p>
        </p:txBody>
      </p:sp>
      <p:sp>
        <p:nvSpPr>
          <p:cNvPr id="684" name="Google Shape;684;p15"/>
          <p:cNvSpPr txBox="1"/>
          <p:nvPr>
            <p:ph idx="1" type="body"/>
          </p:nvPr>
        </p:nvSpPr>
        <p:spPr>
          <a:xfrm>
            <a:off x="415600" y="1646549"/>
            <a:ext cx="11360700" cy="31050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1800"/>
              <a:buNone/>
            </a:pPr>
            <a:r>
              <a:rPr lang="en-US" sz="2200"/>
              <a:t>Python returns the value None, if no return given</a:t>
            </a:r>
            <a:endParaRPr sz="2200"/>
          </a:p>
          <a:p>
            <a:pPr indent="0" lvl="0" marL="0" rtl="0" algn="l">
              <a:lnSpc>
                <a:spcPct val="90000"/>
              </a:lnSpc>
              <a:spcBef>
                <a:spcPts val="1000"/>
              </a:spcBef>
              <a:spcAft>
                <a:spcPts val="0"/>
              </a:spcAft>
              <a:buSzPts val="1800"/>
              <a:buNone/>
            </a:pPr>
            <a:r>
              <a:rPr lang="en-US" sz="2200"/>
              <a:t>None is of type NoneValue and represents the absence of a value.</a:t>
            </a:r>
            <a:endParaRPr/>
          </a:p>
          <a:p>
            <a:pPr indent="-307339" lvl="1" marL="952485" rtl="0" algn="l">
              <a:lnSpc>
                <a:spcPct val="90000"/>
              </a:lnSpc>
              <a:spcBef>
                <a:spcPts val="1000"/>
              </a:spcBef>
              <a:spcAft>
                <a:spcPts val="0"/>
              </a:spcAft>
              <a:buSzPts val="560"/>
              <a:buFont typeface="Noto Sans"/>
              <a:buNone/>
            </a:pPr>
            <a:r>
              <a:t/>
            </a:r>
            <a:endParaRPr sz="700"/>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def is_even_one(val):</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if val % 2 == 0:</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print('number is even')</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else:</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print('number is odd')</a:t>
            </a:r>
            <a:endParaRPr/>
          </a:p>
          <a:p>
            <a:pPr indent="0" lvl="1" marL="609585" rtl="0" algn="l">
              <a:lnSpc>
                <a:spcPct val="100000"/>
              </a:lnSpc>
              <a:spcBef>
                <a:spcPts val="0"/>
              </a:spcBef>
              <a:spcAft>
                <a:spcPts val="0"/>
              </a:spcAft>
              <a:buSzPts val="560"/>
              <a:buNone/>
            </a:pPr>
            <a:r>
              <a:rPr lang="en-US" sz="700">
                <a:latin typeface="Courier New"/>
                <a:ea typeface="Courier New"/>
                <a:cs typeface="Courier New"/>
                <a:sym typeface="Courier New"/>
              </a:rPr>
              <a:t>        </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def is_even_two(val):</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if val % 2 == 0:</a:t>
            </a:r>
            <a:endParaRPr/>
          </a:p>
          <a:p>
            <a:pPr indent="0" lvl="1" marL="609585" rtl="0" algn="l">
              <a:lnSpc>
                <a:spcPct val="100000"/>
              </a:lnSpc>
              <a:spcBef>
                <a:spcPts val="0"/>
              </a:spcBef>
              <a:spcAft>
                <a:spcPts val="0"/>
              </a:spcAft>
              <a:buSzPts val="1120"/>
              <a:buNone/>
            </a:pPr>
            <a:r>
              <a:rPr lang="en-US" sz="1400">
                <a:latin typeface="Courier New"/>
                <a:ea typeface="Courier New"/>
                <a:cs typeface="Courier New"/>
                <a:sym typeface="Courier New"/>
              </a:rPr>
              <a:t>        return True</a:t>
            </a:r>
            <a:endParaRPr/>
          </a:p>
          <a:p>
            <a:pPr indent="0" lvl="1" marL="609585" rtl="0" algn="l">
              <a:lnSpc>
                <a:spcPct val="115000"/>
              </a:lnSpc>
              <a:spcBef>
                <a:spcPts val="2133"/>
              </a:spcBef>
              <a:spcAft>
                <a:spcPts val="0"/>
              </a:spcAft>
              <a:buSzPts val="1120"/>
              <a:buNone/>
            </a:pPr>
            <a:r>
              <a:rPr lang="en-US" sz="1400">
                <a:latin typeface="Courier New"/>
                <a:ea typeface="Courier New"/>
                <a:cs typeface="Courier New"/>
                <a:sym typeface="Courier New"/>
              </a:rPr>
              <a:t>r1 = is_even_one(4)</a:t>
            </a:r>
            <a:endParaRPr/>
          </a:p>
          <a:p>
            <a:pPr indent="0" lvl="1" marL="609585" rtl="0" algn="l">
              <a:lnSpc>
                <a:spcPct val="115000"/>
              </a:lnSpc>
              <a:spcBef>
                <a:spcPts val="0"/>
              </a:spcBef>
              <a:spcAft>
                <a:spcPts val="0"/>
              </a:spcAft>
              <a:buSzPts val="1120"/>
              <a:buNone/>
            </a:pPr>
            <a:r>
              <a:rPr lang="en-US" sz="1400">
                <a:latin typeface="Courier New"/>
                <a:ea typeface="Courier New"/>
                <a:cs typeface="Courier New"/>
                <a:sym typeface="Courier New"/>
              </a:rPr>
              <a:t>print('Value: ', r1, 'Type: ', type(r1))</a:t>
            </a:r>
            <a:endParaRPr/>
          </a:p>
          <a:p>
            <a:pPr indent="0" lvl="1" marL="609585" rtl="0" algn="l">
              <a:lnSpc>
                <a:spcPct val="115000"/>
              </a:lnSpc>
              <a:spcBef>
                <a:spcPts val="0"/>
              </a:spcBef>
              <a:spcAft>
                <a:spcPts val="0"/>
              </a:spcAft>
              <a:buSzPts val="1120"/>
              <a:buNone/>
            </a:pPr>
            <a:r>
              <a:rPr lang="en-US" sz="1400">
                <a:latin typeface="Courier New"/>
                <a:ea typeface="Courier New"/>
                <a:cs typeface="Courier New"/>
                <a:sym typeface="Courier New"/>
              </a:rPr>
              <a:t>r2 = is_even_two(4)</a:t>
            </a:r>
            <a:endParaRPr/>
          </a:p>
          <a:p>
            <a:pPr indent="0" lvl="1" marL="609584" rtl="0" algn="l">
              <a:lnSpc>
                <a:spcPct val="115000"/>
              </a:lnSpc>
              <a:spcBef>
                <a:spcPts val="0"/>
              </a:spcBef>
              <a:spcAft>
                <a:spcPts val="0"/>
              </a:spcAft>
              <a:buSzPts val="1120"/>
              <a:buNone/>
            </a:pPr>
            <a:r>
              <a:rPr lang="en-US" sz="1400">
                <a:latin typeface="Courier New"/>
                <a:ea typeface="Courier New"/>
                <a:cs typeface="Courier New"/>
                <a:sym typeface="Courier New"/>
              </a:rPr>
              <a:t>print('Value: ', r2, 'Type: ', type(r2))</a:t>
            </a:r>
            <a:endParaRPr sz="700">
              <a:latin typeface="Courier New"/>
              <a:ea typeface="Courier New"/>
              <a:cs typeface="Courier New"/>
              <a:sym typeface="Courier New"/>
            </a:endParaRPr>
          </a:p>
          <a:p>
            <a:pPr indent="0" lvl="1" marL="609585" rtl="0" algn="l">
              <a:lnSpc>
                <a:spcPct val="115000"/>
              </a:lnSpc>
              <a:spcBef>
                <a:spcPts val="0"/>
              </a:spcBef>
              <a:spcAft>
                <a:spcPts val="0"/>
              </a:spcAft>
              <a:buSzPts val="1120"/>
              <a:buNone/>
            </a:pPr>
            <a:r>
              <a:rPr lang="en-US" sz="1400">
                <a:latin typeface="Courier New"/>
                <a:ea typeface="Courier New"/>
                <a:cs typeface="Courier New"/>
                <a:sym typeface="Courier New"/>
              </a:rPr>
              <a:t>r3 = is_even_two(5)</a:t>
            </a:r>
            <a:endParaRPr/>
          </a:p>
          <a:p>
            <a:pPr indent="0" lvl="1" marL="609585" rtl="0" algn="l">
              <a:lnSpc>
                <a:spcPct val="115000"/>
              </a:lnSpc>
              <a:spcBef>
                <a:spcPts val="0"/>
              </a:spcBef>
              <a:spcAft>
                <a:spcPts val="0"/>
              </a:spcAft>
              <a:buSzPts val="1120"/>
              <a:buNone/>
            </a:pPr>
            <a:r>
              <a:rPr lang="en-US" sz="1400">
                <a:latin typeface="Courier New"/>
                <a:ea typeface="Courier New"/>
                <a:cs typeface="Courier New"/>
                <a:sym typeface="Courier New"/>
              </a:rPr>
              <a:t>print('Value: ', r3, 'Type: ', type(r3))</a:t>
            </a:r>
            <a:endParaRPr sz="1400">
              <a:latin typeface="Courier New"/>
              <a:ea typeface="Courier New"/>
              <a:cs typeface="Courier New"/>
              <a:sym typeface="Courier New"/>
            </a:endParaRPr>
          </a:p>
          <a:p>
            <a:pPr indent="0" lvl="0" marL="0" rtl="0" algn="l">
              <a:lnSpc>
                <a:spcPct val="90000"/>
              </a:lnSpc>
              <a:spcBef>
                <a:spcPts val="0"/>
              </a:spcBef>
              <a:spcAft>
                <a:spcPts val="2133"/>
              </a:spcAft>
              <a:buSzPts val="1800"/>
              <a:buNone/>
            </a:pPr>
            <a:r>
              <a:t/>
            </a:r>
            <a:endParaRPr sz="2200"/>
          </a:p>
        </p:txBody>
      </p:sp>
      <p:sp>
        <p:nvSpPr>
          <p:cNvPr id="685" name="Google Shape;685;p15"/>
          <p:cNvSpPr txBox="1"/>
          <p:nvPr/>
        </p:nvSpPr>
        <p:spPr>
          <a:xfrm>
            <a:off x="6511700" y="4214300"/>
            <a:ext cx="5003700" cy="206250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number is even</a:t>
            </a:r>
            <a:endParaRPr sz="16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Value:  None Type:  &lt;class 'NoneType'&gt;</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Value:  True Type:  &lt;class 'bool'&gt;</a:t>
            </a:r>
            <a:endParaRPr b="0"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sz="1600">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Value:  None Type:  &lt;class 'NoneType'&gt;</a:t>
            </a:r>
            <a:endParaRPr b="0" i="0" sz="1600" u="none" cap="none" strike="noStrike">
              <a:solidFill>
                <a:schemeClr val="dk1"/>
              </a:solidFill>
              <a:latin typeface="Courier New"/>
              <a:ea typeface="Courier New"/>
              <a:cs typeface="Courier New"/>
              <a:sym typeface="Courier New"/>
            </a:endParaRPr>
          </a:p>
        </p:txBody>
      </p:sp>
      <p:sp>
        <p:nvSpPr>
          <p:cNvPr id="686" name="Google Shape;686;p1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1050"/>
              <a:buFont typeface="Calibri"/>
              <a:buNone/>
            </a:pPr>
            <a:fld id="{00000000-1234-1234-1234-123412341234}" type="slidenum">
              <a:rPr lang="en-US"/>
              <a:t>‹#›</a:t>
            </a:fld>
            <a:endParaRPr/>
          </a:p>
        </p:txBody>
      </p:sp>
      <p:cxnSp>
        <p:nvCxnSpPr>
          <p:cNvPr id="687" name="Google Shape;687;p15"/>
          <p:cNvCxnSpPr/>
          <p:nvPr/>
        </p:nvCxnSpPr>
        <p:spPr>
          <a:xfrm>
            <a:off x="5669900" y="4889775"/>
            <a:ext cx="696300" cy="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15"/>
          <p:cNvCxnSpPr/>
          <p:nvPr/>
        </p:nvCxnSpPr>
        <p:spPr>
          <a:xfrm>
            <a:off x="5669900" y="5194575"/>
            <a:ext cx="696300" cy="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15"/>
          <p:cNvCxnSpPr/>
          <p:nvPr/>
        </p:nvCxnSpPr>
        <p:spPr>
          <a:xfrm>
            <a:off x="5669900" y="5651775"/>
            <a:ext cx="696300" cy="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15"/>
          <p:cNvCxnSpPr/>
          <p:nvPr/>
        </p:nvCxnSpPr>
        <p:spPr>
          <a:xfrm>
            <a:off x="5669900" y="6108975"/>
            <a:ext cx="696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10"/>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85000"/>
              </a:lnSpc>
              <a:spcBef>
                <a:spcPts val="0"/>
              </a:spcBef>
              <a:spcAft>
                <a:spcPts val="0"/>
              </a:spcAft>
              <a:buClr>
                <a:srgbClr val="3F3F3F"/>
              </a:buClr>
              <a:buSzPts val="2800"/>
              <a:buFont typeface="Calibri"/>
              <a:buNone/>
            </a:pPr>
            <a:r>
              <a:rPr lang="en-US"/>
              <a:t>Variable Scope and Functions</a:t>
            </a:r>
            <a:endParaRPr/>
          </a:p>
        </p:txBody>
      </p:sp>
      <p:sp>
        <p:nvSpPr>
          <p:cNvPr id="696" name="Google Shape;696;p10"/>
          <p:cNvSpPr txBox="1"/>
          <p:nvPr>
            <p:ph idx="1" type="body"/>
          </p:nvPr>
        </p:nvSpPr>
        <p:spPr>
          <a:xfrm>
            <a:off x="654139" y="1788946"/>
            <a:ext cx="10642471" cy="4705667"/>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1760"/>
              <a:buNone/>
            </a:pPr>
            <a:r>
              <a:rPr lang="en-US" sz="2200"/>
              <a:t>The </a:t>
            </a:r>
            <a:r>
              <a:rPr b="1" lang="en-US" sz="2200"/>
              <a:t>formal parameters </a:t>
            </a:r>
            <a:r>
              <a:rPr lang="en-US" sz="2200"/>
              <a:t>will be assigned the values passed in the function call, the </a:t>
            </a:r>
            <a:r>
              <a:rPr b="1" lang="en-US" sz="2200"/>
              <a:t>actual parameters</a:t>
            </a:r>
            <a:r>
              <a:rPr lang="en-US" sz="2200"/>
              <a:t>.</a:t>
            </a:r>
            <a:endParaRPr sz="2200"/>
          </a:p>
          <a:p>
            <a:pPr indent="0" lvl="0" marL="0" rtl="0" algn="l">
              <a:lnSpc>
                <a:spcPct val="90000"/>
              </a:lnSpc>
              <a:spcBef>
                <a:spcPts val="1000"/>
              </a:spcBef>
              <a:spcAft>
                <a:spcPts val="0"/>
              </a:spcAft>
              <a:buSzPts val="1760"/>
              <a:buNone/>
            </a:pPr>
            <a:r>
              <a:rPr lang="en-US" sz="2200"/>
              <a:t>New scope/frame/environment is created when a function is entered.</a:t>
            </a:r>
            <a:endParaRPr sz="2200"/>
          </a:p>
          <a:p>
            <a:pPr indent="0" lvl="0" marL="0" rtl="0" algn="l">
              <a:lnSpc>
                <a:spcPct val="90000"/>
              </a:lnSpc>
              <a:spcBef>
                <a:spcPts val="0"/>
              </a:spcBef>
              <a:spcAft>
                <a:spcPts val="0"/>
              </a:spcAft>
              <a:buClr>
                <a:schemeClr val="dk1"/>
              </a:buClr>
              <a:buSzPts val="1100"/>
              <a:buNone/>
            </a:pPr>
            <a:r>
              <a:t/>
            </a:r>
            <a:endParaRPr/>
          </a:p>
          <a:p>
            <a:pPr indent="0" lvl="0" marL="0" rtl="0" algn="l">
              <a:lnSpc>
                <a:spcPct val="90000"/>
              </a:lnSpc>
              <a:spcBef>
                <a:spcPts val="0"/>
              </a:spcBef>
              <a:spcAft>
                <a:spcPts val="2133"/>
              </a:spcAft>
              <a:buSzPts val="1800"/>
              <a:buNone/>
            </a:pPr>
            <a:r>
              <a:t/>
            </a:r>
            <a:endParaRPr/>
          </a:p>
        </p:txBody>
      </p:sp>
      <p:pic>
        <p:nvPicPr>
          <p:cNvPr id="697" name="Google Shape;697;p10"/>
          <p:cNvPicPr preferRelativeResize="0"/>
          <p:nvPr/>
        </p:nvPicPr>
        <p:blipFill rotWithShape="1">
          <a:blip r:embed="rId3">
            <a:alphaModFix/>
          </a:blip>
          <a:srcRect b="0" l="0" r="0" t="0"/>
          <a:stretch/>
        </p:blipFill>
        <p:spPr>
          <a:xfrm>
            <a:off x="517200" y="3428999"/>
            <a:ext cx="10614626" cy="2898581"/>
          </a:xfrm>
          <a:prstGeom prst="rect">
            <a:avLst/>
          </a:prstGeom>
          <a:noFill/>
          <a:ln>
            <a:noFill/>
          </a:ln>
        </p:spPr>
      </p:pic>
      <p:sp>
        <p:nvSpPr>
          <p:cNvPr id="698" name="Google Shape;698;p1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1050"/>
              <a:buFont typeface="Calibri"/>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What are Functions</a:t>
            </a:r>
            <a:endParaRPr/>
          </a:p>
        </p:txBody>
      </p:sp>
      <p:sp>
        <p:nvSpPr>
          <p:cNvPr id="121" name="Google Shape;121;p55"/>
          <p:cNvSpPr txBox="1"/>
          <p:nvPr>
            <p:ph idx="1" type="body"/>
          </p:nvPr>
        </p:nvSpPr>
        <p:spPr>
          <a:xfrm>
            <a:off x="1154083" y="1845734"/>
            <a:ext cx="10058400" cy="4023360"/>
          </a:xfrm>
          <a:prstGeom prst="rect">
            <a:avLst/>
          </a:prstGeom>
          <a:noFill/>
          <a:ln>
            <a:noFill/>
          </a:ln>
        </p:spPr>
        <p:txBody>
          <a:bodyPr anchorCtr="0" anchor="t" bIns="45700" lIns="0" spcFirstLastPara="1" rIns="0" wrap="square" tIns="45700">
            <a:normAutofit/>
          </a:bodyPr>
          <a:lstStyle/>
          <a:p>
            <a:pPr indent="0" lvl="0" marL="114300" rtl="0" algn="l">
              <a:lnSpc>
                <a:spcPct val="90000"/>
              </a:lnSpc>
              <a:spcBef>
                <a:spcPts val="1200"/>
              </a:spcBef>
              <a:spcAft>
                <a:spcPts val="0"/>
              </a:spcAft>
              <a:buSzPts val="1800"/>
              <a:buNone/>
            </a:pPr>
            <a:r>
              <a:rPr lang="en-US">
                <a:solidFill>
                  <a:srgbClr val="202124"/>
                </a:solidFill>
                <a:latin typeface="Calibri"/>
                <a:ea typeface="Calibri"/>
                <a:cs typeface="Calibri"/>
                <a:sym typeface="Calibri"/>
              </a:rPr>
              <a:t>A </a:t>
            </a:r>
            <a:r>
              <a:rPr i="0" lang="en-US">
                <a:solidFill>
                  <a:srgbClr val="202124"/>
                </a:solidFill>
                <a:latin typeface="Calibri"/>
                <a:ea typeface="Calibri"/>
                <a:cs typeface="Calibri"/>
                <a:sym typeface="Calibri"/>
              </a:rPr>
              <a:t>group of related statements that performs a specific task.</a:t>
            </a:r>
            <a:endParaRPr/>
          </a:p>
          <a:p>
            <a:pPr indent="0" lvl="0" marL="114300" rtl="0" algn="l">
              <a:lnSpc>
                <a:spcPct val="90000"/>
              </a:lnSpc>
              <a:spcBef>
                <a:spcPts val="1200"/>
              </a:spcBef>
              <a:spcAft>
                <a:spcPts val="0"/>
              </a:spcAft>
              <a:buSzPts val="1800"/>
              <a:buNone/>
            </a:pPr>
            <a:r>
              <a:rPr b="0" i="0" lang="en-US">
                <a:latin typeface="Arial"/>
                <a:ea typeface="Arial"/>
                <a:cs typeface="Arial"/>
                <a:sym typeface="Arial"/>
              </a:rPr>
              <a:t>Help divide a program into smaller and modular chunks. </a:t>
            </a:r>
            <a:endParaRPr/>
          </a:p>
          <a:p>
            <a:pPr indent="0" lvl="0" marL="114300" rtl="0" algn="l">
              <a:lnSpc>
                <a:spcPct val="90000"/>
              </a:lnSpc>
              <a:spcBef>
                <a:spcPts val="1200"/>
              </a:spcBef>
              <a:spcAft>
                <a:spcPts val="0"/>
              </a:spcAft>
              <a:buSzPts val="1800"/>
              <a:buNone/>
            </a:pPr>
            <a:r>
              <a:rPr b="0" i="0" lang="en-US">
                <a:latin typeface="Arial"/>
                <a:ea typeface="Arial"/>
                <a:cs typeface="Arial"/>
                <a:sym typeface="Arial"/>
              </a:rPr>
              <a:t>As the size of a program grows, functions make it more organized and manageable.</a:t>
            </a:r>
            <a:endParaRPr/>
          </a:p>
          <a:p>
            <a:pPr indent="0" lvl="0" marL="114300" rtl="0" algn="l">
              <a:lnSpc>
                <a:spcPct val="90000"/>
              </a:lnSpc>
              <a:spcBef>
                <a:spcPts val="1200"/>
              </a:spcBef>
              <a:spcAft>
                <a:spcPts val="0"/>
              </a:spcAft>
              <a:buSzPts val="1800"/>
              <a:buNone/>
            </a:pPr>
            <a:r>
              <a:rPr b="0" i="0" lang="en-US">
                <a:latin typeface="Arial"/>
                <a:ea typeface="Arial"/>
                <a:cs typeface="Arial"/>
                <a:sym typeface="Arial"/>
              </a:rPr>
              <a:t>Using functions minimizes repetition and makes the code reusable.</a:t>
            </a:r>
            <a:endParaRPr/>
          </a:p>
          <a:p>
            <a:pPr indent="0" lvl="0" marL="114300" rtl="0" algn="l">
              <a:lnSpc>
                <a:spcPct val="90000"/>
              </a:lnSpc>
              <a:spcBef>
                <a:spcPts val="1200"/>
              </a:spcBef>
              <a:spcAft>
                <a:spcPts val="0"/>
              </a:spcAft>
              <a:buSzPts val="1800"/>
              <a:buNone/>
            </a:pPr>
            <a:r>
              <a:rPr lang="en-US" sz="2000"/>
              <a:t>Functions are not executed in a program until they are “called” or “invoked”</a:t>
            </a:r>
            <a:endParaRPr/>
          </a:p>
          <a:p>
            <a:pPr indent="0" lvl="0" marL="114300" rtl="0" algn="l">
              <a:lnSpc>
                <a:spcPct val="90000"/>
              </a:lnSpc>
              <a:spcBef>
                <a:spcPts val="1200"/>
              </a:spcBef>
              <a:spcAft>
                <a:spcPts val="0"/>
              </a:spcAft>
              <a:buSzPts val="1800"/>
              <a:buNone/>
            </a:pPr>
            <a:r>
              <a:t/>
            </a:r>
            <a:endParaRPr sz="2000"/>
          </a:p>
          <a:p>
            <a:pPr indent="0" lvl="0" marL="114300" rtl="0" algn="l">
              <a:lnSpc>
                <a:spcPct val="90000"/>
              </a:lnSpc>
              <a:spcBef>
                <a:spcPts val="1200"/>
              </a:spcBef>
              <a:spcAft>
                <a:spcPts val="0"/>
              </a:spcAft>
              <a:buSzPts val="1800"/>
              <a:buNone/>
            </a:pPr>
            <a:r>
              <a:rPr b="1" lang="en-US" sz="2000"/>
              <a:t>Examples:</a:t>
            </a:r>
            <a:r>
              <a:rPr lang="en-US" sz="2000"/>
              <a:t> </a:t>
            </a:r>
            <a:r>
              <a:rPr lang="en-US" sz="2000">
                <a:latin typeface="Courier New"/>
                <a:ea typeface="Courier New"/>
                <a:cs typeface="Courier New"/>
                <a:sym typeface="Courier New"/>
              </a:rPr>
              <a:t>round(), randint(), len()</a:t>
            </a:r>
            <a:endParaRPr/>
          </a:p>
          <a:p>
            <a:pPr indent="-228600" lvl="0" marL="457200" rtl="0" algn="l">
              <a:lnSpc>
                <a:spcPct val="90000"/>
              </a:lnSpc>
              <a:spcBef>
                <a:spcPts val="1200"/>
              </a:spcBef>
              <a:spcAft>
                <a:spcPts val="0"/>
              </a:spcAft>
              <a:buSzPts val="1800"/>
              <a:buNone/>
            </a:pPr>
            <a:r>
              <a:t/>
            </a:r>
            <a:endParaRPr b="0" i="0">
              <a:latin typeface="Arial"/>
              <a:ea typeface="Arial"/>
              <a:cs typeface="Arial"/>
              <a:sym typeface="Arial"/>
            </a:endParaRPr>
          </a:p>
          <a:p>
            <a:pPr indent="-228600" lvl="0" marL="457200" rtl="0" algn="l">
              <a:lnSpc>
                <a:spcPct val="90000"/>
              </a:lnSpc>
              <a:spcBef>
                <a:spcPts val="1200"/>
              </a:spcBef>
              <a:spcAft>
                <a:spcPts val="0"/>
              </a:spcAft>
              <a:buSzPts val="1800"/>
              <a:buNone/>
            </a:pPr>
            <a:r>
              <a:t/>
            </a:r>
            <a:endParaRPr>
              <a:latin typeface="Calibri"/>
              <a:ea typeface="Calibri"/>
              <a:cs typeface="Calibri"/>
              <a:sym typeface="Calibri"/>
            </a:endParaRPr>
          </a:p>
        </p:txBody>
      </p:sp>
      <p:sp>
        <p:nvSpPr>
          <p:cNvPr id="122" name="Google Shape;122;p5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63"/>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04" name="Google Shape;704;p63"/>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05" name="Google Shape;705;p63"/>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06" name="Google Shape;706;p63"/>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07" name="Google Shape;707;p63"/>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08" name="Google Shape;708;p63"/>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09" name="Google Shape;709;p63"/>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3F3F3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4"/>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15" name="Google Shape;715;p64"/>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16" name="Google Shape;716;p64"/>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17" name="Google Shape;717;p64"/>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18" name="Google Shape;718;p64"/>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19" name="Google Shape;719;p64"/>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20" name="Google Shape;720;p64"/>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3F3F3F"/>
              </a:solidFill>
              <a:latin typeface="Arial"/>
              <a:ea typeface="Arial"/>
              <a:cs typeface="Arial"/>
              <a:sym typeface="Arial"/>
            </a:endParaRPr>
          </a:p>
        </p:txBody>
      </p:sp>
      <p:sp>
        <p:nvSpPr>
          <p:cNvPr id="721" name="Google Shape;721;p64"/>
          <p:cNvSpPr/>
          <p:nvPr/>
        </p:nvSpPr>
        <p:spPr>
          <a:xfrm>
            <a:off x="644577" y="4126040"/>
            <a:ext cx="430500" cy="297300"/>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22" name="Google Shape;722;p64"/>
          <p:cNvSpPr/>
          <p:nvPr/>
        </p:nvSpPr>
        <p:spPr>
          <a:xfrm>
            <a:off x="9497377" y="2000113"/>
            <a:ext cx="2503357" cy="1135330"/>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23" name="Google Shape;723;p64"/>
          <p:cNvSpPr/>
          <p:nvPr/>
        </p:nvSpPr>
        <p:spPr>
          <a:xfrm>
            <a:off x="9913503" y="2583306"/>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cxnSp>
        <p:nvCxnSpPr>
          <p:cNvPr id="724" name="Google Shape;724;p64"/>
          <p:cNvCxnSpPr/>
          <p:nvPr/>
        </p:nvCxnSpPr>
        <p:spPr>
          <a:xfrm>
            <a:off x="1814450" y="4520750"/>
            <a:ext cx="953400" cy="0"/>
          </a:xfrm>
          <a:prstGeom prst="straightConnector1">
            <a:avLst/>
          </a:prstGeom>
          <a:noFill/>
          <a:ln cap="flat" cmpd="sng" w="25400">
            <a:solidFill>
              <a:srgbClr val="FF0000"/>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5"/>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30" name="Google Shape;730;p6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31" name="Google Shape;731;p65"/>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32" name="Google Shape;732;p65"/>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33" name="Google Shape;733;p65"/>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34" name="Google Shape;734;p65"/>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35" name="Google Shape;735;p65"/>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3F3F3F"/>
              </a:solidFill>
              <a:latin typeface="Arial"/>
              <a:ea typeface="Arial"/>
              <a:cs typeface="Arial"/>
              <a:sym typeface="Arial"/>
            </a:endParaRPr>
          </a:p>
        </p:txBody>
      </p:sp>
      <p:sp>
        <p:nvSpPr>
          <p:cNvPr id="736" name="Google Shape;736;p65"/>
          <p:cNvSpPr/>
          <p:nvPr/>
        </p:nvSpPr>
        <p:spPr>
          <a:xfrm>
            <a:off x="1022637" y="2444645"/>
            <a:ext cx="430500" cy="297300"/>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37" name="Google Shape;737;p65"/>
          <p:cNvSpPr/>
          <p:nvPr/>
        </p:nvSpPr>
        <p:spPr>
          <a:xfrm>
            <a:off x="9497377" y="2000113"/>
            <a:ext cx="2503357" cy="1135330"/>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38" name="Google Shape;738;p65"/>
          <p:cNvSpPr/>
          <p:nvPr/>
        </p:nvSpPr>
        <p:spPr>
          <a:xfrm>
            <a:off x="9913503" y="2583306"/>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4</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6"/>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44" name="Google Shape;744;p6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45" name="Google Shape;745;p66"/>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46" name="Google Shape;746;p66"/>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47" name="Google Shape;747;p66"/>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48" name="Google Shape;748;p66"/>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49" name="Google Shape;749;p66"/>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3F3F3F"/>
              </a:solidFill>
              <a:latin typeface="Arial"/>
              <a:ea typeface="Arial"/>
              <a:cs typeface="Arial"/>
              <a:sym typeface="Arial"/>
            </a:endParaRPr>
          </a:p>
        </p:txBody>
      </p:sp>
      <p:sp>
        <p:nvSpPr>
          <p:cNvPr id="750" name="Google Shape;750;p66"/>
          <p:cNvSpPr/>
          <p:nvPr/>
        </p:nvSpPr>
        <p:spPr>
          <a:xfrm>
            <a:off x="1083847" y="2740702"/>
            <a:ext cx="430500" cy="297300"/>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1" name="Google Shape;751;p66"/>
          <p:cNvSpPr/>
          <p:nvPr/>
        </p:nvSpPr>
        <p:spPr>
          <a:xfrm>
            <a:off x="9497377" y="2000113"/>
            <a:ext cx="2503357" cy="1135330"/>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52" name="Google Shape;752;p66"/>
          <p:cNvSpPr/>
          <p:nvPr/>
        </p:nvSpPr>
        <p:spPr>
          <a:xfrm>
            <a:off x="9913503" y="2583306"/>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4</a:t>
            </a:r>
            <a:endParaRPr/>
          </a:p>
        </p:txBody>
      </p:sp>
      <p:sp>
        <p:nvSpPr>
          <p:cNvPr id="753" name="Google Shape;753;p66"/>
          <p:cNvSpPr txBox="1"/>
          <p:nvPr/>
        </p:nvSpPr>
        <p:spPr>
          <a:xfrm>
            <a:off x="6755567" y="5397228"/>
            <a:ext cx="256832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ourier New"/>
                <a:ea typeface="Courier New"/>
                <a:cs typeface="Courier New"/>
                <a:sym typeface="Courier New"/>
              </a:rPr>
              <a:t>Output:</a:t>
            </a:r>
            <a:endParaRPr b="1"/>
          </a:p>
          <a:p>
            <a:pPr indent="0" lvl="0" marL="0" marR="0" rtl="0" algn="l">
              <a:lnSpc>
                <a:spcPct val="100000"/>
              </a:lnSpc>
              <a:spcBef>
                <a:spcPts val="0"/>
              </a:spcBef>
              <a:spcAft>
                <a:spcPts val="0"/>
              </a:spcAft>
              <a:buNone/>
            </a:pPr>
            <a:r>
              <a:rPr lang="en-US" sz="2200">
                <a:latin typeface="Courier New"/>
                <a:ea typeface="Courier New"/>
                <a:cs typeface="Courier New"/>
                <a:sym typeface="Courier New"/>
              </a:rPr>
              <a:t>in f(x): x = </a:t>
            </a:r>
            <a:r>
              <a:rPr b="0" i="0" lang="en-US" sz="2200" u="none" cap="none" strike="noStrike">
                <a:solidFill>
                  <a:srgbClr val="000000"/>
                </a:solidFill>
                <a:latin typeface="Courier New"/>
                <a:ea typeface="Courier New"/>
                <a:cs typeface="Courier New"/>
                <a:sym typeface="Courier New"/>
              </a:rPr>
              <a:t>4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67"/>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59" name="Google Shape;759;p6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60" name="Google Shape;760;p67"/>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61" name="Google Shape;761;p67"/>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62" name="Google Shape;762;p67"/>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63" name="Google Shape;763;p67"/>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64" name="Google Shape;764;p67"/>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400" u="none" cap="none" strike="noStrike">
              <a:solidFill>
                <a:srgbClr val="3F3F3F"/>
              </a:solidFill>
              <a:latin typeface="Arial"/>
              <a:ea typeface="Arial"/>
              <a:cs typeface="Arial"/>
              <a:sym typeface="Arial"/>
            </a:endParaRPr>
          </a:p>
        </p:txBody>
      </p:sp>
      <p:sp>
        <p:nvSpPr>
          <p:cNvPr id="765" name="Google Shape;765;p67"/>
          <p:cNvSpPr/>
          <p:nvPr/>
        </p:nvSpPr>
        <p:spPr>
          <a:xfrm>
            <a:off x="1175037" y="3073542"/>
            <a:ext cx="430500" cy="297300"/>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66" name="Google Shape;766;p67"/>
          <p:cNvSpPr/>
          <p:nvPr/>
        </p:nvSpPr>
        <p:spPr>
          <a:xfrm>
            <a:off x="9497377" y="2000113"/>
            <a:ext cx="2503357" cy="1135330"/>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67" name="Google Shape;767;p67"/>
          <p:cNvSpPr/>
          <p:nvPr/>
        </p:nvSpPr>
        <p:spPr>
          <a:xfrm>
            <a:off x="9913503" y="2583306"/>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4</a:t>
            </a:r>
            <a:endParaRPr/>
          </a:p>
        </p:txBody>
      </p:sp>
      <p:sp>
        <p:nvSpPr>
          <p:cNvPr id="768" name="Google Shape;768;p67"/>
          <p:cNvSpPr txBox="1"/>
          <p:nvPr/>
        </p:nvSpPr>
        <p:spPr>
          <a:xfrm>
            <a:off x="6755567" y="5397228"/>
            <a:ext cx="256832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Output:</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4 </a:t>
            </a:r>
            <a:endParaRPr/>
          </a:p>
        </p:txBody>
      </p:sp>
      <p:cxnSp>
        <p:nvCxnSpPr>
          <p:cNvPr id="769" name="Google Shape;769;p67"/>
          <p:cNvCxnSpPr>
            <a:endCxn id="764" idx="3"/>
          </p:cNvCxnSpPr>
          <p:nvPr/>
        </p:nvCxnSpPr>
        <p:spPr>
          <a:xfrm flipH="1">
            <a:off x="7719940" y="2908143"/>
            <a:ext cx="2447100" cy="984300"/>
          </a:xfrm>
          <a:prstGeom prst="curvedConnector3">
            <a:avLst>
              <a:gd fmla="val -33310" name="adj1"/>
            </a:avLst>
          </a:prstGeom>
          <a:noFill/>
          <a:ln cap="flat" cmpd="sng" w="38100">
            <a:solidFill>
              <a:srgbClr val="FF0000"/>
            </a:solidFill>
            <a:prstDash val="solid"/>
            <a:round/>
            <a:headEnd len="sm" w="sm" type="none"/>
            <a:tailEnd len="med" w="med" type="triangle"/>
          </a:ln>
          <a:effectLst>
            <a:outerShdw blurRad="40000" rotWithShape="0" dir="5400000" dist="23000">
              <a:srgbClr val="000000">
                <a:alpha val="34901"/>
              </a:srgbClr>
            </a:outerShdw>
          </a:effectLst>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8"/>
          <p:cNvSpPr txBox="1"/>
          <p:nvPr>
            <p:ph type="title"/>
          </p:nvPr>
        </p:nvSpPr>
        <p:spPr>
          <a:xfrm>
            <a:off x="1075167" y="878180"/>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Visualizing Variable Scope</a:t>
            </a:r>
            <a:endParaRPr/>
          </a:p>
        </p:txBody>
      </p:sp>
      <p:sp>
        <p:nvSpPr>
          <p:cNvPr id="775" name="Google Shape;775;p68"/>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776" name="Google Shape;776;p68"/>
          <p:cNvSpPr txBox="1"/>
          <p:nvPr/>
        </p:nvSpPr>
        <p:spPr>
          <a:xfrm>
            <a:off x="1075167" y="2000113"/>
            <a:ext cx="5760348"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def f(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x = x + 1</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print( 'in f(x): x =', x )</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	return x</a:t>
            </a:r>
            <a:endParaRPr/>
          </a:p>
          <a:p>
            <a:pPr indent="0" lvl="0" marL="0" marR="0" rtl="0" algn="l">
              <a:lnSpc>
                <a:spcPct val="100000"/>
              </a:lnSpc>
              <a:spcBef>
                <a:spcPts val="0"/>
              </a:spcBef>
              <a:spcAft>
                <a:spcPts val="0"/>
              </a:spcAft>
              <a:buNone/>
            </a:pPr>
            <a:r>
              <a:t/>
            </a:r>
            <a:endParaRPr b="0" i="0" sz="22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x = 3</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z = f( x )</a:t>
            </a:r>
            <a:endParaRPr/>
          </a:p>
        </p:txBody>
      </p:sp>
      <p:sp>
        <p:nvSpPr>
          <p:cNvPr id="777" name="Google Shape;777;p68"/>
          <p:cNvSpPr/>
          <p:nvPr/>
        </p:nvSpPr>
        <p:spPr>
          <a:xfrm>
            <a:off x="6820530" y="2000113"/>
            <a:ext cx="2503357" cy="3291415"/>
          </a:xfrm>
          <a:prstGeom prst="rect">
            <a:avLst/>
          </a:prstGeom>
          <a:solidFill>
            <a:srgbClr val="1C6294"/>
          </a:solidFill>
          <a:ln cap="flat" cmpd="sng" w="25400">
            <a:solidFill>
              <a:srgbClr val="147EA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GLOBAL  scope</a:t>
            </a:r>
            <a:endParaRPr/>
          </a:p>
          <a:p>
            <a:pPr indent="0" lvl="0" marL="0" marR="0" rtl="0" algn="ctr">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f </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x</a:t>
            </a:r>
            <a:endParaRPr/>
          </a:p>
          <a:p>
            <a:pPr indent="0" lvl="0" marL="0" marR="0" rtl="0" algn="l">
              <a:lnSpc>
                <a:spcPct val="100000"/>
              </a:lnSpc>
              <a:spcBef>
                <a:spcPts val="0"/>
              </a:spcBef>
              <a:spcAft>
                <a:spcPts val="0"/>
              </a:spcAft>
              <a:buNone/>
            </a:pPr>
            <a:r>
              <a:t/>
            </a:r>
            <a:endParaRPr b="1"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chemeClr val="lt1"/>
                </a:solidFill>
                <a:latin typeface="Arial"/>
                <a:ea typeface="Arial"/>
                <a:cs typeface="Arial"/>
                <a:sym typeface="Arial"/>
              </a:rPr>
              <a:t>z </a:t>
            </a:r>
            <a:endParaRPr/>
          </a:p>
        </p:txBody>
      </p:sp>
      <p:sp>
        <p:nvSpPr>
          <p:cNvPr id="778" name="Google Shape;778;p68"/>
          <p:cNvSpPr/>
          <p:nvPr/>
        </p:nvSpPr>
        <p:spPr>
          <a:xfrm>
            <a:off x="7210275" y="2593299"/>
            <a:ext cx="1558977"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some code</a:t>
            </a:r>
            <a:endParaRPr/>
          </a:p>
        </p:txBody>
      </p:sp>
      <p:sp>
        <p:nvSpPr>
          <p:cNvPr id="779" name="Google Shape;779;p68"/>
          <p:cNvSpPr/>
          <p:nvPr/>
        </p:nvSpPr>
        <p:spPr>
          <a:xfrm>
            <a:off x="7212775" y="3135442"/>
            <a:ext cx="50716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3</a:t>
            </a:r>
            <a:endParaRPr/>
          </a:p>
        </p:txBody>
      </p:sp>
      <p:sp>
        <p:nvSpPr>
          <p:cNvPr id="780" name="Google Shape;780;p68"/>
          <p:cNvSpPr/>
          <p:nvPr/>
        </p:nvSpPr>
        <p:spPr>
          <a:xfrm>
            <a:off x="7197785" y="3735047"/>
            <a:ext cx="522155" cy="314793"/>
          </a:xfrm>
          <a:prstGeom prst="rect">
            <a:avLst/>
          </a:prstGeom>
          <a:solidFill>
            <a:srgbClr val="BFBFBF"/>
          </a:solidFill>
          <a:ln cap="flat" cmpd="sng" w="25400">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400" u="none" cap="none" strike="noStrike">
                <a:solidFill>
                  <a:srgbClr val="3F3F3F"/>
                </a:solidFill>
                <a:latin typeface="Arial"/>
                <a:ea typeface="Arial"/>
                <a:cs typeface="Arial"/>
                <a:sym typeface="Arial"/>
              </a:rPr>
              <a:t>4</a:t>
            </a:r>
            <a:endParaRPr/>
          </a:p>
        </p:txBody>
      </p:sp>
      <p:sp>
        <p:nvSpPr>
          <p:cNvPr id="781" name="Google Shape;781;p68"/>
          <p:cNvSpPr/>
          <p:nvPr/>
        </p:nvSpPr>
        <p:spPr>
          <a:xfrm>
            <a:off x="644577" y="4107555"/>
            <a:ext cx="430590" cy="297308"/>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2" name="Google Shape;782;p68"/>
          <p:cNvSpPr txBox="1"/>
          <p:nvPr/>
        </p:nvSpPr>
        <p:spPr>
          <a:xfrm>
            <a:off x="6755567" y="5397228"/>
            <a:ext cx="256832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Output:</a:t>
            </a:r>
            <a:endParaRPr/>
          </a:p>
          <a:p>
            <a:pPr indent="0" lvl="0" marL="0" marR="0" rtl="0" algn="l">
              <a:lnSpc>
                <a:spcPct val="100000"/>
              </a:lnSpc>
              <a:spcBef>
                <a:spcPts val="0"/>
              </a:spcBef>
              <a:spcAft>
                <a:spcPts val="0"/>
              </a:spcAft>
              <a:buNone/>
            </a:pPr>
            <a:r>
              <a:rPr b="0" i="0" lang="en-US" sz="2200" u="none" cap="none" strike="noStrike">
                <a:solidFill>
                  <a:srgbClr val="000000"/>
                </a:solidFill>
                <a:latin typeface="Courier New"/>
                <a:ea typeface="Courier New"/>
                <a:cs typeface="Courier New"/>
                <a:sym typeface="Courier New"/>
              </a:rPr>
              <a:t>4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Exercises:</a:t>
            </a:r>
            <a:endParaRPr/>
          </a:p>
        </p:txBody>
      </p:sp>
      <p:sp>
        <p:nvSpPr>
          <p:cNvPr id="788" name="Google Shape;788;p16"/>
          <p:cNvSpPr txBox="1"/>
          <p:nvPr>
            <p:ph idx="1" type="body"/>
          </p:nvPr>
        </p:nvSpPr>
        <p:spPr>
          <a:xfrm>
            <a:off x="726955" y="1969054"/>
            <a:ext cx="10799049" cy="4034181"/>
          </a:xfrm>
          <a:prstGeom prst="rect">
            <a:avLst/>
          </a:prstGeom>
          <a:noFill/>
          <a:ln>
            <a:noFill/>
          </a:ln>
        </p:spPr>
        <p:txBody>
          <a:bodyPr anchorCtr="0" anchor="t" bIns="45700" lIns="0" spcFirstLastPara="1" rIns="0" wrap="square" tIns="45700">
            <a:normAutofit fontScale="77500" lnSpcReduction="20000"/>
          </a:bodyPr>
          <a:lstStyle/>
          <a:p>
            <a:pPr indent="-411480" lvl="0" marL="457200" rtl="0" algn="l">
              <a:lnSpc>
                <a:spcPct val="90000"/>
              </a:lnSpc>
              <a:spcBef>
                <a:spcPts val="0"/>
              </a:spcBef>
              <a:spcAft>
                <a:spcPts val="0"/>
              </a:spcAft>
              <a:buSzPct val="100000"/>
              <a:buFont typeface="Calibri"/>
              <a:buAutoNum type="arabicPeriod"/>
            </a:pPr>
            <a:r>
              <a:rPr lang="en-US" sz="2400"/>
              <a:t>Write a function that returns the sum of the digits of a positive integer. Use this function to   find the sum of digits of the positive numbers input by the user.</a:t>
            </a:r>
            <a:endParaRPr/>
          </a:p>
          <a:p>
            <a:pPr indent="-137159" lvl="2" marL="566928" rtl="0" algn="l">
              <a:lnSpc>
                <a:spcPct val="90000"/>
              </a:lnSpc>
              <a:spcBef>
                <a:spcPts val="400"/>
              </a:spcBef>
              <a:spcAft>
                <a:spcPts val="0"/>
              </a:spcAft>
              <a:buSzPct val="100000"/>
              <a:buChar char="◦"/>
            </a:pPr>
            <a:r>
              <a:rPr lang="en-US" sz="2400"/>
              <a:t>See: </a:t>
            </a:r>
            <a:r>
              <a:rPr lang="en-US" sz="2400">
                <a:latin typeface="Courier New"/>
                <a:ea typeface="Courier New"/>
                <a:cs typeface="Courier New"/>
                <a:sym typeface="Courier New"/>
              </a:rPr>
              <a:t>04_exercise1.py</a:t>
            </a:r>
            <a:endParaRPr/>
          </a:p>
          <a:p>
            <a:pPr indent="-411480" lvl="0" marL="457200" rtl="0" algn="l">
              <a:lnSpc>
                <a:spcPct val="90000"/>
              </a:lnSpc>
              <a:spcBef>
                <a:spcPts val="1600"/>
              </a:spcBef>
              <a:spcAft>
                <a:spcPts val="0"/>
              </a:spcAft>
              <a:buSzPct val="100000"/>
              <a:buFont typeface="Calibri"/>
              <a:buAutoNum type="arabicPeriod"/>
            </a:pPr>
            <a:r>
              <a:rPr lang="en-US" sz="2400"/>
              <a:t>Write a function that takes a number as a parameter and returns the reverse of the number.</a:t>
            </a:r>
            <a:endParaRPr/>
          </a:p>
          <a:p>
            <a:pPr indent="-137159" lvl="2" marL="566928" rtl="0" algn="l">
              <a:lnSpc>
                <a:spcPct val="90000"/>
              </a:lnSpc>
              <a:spcBef>
                <a:spcPts val="400"/>
              </a:spcBef>
              <a:spcAft>
                <a:spcPts val="0"/>
              </a:spcAft>
              <a:buSzPct val="100000"/>
              <a:buChar char="◦"/>
            </a:pPr>
            <a:r>
              <a:rPr lang="en-US" sz="2400"/>
              <a:t>See: </a:t>
            </a:r>
            <a:r>
              <a:rPr lang="en-US" sz="2400">
                <a:latin typeface="Courier New"/>
                <a:ea typeface="Courier New"/>
                <a:cs typeface="Courier New"/>
                <a:sym typeface="Courier New"/>
              </a:rPr>
              <a:t>04_exercise2.py</a:t>
            </a:r>
            <a:endParaRPr sz="2400"/>
          </a:p>
          <a:p>
            <a:pPr indent="-411480" lvl="0" marL="457200" rtl="0" algn="l">
              <a:lnSpc>
                <a:spcPct val="90000"/>
              </a:lnSpc>
              <a:spcBef>
                <a:spcPts val="1600"/>
              </a:spcBef>
              <a:spcAft>
                <a:spcPts val="0"/>
              </a:spcAft>
              <a:buSzPct val="100000"/>
              <a:buFont typeface="Calibri"/>
              <a:buAutoNum type="arabicPeriod"/>
            </a:pPr>
            <a:r>
              <a:rPr lang="en-US" sz="2400"/>
              <a:t>Write a function that converts a given string </a:t>
            </a:r>
            <a:r>
              <a:rPr b="1" lang="en-US" sz="2400">
                <a:latin typeface="Courier New"/>
                <a:ea typeface="Courier New"/>
                <a:cs typeface="Courier New"/>
                <a:sym typeface="Courier New"/>
              </a:rPr>
              <a:t>s</a:t>
            </a:r>
            <a:r>
              <a:rPr lang="en-US" sz="2400"/>
              <a:t> of a binary number in base 2 to its decimal equivalent and returns the decimal value. </a:t>
            </a:r>
            <a:endParaRPr sz="2400"/>
          </a:p>
          <a:p>
            <a:pPr indent="-175258" lvl="2" marL="566928" rtl="0" algn="l">
              <a:lnSpc>
                <a:spcPct val="90000"/>
              </a:lnSpc>
              <a:spcBef>
                <a:spcPts val="1600"/>
              </a:spcBef>
              <a:spcAft>
                <a:spcPts val="0"/>
              </a:spcAft>
              <a:buSzPct val="100000"/>
              <a:buChar char="◦"/>
            </a:pPr>
            <a:r>
              <a:rPr lang="en-US" sz="2400"/>
              <a:t>First write a function, named </a:t>
            </a:r>
            <a:r>
              <a:rPr lang="en-US" sz="2400">
                <a:latin typeface="Courier New"/>
                <a:ea typeface="Courier New"/>
                <a:cs typeface="Courier New"/>
                <a:sym typeface="Courier New"/>
              </a:rPr>
              <a:t>is_binary</a:t>
            </a:r>
            <a:r>
              <a:rPr lang="en-US" sz="2400"/>
              <a:t>, that that takes a string parameter and returns True if the parameter string is a binary string with 0s and 1s  (e.g., ‘101’), False otherwise (e.g., ‘123’).</a:t>
            </a:r>
            <a:endParaRPr sz="2400"/>
          </a:p>
          <a:p>
            <a:pPr indent="-175258" lvl="2" marL="566928" rtl="0" algn="l">
              <a:lnSpc>
                <a:spcPct val="90000"/>
              </a:lnSpc>
              <a:spcBef>
                <a:spcPts val="1600"/>
              </a:spcBef>
              <a:spcAft>
                <a:spcPts val="0"/>
              </a:spcAft>
              <a:buSzPct val="100000"/>
              <a:buChar char="◦"/>
            </a:pPr>
            <a:r>
              <a:rPr lang="en-US" sz="2400"/>
              <a:t>Then write a function, named convert_to_decimal, that takes a string parameter and uses your </a:t>
            </a:r>
            <a:r>
              <a:rPr lang="en-US" sz="2400">
                <a:latin typeface="Courier New"/>
                <a:ea typeface="Courier New"/>
                <a:cs typeface="Courier New"/>
                <a:sym typeface="Courier New"/>
              </a:rPr>
              <a:t>is_binary</a:t>
            </a:r>
            <a:r>
              <a:rPr lang="en-US" sz="2400"/>
              <a:t> function to check if the parameter string is a binary number. If it is a binary, then your function converts it to its equivalent decimal. Else it displays an appropriate message to indicate that it is not a valid string for a binary number.</a:t>
            </a:r>
            <a:endParaRPr sz="2400"/>
          </a:p>
          <a:p>
            <a:pPr indent="0" lvl="0" marL="566928" rtl="0" algn="l">
              <a:lnSpc>
                <a:spcPct val="90000"/>
              </a:lnSpc>
              <a:spcBef>
                <a:spcPts val="400"/>
              </a:spcBef>
              <a:spcAft>
                <a:spcPts val="0"/>
              </a:spcAft>
              <a:buSzPct val="107142"/>
              <a:buNone/>
            </a:pPr>
            <a:r>
              <a:rPr lang="en-US" sz="2400"/>
              <a:t>See: </a:t>
            </a:r>
            <a:r>
              <a:rPr lang="en-US" sz="2400">
                <a:latin typeface="Courier New"/>
                <a:ea typeface="Courier New"/>
                <a:cs typeface="Courier New"/>
                <a:sym typeface="Courier New"/>
              </a:rPr>
              <a:t>04_exercise3.py</a:t>
            </a:r>
            <a:endParaRPr/>
          </a:p>
          <a:p>
            <a:pPr indent="-55879" lvl="1" marL="384048" rtl="0" algn="l">
              <a:lnSpc>
                <a:spcPct val="90000"/>
              </a:lnSpc>
              <a:spcBef>
                <a:spcPts val="600"/>
              </a:spcBef>
              <a:spcAft>
                <a:spcPts val="0"/>
              </a:spcAft>
              <a:buSzPct val="100000"/>
              <a:buNone/>
            </a:pPr>
            <a:r>
              <a:t/>
            </a:r>
            <a:endParaRPr sz="2000"/>
          </a:p>
        </p:txBody>
      </p:sp>
      <p:sp>
        <p:nvSpPr>
          <p:cNvPr id="789" name="Google Shape;789;p1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6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Variable Scope</a:t>
            </a:r>
            <a:endParaRPr/>
          </a:p>
        </p:txBody>
      </p:sp>
      <p:sp>
        <p:nvSpPr>
          <p:cNvPr id="795" name="Google Shape;795;p6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1000"/>
              </a:spcBef>
              <a:spcAft>
                <a:spcPts val="0"/>
              </a:spcAft>
              <a:buSzPts val="1920"/>
              <a:buNone/>
            </a:pPr>
            <a:r>
              <a:rPr lang="en-US" sz="2000"/>
              <a:t>The </a:t>
            </a:r>
            <a:r>
              <a:rPr b="1" i="1" lang="en-US" sz="2000"/>
              <a:t>scope</a:t>
            </a:r>
            <a:r>
              <a:rPr lang="en-US" sz="2000"/>
              <a:t> of a variable is the part of the program from which the variable can be accessed.</a:t>
            </a:r>
            <a:endParaRPr/>
          </a:p>
          <a:p>
            <a:pPr indent="0" lvl="0" marL="0" rtl="0" algn="l">
              <a:lnSpc>
                <a:spcPct val="90000"/>
              </a:lnSpc>
              <a:spcBef>
                <a:spcPts val="1000"/>
              </a:spcBef>
              <a:spcAft>
                <a:spcPts val="0"/>
              </a:spcAft>
              <a:buSzPts val="1920"/>
              <a:buNone/>
            </a:pPr>
            <a:r>
              <a:rPr b="1" lang="en-US" sz="2000">
                <a:solidFill>
                  <a:srgbClr val="C00000"/>
                </a:solidFill>
              </a:rPr>
              <a:t>Local variables </a:t>
            </a:r>
            <a:r>
              <a:rPr lang="en-US" sz="2000"/>
              <a:t>are variables that are defined within a function.</a:t>
            </a:r>
            <a:endParaRPr/>
          </a:p>
          <a:p>
            <a:pPr indent="0" lvl="0" marL="0" rtl="0" algn="l">
              <a:lnSpc>
                <a:spcPct val="90000"/>
              </a:lnSpc>
              <a:spcBef>
                <a:spcPts val="1000"/>
              </a:spcBef>
              <a:spcAft>
                <a:spcPts val="0"/>
              </a:spcAft>
              <a:buSzPts val="1920"/>
              <a:buNone/>
            </a:pPr>
            <a:r>
              <a:rPr lang="en-US" sz="2000"/>
              <a:t>Local variables become available from the point that they are defined in a function until the end of the function in which it they are defined.</a:t>
            </a:r>
            <a:endParaRPr/>
          </a:p>
          <a:p>
            <a:pPr indent="0" lvl="0" marL="0" rtl="0" algn="l">
              <a:lnSpc>
                <a:spcPct val="90000"/>
              </a:lnSpc>
              <a:spcBef>
                <a:spcPts val="1000"/>
              </a:spcBef>
              <a:spcAft>
                <a:spcPts val="0"/>
              </a:spcAft>
              <a:buSzPts val="1920"/>
              <a:buNone/>
            </a:pPr>
            <a:r>
              <a:rPr b="1" lang="en-US" sz="2000">
                <a:solidFill>
                  <a:srgbClr val="C00000"/>
                </a:solidFill>
              </a:rPr>
              <a:t>Global </a:t>
            </a:r>
            <a:r>
              <a:rPr b="1" lang="en-US">
                <a:solidFill>
                  <a:srgbClr val="C00000"/>
                </a:solidFill>
              </a:rPr>
              <a:t>variables</a:t>
            </a:r>
            <a:r>
              <a:rPr lang="en-US"/>
              <a:t> are </a:t>
            </a:r>
            <a:r>
              <a:rPr lang="en-US" sz="2000"/>
              <a:t>that are defined outside of functions and have a global scope.  Global variables are visible/accessible from inside functions; however, they cannot be directly updated.</a:t>
            </a:r>
            <a:endParaRPr/>
          </a:p>
          <a:p>
            <a:pPr indent="-228600" lvl="0" marL="457200" rtl="0" algn="l">
              <a:lnSpc>
                <a:spcPct val="90000"/>
              </a:lnSpc>
              <a:spcBef>
                <a:spcPts val="1200"/>
              </a:spcBef>
              <a:spcAft>
                <a:spcPts val="0"/>
              </a:spcAft>
              <a:buSzPts val="1800"/>
              <a:buNone/>
            </a:pPr>
            <a:r>
              <a:t/>
            </a:r>
            <a:endParaRPr/>
          </a:p>
        </p:txBody>
      </p:sp>
      <p:sp>
        <p:nvSpPr>
          <p:cNvPr id="796" name="Google Shape;796;p6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8"/>
          <p:cNvSpPr txBox="1"/>
          <p:nvPr>
            <p:ph type="title"/>
          </p:nvPr>
        </p:nvSpPr>
        <p:spPr>
          <a:xfrm>
            <a:off x="550512" y="786638"/>
            <a:ext cx="11360800" cy="763600"/>
          </a:xfrm>
          <a:prstGeom prst="rect">
            <a:avLst/>
          </a:prstGeom>
          <a:noFill/>
          <a:ln>
            <a:noFill/>
          </a:ln>
        </p:spPr>
        <p:txBody>
          <a:bodyPr anchorCtr="0" anchor="t" bIns="121900" lIns="121900" spcFirstLastPara="1" rIns="121900" wrap="square" tIns="121900">
            <a:noAutofit/>
          </a:bodyPr>
          <a:lstStyle/>
          <a:p>
            <a:pPr indent="0" lvl="0" marL="0" rtl="0" algn="l">
              <a:lnSpc>
                <a:spcPct val="85000"/>
              </a:lnSpc>
              <a:spcBef>
                <a:spcPts val="0"/>
              </a:spcBef>
              <a:spcAft>
                <a:spcPts val="0"/>
              </a:spcAft>
              <a:buClr>
                <a:srgbClr val="3F3F3F"/>
              </a:buClr>
              <a:buSzPts val="2800"/>
              <a:buFont typeface="Calibri"/>
              <a:buNone/>
            </a:pPr>
            <a:r>
              <a:rPr lang="en-US"/>
              <a:t>SCOPE EXAMPLE</a:t>
            </a:r>
            <a:endParaRPr/>
          </a:p>
        </p:txBody>
      </p:sp>
      <p:sp>
        <p:nvSpPr>
          <p:cNvPr id="802" name="Google Shape;802;p28"/>
          <p:cNvSpPr txBox="1"/>
          <p:nvPr>
            <p:ph idx="1" type="body"/>
          </p:nvPr>
        </p:nvSpPr>
        <p:spPr>
          <a:xfrm>
            <a:off x="477887" y="1705808"/>
            <a:ext cx="11360700" cy="5152200"/>
          </a:xfrm>
          <a:prstGeom prst="rect">
            <a:avLst/>
          </a:prstGeom>
          <a:noFill/>
          <a:ln>
            <a:noFill/>
          </a:ln>
        </p:spPr>
        <p:txBody>
          <a:bodyPr anchorCtr="0" anchor="t" bIns="121900" lIns="121900" spcFirstLastPara="1" rIns="121900" wrap="square" tIns="121900">
            <a:noAutofit/>
          </a:bodyPr>
          <a:lstStyle/>
          <a:p>
            <a:pPr indent="0" lvl="0" marL="0" rtl="0" algn="l">
              <a:lnSpc>
                <a:spcPct val="90000"/>
              </a:lnSpc>
              <a:spcBef>
                <a:spcPts val="1000"/>
              </a:spcBef>
              <a:spcAft>
                <a:spcPts val="0"/>
              </a:spcAft>
              <a:buSzPts val="1800"/>
              <a:buNone/>
            </a:pPr>
            <a:r>
              <a:rPr lang="en-US"/>
              <a:t>Inside a function, can </a:t>
            </a:r>
            <a:r>
              <a:rPr b="1" i="1" lang="en-US"/>
              <a:t>access</a:t>
            </a:r>
            <a:r>
              <a:rPr lang="en-US"/>
              <a:t> a variable defined outside.</a:t>
            </a:r>
            <a:endParaRPr/>
          </a:p>
          <a:p>
            <a:pPr indent="0" lvl="0" marL="0" rtl="0" algn="l">
              <a:lnSpc>
                <a:spcPct val="90000"/>
              </a:lnSpc>
              <a:spcBef>
                <a:spcPts val="1000"/>
              </a:spcBef>
              <a:spcAft>
                <a:spcPts val="0"/>
              </a:spcAft>
              <a:buSzPts val="1800"/>
              <a:buNone/>
            </a:pPr>
            <a:r>
              <a:rPr lang="en-US"/>
              <a:t>Inside a function, </a:t>
            </a:r>
            <a:r>
              <a:rPr b="1" i="1" lang="en-US"/>
              <a:t>cannot modify</a:t>
            </a:r>
            <a:r>
              <a:rPr lang="en-US"/>
              <a:t> a variable defined outside unless you use the global keyword which is not recommended.</a:t>
            </a:r>
            <a:endParaRPr/>
          </a:p>
          <a:p>
            <a:pPr indent="0" lvl="0" marL="0" rtl="0" algn="l">
              <a:lnSpc>
                <a:spcPct val="90000"/>
              </a:lnSpc>
              <a:spcBef>
                <a:spcPts val="0"/>
              </a:spcBef>
              <a:spcAft>
                <a:spcPts val="2133"/>
              </a:spcAft>
              <a:buSzPts val="1800"/>
              <a:buNone/>
            </a:pPr>
            <a:r>
              <a:t/>
            </a:r>
            <a:endParaRPr/>
          </a:p>
        </p:txBody>
      </p:sp>
      <p:sp>
        <p:nvSpPr>
          <p:cNvPr id="803" name="Google Shape;803;p28"/>
          <p:cNvSpPr txBox="1"/>
          <p:nvPr/>
        </p:nvSpPr>
        <p:spPr>
          <a:xfrm>
            <a:off x="1310172" y="5330404"/>
            <a:ext cx="17145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ourier New"/>
                <a:ea typeface="Courier New"/>
                <a:cs typeface="Courier New"/>
                <a:sym typeface="Courier Ne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ourier New"/>
                <a:ea typeface="Courier New"/>
                <a:cs typeface="Courier New"/>
                <a:sym typeface="Courier New"/>
              </a:rPr>
              <a:t>5</a:t>
            </a:r>
            <a:endParaRPr b="0" i="0" sz="1400" u="none" cap="none" strike="noStrike">
              <a:solidFill>
                <a:srgbClr val="000000"/>
              </a:solidFill>
              <a:latin typeface="Arial"/>
              <a:ea typeface="Arial"/>
              <a:cs typeface="Arial"/>
              <a:sym typeface="Arial"/>
            </a:endParaRPr>
          </a:p>
        </p:txBody>
      </p:sp>
      <p:sp>
        <p:nvSpPr>
          <p:cNvPr id="804" name="Google Shape;804;p28"/>
          <p:cNvSpPr txBox="1"/>
          <p:nvPr/>
        </p:nvSpPr>
        <p:spPr>
          <a:xfrm>
            <a:off x="4068639" y="5330400"/>
            <a:ext cx="17145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ourier New"/>
                <a:ea typeface="Courier New"/>
                <a:cs typeface="Courier New"/>
                <a:sym typeface="Courier New"/>
              </a:rPr>
              <a:t>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ourier New"/>
                <a:ea typeface="Courier New"/>
                <a:cs typeface="Courier New"/>
                <a:sym typeface="Courier New"/>
              </a:rPr>
              <a:t>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400" u="none" cap="none" strike="noStrike">
                <a:solidFill>
                  <a:schemeClr val="dk1"/>
                </a:solidFill>
                <a:latin typeface="Courier New"/>
                <a:ea typeface="Courier New"/>
                <a:cs typeface="Courier New"/>
                <a:sym typeface="Courier New"/>
              </a:rPr>
              <a:t>5</a:t>
            </a:r>
            <a:endParaRPr b="0" i="0" sz="1400" u="none" cap="none" strike="noStrike">
              <a:solidFill>
                <a:srgbClr val="000000"/>
              </a:solidFill>
              <a:latin typeface="Arial"/>
              <a:ea typeface="Arial"/>
              <a:cs typeface="Arial"/>
              <a:sym typeface="Arial"/>
            </a:endParaRPr>
          </a:p>
        </p:txBody>
      </p:sp>
      <p:pic>
        <p:nvPicPr>
          <p:cNvPr id="805" name="Google Shape;805;p28"/>
          <p:cNvPicPr preferRelativeResize="0"/>
          <p:nvPr/>
        </p:nvPicPr>
        <p:blipFill rotWithShape="1">
          <a:blip r:embed="rId3">
            <a:alphaModFix/>
          </a:blip>
          <a:srcRect b="0" l="0" r="0" t="0"/>
          <a:stretch/>
        </p:blipFill>
        <p:spPr>
          <a:xfrm>
            <a:off x="1068550" y="2789838"/>
            <a:ext cx="8699350" cy="2404350"/>
          </a:xfrm>
          <a:prstGeom prst="rect">
            <a:avLst/>
          </a:prstGeom>
          <a:noFill/>
          <a:ln>
            <a:noFill/>
          </a:ln>
        </p:spPr>
      </p:pic>
      <p:sp>
        <p:nvSpPr>
          <p:cNvPr id="806" name="Google Shape;806;p28"/>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1050"/>
              <a:buFont typeface="Calibri"/>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Global Variables</a:t>
            </a:r>
            <a:endParaRPr/>
          </a:p>
        </p:txBody>
      </p:sp>
      <p:sp>
        <p:nvSpPr>
          <p:cNvPr id="812" name="Google Shape;812;p38"/>
          <p:cNvSpPr txBox="1"/>
          <p:nvPr>
            <p:ph idx="1" type="body"/>
          </p:nvPr>
        </p:nvSpPr>
        <p:spPr>
          <a:xfrm>
            <a:off x="905184" y="1950935"/>
            <a:ext cx="10690468" cy="3880773"/>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200"/>
              <a:buNone/>
            </a:pPr>
            <a:r>
              <a:rPr lang="en-US" sz="2200"/>
              <a:t>Variables that are defined outside of functions.</a:t>
            </a:r>
            <a:endParaRPr/>
          </a:p>
          <a:p>
            <a:pPr indent="0" lvl="0" marL="0" rtl="0" algn="l">
              <a:lnSpc>
                <a:spcPct val="90000"/>
              </a:lnSpc>
              <a:spcBef>
                <a:spcPts val="1400"/>
              </a:spcBef>
              <a:spcAft>
                <a:spcPts val="0"/>
              </a:spcAft>
              <a:buSzPts val="2200"/>
              <a:buNone/>
            </a:pPr>
            <a:r>
              <a:rPr lang="en-US" sz="2200"/>
              <a:t>A global variables are visible from within all functions.</a:t>
            </a:r>
            <a:endParaRPr sz="2200"/>
          </a:p>
          <a:p>
            <a:pPr indent="0" lvl="0" marL="0" rtl="0" algn="l">
              <a:lnSpc>
                <a:spcPct val="90000"/>
              </a:lnSpc>
              <a:spcBef>
                <a:spcPts val="1400"/>
              </a:spcBef>
              <a:spcAft>
                <a:spcPts val="0"/>
              </a:spcAft>
              <a:buSzPts val="2200"/>
              <a:buNone/>
            </a:pPr>
            <a:r>
              <a:rPr lang="en-US" sz="2200"/>
              <a:t>Any function that wants to update a global variable must include a </a:t>
            </a:r>
            <a:r>
              <a:rPr lang="en-US" sz="2200">
                <a:latin typeface="Courier New"/>
                <a:ea typeface="Courier New"/>
                <a:cs typeface="Courier New"/>
                <a:sym typeface="Courier New"/>
              </a:rPr>
              <a:t>global</a:t>
            </a:r>
            <a:r>
              <a:rPr lang="en-US" sz="2200"/>
              <a:t> declaration.</a:t>
            </a:r>
            <a:endParaRPr/>
          </a:p>
          <a:p>
            <a:pPr indent="0" lvl="0" marL="0" rtl="0" algn="l">
              <a:lnSpc>
                <a:spcPct val="90000"/>
              </a:lnSpc>
              <a:spcBef>
                <a:spcPts val="1400"/>
              </a:spcBef>
              <a:spcAft>
                <a:spcPts val="0"/>
              </a:spcAft>
              <a:buSzPts val="2200"/>
              <a:buNone/>
            </a:pPr>
            <a:r>
              <a:rPr lang="en-US" sz="2200"/>
              <a:t>Variables that are assigned values/updated inside functions, with the same name as global variables, are local variables. </a:t>
            </a:r>
            <a:endParaRPr/>
          </a:p>
          <a:p>
            <a:pPr indent="0" lvl="0" marL="0" rtl="0" algn="l">
              <a:lnSpc>
                <a:spcPct val="90000"/>
              </a:lnSpc>
              <a:spcBef>
                <a:spcPts val="1400"/>
              </a:spcBef>
              <a:spcAft>
                <a:spcPts val="0"/>
              </a:spcAft>
              <a:buSzPts val="2200"/>
              <a:buNone/>
            </a:pPr>
            <a:r>
              <a:rPr lang="en-US" sz="2200"/>
              <a:t>If a variable in a function is declared using the </a:t>
            </a:r>
            <a:r>
              <a:rPr lang="en-US" sz="2200">
                <a:latin typeface="Courier New"/>
                <a:ea typeface="Courier New"/>
                <a:cs typeface="Courier New"/>
                <a:sym typeface="Courier New"/>
              </a:rPr>
              <a:t>global</a:t>
            </a:r>
            <a:r>
              <a:rPr lang="en-US" sz="2200"/>
              <a:t> keyword it references the global variable and can be used to access/update the global variable from inside the function. </a:t>
            </a:r>
            <a:endParaRPr/>
          </a:p>
          <a:p>
            <a:pPr indent="-139700" lvl="0" marL="91440" rtl="0" algn="l">
              <a:lnSpc>
                <a:spcPct val="90000"/>
              </a:lnSpc>
              <a:spcBef>
                <a:spcPts val="1400"/>
              </a:spcBef>
              <a:spcAft>
                <a:spcPts val="0"/>
              </a:spcAft>
              <a:buSzPts val="2200"/>
              <a:buChar char=" "/>
            </a:pPr>
            <a:r>
              <a:rPr i="1" lang="en-US" sz="2200">
                <a:solidFill>
                  <a:srgbClr val="FF0000"/>
                </a:solidFill>
              </a:rPr>
              <a:t>Warning: Accessing/updating global variables in functions is not generally recommended, as it violates the principle of modularity.  Global variables access from within functions can cause unexpected results.</a:t>
            </a:r>
            <a:endParaRPr/>
          </a:p>
          <a:p>
            <a:pPr indent="0" lvl="0" marL="91440" rtl="0" algn="l">
              <a:lnSpc>
                <a:spcPct val="90000"/>
              </a:lnSpc>
              <a:spcBef>
                <a:spcPts val="1400"/>
              </a:spcBef>
              <a:spcAft>
                <a:spcPts val="0"/>
              </a:spcAft>
              <a:buSzPts val="2200"/>
              <a:buNone/>
            </a:pPr>
            <a:r>
              <a:t/>
            </a:r>
            <a:endParaRPr sz="2200"/>
          </a:p>
          <a:p>
            <a:pPr indent="0" lvl="0" marL="91440" rtl="0" algn="l">
              <a:lnSpc>
                <a:spcPct val="90000"/>
              </a:lnSpc>
              <a:spcBef>
                <a:spcPts val="1400"/>
              </a:spcBef>
              <a:spcAft>
                <a:spcPts val="0"/>
              </a:spcAft>
              <a:buSzPts val="2200"/>
              <a:buNone/>
            </a:pPr>
            <a:r>
              <a:t/>
            </a:r>
            <a:endParaRPr sz="2200"/>
          </a:p>
        </p:txBody>
      </p:sp>
      <p:sp>
        <p:nvSpPr>
          <p:cNvPr id="813" name="Google Shape;813;p3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Why do we use Functions?</a:t>
            </a:r>
            <a:endParaRPr/>
          </a:p>
        </p:txBody>
      </p:sp>
      <p:sp>
        <p:nvSpPr>
          <p:cNvPr id="128" name="Google Shape;128;p5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114300" rtl="0" algn="l">
              <a:lnSpc>
                <a:spcPct val="90000"/>
              </a:lnSpc>
              <a:spcBef>
                <a:spcPts val="1200"/>
              </a:spcBef>
              <a:spcAft>
                <a:spcPts val="0"/>
              </a:spcAft>
              <a:buSzPts val="1800"/>
              <a:buNone/>
            </a:pPr>
            <a:r>
              <a:rPr b="1" lang="en-US" sz="2200">
                <a:latin typeface="Calibri"/>
                <a:ea typeface="Calibri"/>
                <a:cs typeface="Calibri"/>
                <a:sym typeface="Calibri"/>
              </a:rPr>
              <a:t>Abstraction: </a:t>
            </a:r>
            <a:endParaRPr/>
          </a:p>
          <a:p>
            <a:pPr indent="-342900" lvl="1" marL="914400" rtl="0" algn="l">
              <a:lnSpc>
                <a:spcPct val="90000"/>
              </a:lnSpc>
              <a:spcBef>
                <a:spcPts val="200"/>
              </a:spcBef>
              <a:spcAft>
                <a:spcPts val="0"/>
              </a:spcAft>
              <a:buSzPts val="1800"/>
              <a:buFont typeface="Arial"/>
              <a:buChar char="•"/>
            </a:pPr>
            <a:r>
              <a:rPr i="0" lang="en-US" sz="2200">
                <a:solidFill>
                  <a:srgbClr val="202124"/>
                </a:solidFill>
                <a:latin typeface="Calibri"/>
                <a:ea typeface="Calibri"/>
                <a:cs typeface="Calibri"/>
                <a:sym typeface="Calibri"/>
              </a:rPr>
              <a:t>a process of handling complexity by hiding unnecessary information from the use</a:t>
            </a:r>
            <a:endParaRPr/>
          </a:p>
          <a:p>
            <a:pPr indent="0" lvl="0" marL="114300" rtl="0" algn="l">
              <a:lnSpc>
                <a:spcPct val="90000"/>
              </a:lnSpc>
              <a:spcBef>
                <a:spcPts val="1200"/>
              </a:spcBef>
              <a:spcAft>
                <a:spcPts val="0"/>
              </a:spcAft>
              <a:buSzPts val="1800"/>
              <a:buNone/>
            </a:pPr>
            <a:r>
              <a:rPr b="1" lang="en-US" sz="2200">
                <a:latin typeface="Calibri"/>
                <a:ea typeface="Calibri"/>
                <a:cs typeface="Calibri"/>
                <a:sym typeface="Calibri"/>
              </a:rPr>
              <a:t>Reusability: </a:t>
            </a:r>
            <a:endParaRPr/>
          </a:p>
          <a:p>
            <a:pPr indent="-342900" lvl="1" marL="914400" rtl="0" algn="l">
              <a:lnSpc>
                <a:spcPct val="90000"/>
              </a:lnSpc>
              <a:spcBef>
                <a:spcPts val="200"/>
              </a:spcBef>
              <a:spcAft>
                <a:spcPts val="0"/>
              </a:spcAft>
              <a:buSzPts val="1800"/>
              <a:buFont typeface="Arial"/>
              <a:buChar char="•"/>
            </a:pPr>
            <a:r>
              <a:rPr i="0" lang="en-US" sz="2200">
                <a:solidFill>
                  <a:srgbClr val="202124"/>
                </a:solidFill>
                <a:latin typeface="Calibri"/>
                <a:ea typeface="Calibri"/>
                <a:cs typeface="Calibri"/>
                <a:sym typeface="Calibri"/>
              </a:rPr>
              <a:t>the measurement of the likelihood that a given unit of code can be successfully incorporated into another program. </a:t>
            </a:r>
            <a:r>
              <a:rPr i="0" lang="en-US" sz="2200">
                <a:solidFill>
                  <a:srgbClr val="000000"/>
                </a:solidFill>
                <a:latin typeface="Calibri"/>
                <a:ea typeface="Calibri"/>
                <a:cs typeface="Calibri"/>
                <a:sym typeface="Calibri"/>
              </a:rPr>
              <a:t>Code reuse allows programmers to reuse the same code for similar features in multiple apps, reducing the time it takes to develop new applications.</a:t>
            </a:r>
            <a:endParaRPr sz="2200">
              <a:latin typeface="Calibri"/>
              <a:ea typeface="Calibri"/>
              <a:cs typeface="Calibri"/>
              <a:sym typeface="Calibri"/>
            </a:endParaRPr>
          </a:p>
          <a:p>
            <a:pPr indent="0" lvl="0" marL="114300" rtl="0" algn="l">
              <a:lnSpc>
                <a:spcPct val="90000"/>
              </a:lnSpc>
              <a:spcBef>
                <a:spcPts val="1200"/>
              </a:spcBef>
              <a:spcAft>
                <a:spcPts val="0"/>
              </a:spcAft>
              <a:buSzPts val="1800"/>
              <a:buNone/>
            </a:pPr>
            <a:r>
              <a:rPr b="1" lang="en-US" sz="2200">
                <a:latin typeface="Calibri"/>
                <a:ea typeface="Calibri"/>
                <a:cs typeface="Calibri"/>
                <a:sym typeface="Calibri"/>
              </a:rPr>
              <a:t>Modularity: </a:t>
            </a:r>
            <a:r>
              <a:rPr b="1" i="0" lang="en-US" sz="2200">
                <a:solidFill>
                  <a:srgbClr val="202124"/>
                </a:solidFill>
                <a:latin typeface="Calibri"/>
                <a:ea typeface="Calibri"/>
                <a:cs typeface="Calibri"/>
                <a:sym typeface="Calibri"/>
              </a:rPr>
              <a:t> </a:t>
            </a:r>
            <a:endParaRPr/>
          </a:p>
          <a:p>
            <a:pPr indent="-342900" lvl="1" marL="914400" rtl="0" algn="l">
              <a:lnSpc>
                <a:spcPct val="90000"/>
              </a:lnSpc>
              <a:spcBef>
                <a:spcPts val="200"/>
              </a:spcBef>
              <a:spcAft>
                <a:spcPts val="0"/>
              </a:spcAft>
              <a:buSzPts val="1800"/>
              <a:buFont typeface="Arial"/>
              <a:buChar char="•"/>
            </a:pPr>
            <a:r>
              <a:rPr i="0" lang="en-US" sz="2200">
                <a:solidFill>
                  <a:srgbClr val="202124"/>
                </a:solidFill>
                <a:latin typeface="Calibri"/>
                <a:ea typeface="Calibri"/>
                <a:cs typeface="Calibri"/>
                <a:sym typeface="Calibri"/>
              </a:rPr>
              <a:t>separating a program's functions into independent pieces or building blocks, each containing all the parts needed to execute a single aspect of the functionality.</a:t>
            </a:r>
            <a:endParaRPr sz="2200">
              <a:latin typeface="Calibri"/>
              <a:ea typeface="Calibri"/>
              <a:cs typeface="Calibri"/>
              <a:sym typeface="Calibri"/>
            </a:endParaRPr>
          </a:p>
        </p:txBody>
      </p:sp>
      <p:sp>
        <p:nvSpPr>
          <p:cNvPr id="129" name="Google Shape;129;p5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Global Variables - Example</a:t>
            </a:r>
            <a:endParaRPr/>
          </a:p>
        </p:txBody>
      </p:sp>
      <p:sp>
        <p:nvSpPr>
          <p:cNvPr id="819" name="Google Shape;819;p39"/>
          <p:cNvSpPr txBox="1"/>
          <p:nvPr>
            <p:ph idx="1" type="body"/>
          </p:nvPr>
        </p:nvSpPr>
        <p:spPr>
          <a:xfrm>
            <a:off x="1097280" y="1845734"/>
            <a:ext cx="4937760" cy="4023359"/>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a:latin typeface="Courier New"/>
                <a:ea typeface="Courier New"/>
                <a:cs typeface="Courier New"/>
                <a:sym typeface="Courier New"/>
              </a:rPr>
              <a:t>def f():</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x = 1</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print(x)</a:t>
            </a:r>
            <a:endParaRPr/>
          </a:p>
          <a:p>
            <a:pPr indent="0" lvl="0" marL="0" rtl="0" algn="l">
              <a:lnSpc>
                <a:spcPct val="90000"/>
              </a:lnSpc>
              <a:spcBef>
                <a:spcPts val="200"/>
              </a:spcBef>
              <a:spcAft>
                <a:spcPts val="0"/>
              </a:spcAft>
              <a:buSzPts val="2000"/>
              <a:buNone/>
            </a:pPr>
            <a:r>
              <a:t/>
            </a:r>
            <a:endParaRPr>
              <a:latin typeface="Courier New"/>
              <a:ea typeface="Courier New"/>
              <a:cs typeface="Courier New"/>
              <a:sym typeface="Courier New"/>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x = 5</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f()</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print(x)</a:t>
            </a:r>
            <a:endParaRPr/>
          </a:p>
          <a:p>
            <a:pPr indent="0" lvl="0" marL="0" rtl="0" algn="l">
              <a:lnSpc>
                <a:spcPct val="90000"/>
              </a:lnSpc>
              <a:spcBef>
                <a:spcPts val="200"/>
              </a:spcBef>
              <a:spcAft>
                <a:spcPts val="0"/>
              </a:spcAft>
              <a:buSzPts val="2000"/>
              <a:buNone/>
            </a:pPr>
            <a:r>
              <a:t/>
            </a:r>
            <a:endParaRPr>
              <a:latin typeface="Courier New"/>
              <a:ea typeface="Courier New"/>
              <a:cs typeface="Courier New"/>
              <a:sym typeface="Courier New"/>
            </a:endParaRPr>
          </a:p>
          <a:p>
            <a:pPr indent="0" lvl="0" marL="0" rtl="0" algn="l">
              <a:lnSpc>
                <a:spcPct val="90000"/>
              </a:lnSpc>
              <a:spcBef>
                <a:spcPts val="200"/>
              </a:spcBef>
              <a:spcAft>
                <a:spcPts val="0"/>
              </a:spcAft>
              <a:buSzPts val="2000"/>
              <a:buNone/>
            </a:pPr>
            <a:r>
              <a:t/>
            </a:r>
            <a:endParaRPr b="1">
              <a:latin typeface="Courier New"/>
              <a:ea typeface="Courier New"/>
              <a:cs typeface="Courier New"/>
              <a:sym typeface="Courier New"/>
            </a:endParaRPr>
          </a:p>
          <a:p>
            <a:pPr indent="0" lvl="0" marL="0" rtl="0" algn="l">
              <a:lnSpc>
                <a:spcPct val="90000"/>
              </a:lnSpc>
              <a:spcBef>
                <a:spcPts val="200"/>
              </a:spcBef>
              <a:spcAft>
                <a:spcPts val="0"/>
              </a:spcAft>
              <a:buSzPts val="2000"/>
              <a:buNone/>
            </a:pPr>
            <a:r>
              <a:rPr b="1" lang="en-US">
                <a:latin typeface="Courier New"/>
                <a:ea typeface="Courier New"/>
                <a:cs typeface="Courier New"/>
                <a:sym typeface="Courier New"/>
              </a:rPr>
              <a:t>Output:</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1</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5</a:t>
            </a:r>
            <a:endParaRPr>
              <a:latin typeface="Courier New"/>
              <a:ea typeface="Courier New"/>
              <a:cs typeface="Courier New"/>
              <a:sym typeface="Courier New"/>
            </a:endParaRPr>
          </a:p>
          <a:p>
            <a:pPr indent="0" lvl="0" marL="0" rtl="0" algn="l">
              <a:lnSpc>
                <a:spcPct val="90000"/>
              </a:lnSpc>
              <a:spcBef>
                <a:spcPts val="1400"/>
              </a:spcBef>
              <a:spcAft>
                <a:spcPts val="0"/>
              </a:spcAft>
              <a:buSzPts val="2000"/>
              <a:buNone/>
            </a:pPr>
            <a:r>
              <a:t/>
            </a:r>
            <a:endParaRPr/>
          </a:p>
        </p:txBody>
      </p:sp>
      <p:sp>
        <p:nvSpPr>
          <p:cNvPr id="820" name="Google Shape;820;p39"/>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2000"/>
              <a:buNone/>
            </a:pPr>
            <a:r>
              <a:rPr lang="en-US">
                <a:latin typeface="Courier New"/>
                <a:ea typeface="Courier New"/>
                <a:cs typeface="Courier New"/>
                <a:sym typeface="Courier New"/>
              </a:rPr>
              <a:t>def g() :</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global x </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x = 1</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print(x)</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 </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x = 5</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g()</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print(x)</a:t>
            </a:r>
            <a:endParaRPr/>
          </a:p>
          <a:p>
            <a:pPr indent="0" lvl="0" marL="0" rtl="0" algn="l">
              <a:lnSpc>
                <a:spcPct val="90000"/>
              </a:lnSpc>
              <a:spcBef>
                <a:spcPts val="200"/>
              </a:spcBef>
              <a:spcAft>
                <a:spcPts val="0"/>
              </a:spcAft>
              <a:buSzPts val="2000"/>
              <a:buNone/>
            </a:pPr>
            <a:r>
              <a:t/>
            </a:r>
            <a:endParaRPr>
              <a:latin typeface="Courier New"/>
              <a:ea typeface="Courier New"/>
              <a:cs typeface="Courier New"/>
              <a:sym typeface="Courier New"/>
            </a:endParaRPr>
          </a:p>
          <a:p>
            <a:pPr indent="0" lvl="0" marL="0" rtl="0" algn="l">
              <a:lnSpc>
                <a:spcPct val="90000"/>
              </a:lnSpc>
              <a:spcBef>
                <a:spcPts val="200"/>
              </a:spcBef>
              <a:spcAft>
                <a:spcPts val="0"/>
              </a:spcAft>
              <a:buSzPts val="2000"/>
              <a:buNone/>
            </a:pPr>
            <a:r>
              <a:rPr b="1" lang="en-US">
                <a:latin typeface="Courier New"/>
                <a:ea typeface="Courier New"/>
                <a:cs typeface="Courier New"/>
                <a:sym typeface="Courier New"/>
              </a:rPr>
              <a:t>Output:</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1</a:t>
            </a:r>
            <a:endParaRPr/>
          </a:p>
          <a:p>
            <a:pPr indent="0" lvl="0" marL="0" rtl="0" algn="l">
              <a:lnSpc>
                <a:spcPct val="90000"/>
              </a:lnSpc>
              <a:spcBef>
                <a:spcPts val="200"/>
              </a:spcBef>
              <a:spcAft>
                <a:spcPts val="0"/>
              </a:spcAft>
              <a:buSzPts val="2000"/>
              <a:buNone/>
            </a:pPr>
            <a:r>
              <a:rPr lang="en-US">
                <a:latin typeface="Courier New"/>
                <a:ea typeface="Courier New"/>
                <a:cs typeface="Courier New"/>
                <a:sym typeface="Courier New"/>
              </a:rPr>
              <a:t>1</a:t>
            </a:r>
            <a:endParaRPr>
              <a:latin typeface="Courier New"/>
              <a:ea typeface="Courier New"/>
              <a:cs typeface="Courier New"/>
              <a:sym typeface="Courier New"/>
            </a:endParaRPr>
          </a:p>
          <a:p>
            <a:pPr indent="0" lvl="0" marL="91440" rtl="0" algn="l">
              <a:lnSpc>
                <a:spcPct val="90000"/>
              </a:lnSpc>
              <a:spcBef>
                <a:spcPts val="1400"/>
              </a:spcBef>
              <a:spcAft>
                <a:spcPts val="0"/>
              </a:spcAft>
              <a:buSzPts val="2000"/>
              <a:buNone/>
            </a:pPr>
            <a:r>
              <a:t/>
            </a:r>
            <a:endParaRPr b="1"/>
          </a:p>
        </p:txBody>
      </p:sp>
      <p:sp>
        <p:nvSpPr>
          <p:cNvPr id="821" name="Google Shape;821;p3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17"/>
          <p:cNvSpPr txBox="1"/>
          <p:nvPr>
            <p:ph type="title"/>
          </p:nvPr>
        </p:nvSpPr>
        <p:spPr>
          <a:xfrm>
            <a:off x="677334" y="834887"/>
            <a:ext cx="8596668" cy="68911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Summary – when a function is called:</a:t>
            </a:r>
            <a:endParaRPr/>
          </a:p>
        </p:txBody>
      </p:sp>
      <p:sp>
        <p:nvSpPr>
          <p:cNvPr id="827" name="Google Shape;827;p17"/>
          <p:cNvSpPr txBox="1"/>
          <p:nvPr>
            <p:ph idx="1" type="body"/>
          </p:nvPr>
        </p:nvSpPr>
        <p:spPr>
          <a:xfrm>
            <a:off x="677334" y="1927319"/>
            <a:ext cx="10997831" cy="4742649"/>
          </a:xfrm>
          <a:prstGeom prst="rect">
            <a:avLst/>
          </a:prstGeom>
          <a:noFill/>
          <a:ln>
            <a:noFill/>
          </a:ln>
        </p:spPr>
        <p:txBody>
          <a:bodyPr anchorCtr="0" anchor="t" bIns="45700" lIns="0" spcFirstLastPara="1" rIns="0" wrap="square" tIns="45700">
            <a:noAutofit/>
          </a:bodyPr>
          <a:lstStyle/>
          <a:p>
            <a:pPr indent="-457200" lvl="0" marL="457200" rtl="0" algn="l">
              <a:lnSpc>
                <a:spcPct val="90000"/>
              </a:lnSpc>
              <a:spcBef>
                <a:spcPts val="0"/>
              </a:spcBef>
              <a:spcAft>
                <a:spcPts val="0"/>
              </a:spcAft>
              <a:buSzPts val="2400"/>
              <a:buFont typeface="Calibri"/>
              <a:buAutoNum type="arabicParenR"/>
            </a:pPr>
            <a:r>
              <a:rPr lang="en-US" sz="2400"/>
              <a:t>Actual parameters are evaluated, formal parameters are bound to the values of the actual parameters.</a:t>
            </a:r>
            <a:endParaRPr/>
          </a:p>
          <a:p>
            <a:pPr indent="-457200" lvl="0" marL="457200" rtl="0" algn="l">
              <a:lnSpc>
                <a:spcPct val="90000"/>
              </a:lnSpc>
              <a:spcBef>
                <a:spcPts val="1400"/>
              </a:spcBef>
              <a:spcAft>
                <a:spcPts val="0"/>
              </a:spcAft>
              <a:buSzPts val="2400"/>
              <a:buFont typeface="Calibri"/>
              <a:buAutoNum type="arabicParenR"/>
            </a:pPr>
            <a:r>
              <a:rPr lang="en-US" sz="2400"/>
              <a:t>Point of execution (control) moves from the calling statement to the first statement inside the function.</a:t>
            </a:r>
            <a:endParaRPr/>
          </a:p>
          <a:p>
            <a:pPr indent="-457200" lvl="0" marL="457200" rtl="0" algn="l">
              <a:lnSpc>
                <a:spcPct val="90000"/>
              </a:lnSpc>
              <a:spcBef>
                <a:spcPts val="1400"/>
              </a:spcBef>
              <a:spcAft>
                <a:spcPts val="0"/>
              </a:spcAft>
              <a:buSzPts val="2400"/>
              <a:buFont typeface="Calibri"/>
              <a:buAutoNum type="arabicParenR"/>
            </a:pPr>
            <a:r>
              <a:rPr lang="en-US" sz="2400"/>
              <a:t>Code in the (indented) body of the function is executed until either:</a:t>
            </a:r>
            <a:endParaRPr/>
          </a:p>
          <a:p>
            <a:pPr indent="-381000" lvl="2" marL="1371600" rtl="0" algn="l">
              <a:lnSpc>
                <a:spcPct val="90000"/>
              </a:lnSpc>
              <a:spcBef>
                <a:spcPts val="400"/>
              </a:spcBef>
              <a:spcAft>
                <a:spcPts val="0"/>
              </a:spcAft>
              <a:buSzPts val="2400"/>
              <a:buFont typeface="Calibri"/>
              <a:buChar char="◦"/>
            </a:pPr>
            <a:r>
              <a:rPr lang="en-US" sz="2400">
                <a:latin typeface="Courier New"/>
                <a:ea typeface="Courier New"/>
                <a:cs typeface="Courier New"/>
                <a:sym typeface="Courier New"/>
              </a:rPr>
              <a:t>return </a:t>
            </a:r>
            <a:r>
              <a:rPr lang="en-US" sz="2400"/>
              <a:t>statements is reached, and the value following the return statement is returned.</a:t>
            </a:r>
            <a:endParaRPr/>
          </a:p>
          <a:p>
            <a:pPr indent="-381000" lvl="2" marL="1371600" rtl="0" algn="l">
              <a:lnSpc>
                <a:spcPct val="90000"/>
              </a:lnSpc>
              <a:spcBef>
                <a:spcPts val="600"/>
              </a:spcBef>
              <a:spcAft>
                <a:spcPts val="0"/>
              </a:spcAft>
              <a:buSzPts val="2400"/>
              <a:buFont typeface="Calibri"/>
              <a:buChar char="◦"/>
            </a:pPr>
            <a:r>
              <a:rPr lang="en-US" sz="2400"/>
              <a:t>End of the body of the function reached, </a:t>
            </a:r>
            <a:r>
              <a:rPr lang="en-US" sz="2400">
                <a:latin typeface="Courier New"/>
                <a:ea typeface="Courier New"/>
                <a:cs typeface="Courier New"/>
                <a:sym typeface="Courier New"/>
              </a:rPr>
              <a:t>None</a:t>
            </a:r>
            <a:r>
              <a:rPr lang="en-US" sz="2400"/>
              <a:t> is returned.</a:t>
            </a:r>
            <a:endParaRPr/>
          </a:p>
          <a:p>
            <a:pPr indent="-381000" lvl="0" marL="457200" rtl="0" algn="l">
              <a:lnSpc>
                <a:spcPct val="90000"/>
              </a:lnSpc>
              <a:spcBef>
                <a:spcPts val="1600"/>
              </a:spcBef>
              <a:spcAft>
                <a:spcPts val="0"/>
              </a:spcAft>
              <a:buSzPts val="2400"/>
              <a:buFont typeface="Calibri"/>
              <a:buAutoNum type="arabicParenR"/>
            </a:pPr>
            <a:r>
              <a:rPr lang="en-US" sz="2400"/>
              <a:t>The point of execution is transferred back to the code following the invocation.</a:t>
            </a:r>
            <a:endParaRPr/>
          </a:p>
          <a:p>
            <a:pPr indent="0" lvl="0" marL="57150" rtl="0" algn="l">
              <a:lnSpc>
                <a:spcPct val="90000"/>
              </a:lnSpc>
              <a:spcBef>
                <a:spcPts val="1400"/>
              </a:spcBef>
              <a:spcAft>
                <a:spcPts val="0"/>
              </a:spcAft>
              <a:buSzPts val="2400"/>
              <a:buNone/>
            </a:pPr>
            <a:r>
              <a:t/>
            </a:r>
            <a:endParaRPr sz="2400"/>
          </a:p>
        </p:txBody>
      </p:sp>
      <p:sp>
        <p:nvSpPr>
          <p:cNvPr id="828" name="Google Shape;828;p1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Keyword Arguments</a:t>
            </a:r>
            <a:endParaRPr/>
          </a:p>
        </p:txBody>
      </p:sp>
      <p:sp>
        <p:nvSpPr>
          <p:cNvPr id="834" name="Google Shape;834;p18"/>
          <p:cNvSpPr txBox="1"/>
          <p:nvPr>
            <p:ph idx="1" type="body"/>
          </p:nvPr>
        </p:nvSpPr>
        <p:spPr>
          <a:xfrm>
            <a:off x="1097280" y="1854781"/>
            <a:ext cx="10613519" cy="4306665"/>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solidFill>
                  <a:srgbClr val="C00000"/>
                </a:solidFill>
              </a:rPr>
              <a:t>Positional arguments:</a:t>
            </a:r>
            <a:r>
              <a:rPr b="1" lang="en-US" sz="2400"/>
              <a:t> </a:t>
            </a:r>
            <a:r>
              <a:rPr lang="en-US" sz="2400"/>
              <a:t>actual parameters are bound to formal parameters in the order which they are passed. Ex. first formal parameter is bound to the first actual parameter, the second to the second, etc.</a:t>
            </a:r>
            <a:endParaRPr sz="2400"/>
          </a:p>
          <a:p>
            <a:pPr indent="-152400" lvl="0" marL="91440" rtl="0" algn="l">
              <a:lnSpc>
                <a:spcPct val="90000"/>
              </a:lnSpc>
              <a:spcBef>
                <a:spcPts val="1400"/>
              </a:spcBef>
              <a:spcAft>
                <a:spcPts val="0"/>
              </a:spcAft>
              <a:buSzPts val="2400"/>
              <a:buChar char=" "/>
            </a:pPr>
            <a:r>
              <a:rPr b="1" lang="en-US" sz="2400">
                <a:solidFill>
                  <a:srgbClr val="00B050"/>
                </a:solidFill>
              </a:rPr>
              <a:t>Keyword arguments: </a:t>
            </a:r>
            <a:r>
              <a:rPr lang="en-US" sz="2400"/>
              <a:t>formal parameters are bound to actual parameters using the name of the formal parameter in the calling statement.</a:t>
            </a:r>
            <a:endParaRPr/>
          </a:p>
          <a:p>
            <a:pPr indent="0" lvl="0" marL="91440" rtl="0" algn="l">
              <a:lnSpc>
                <a:spcPct val="90000"/>
              </a:lnSpc>
              <a:spcBef>
                <a:spcPts val="1400"/>
              </a:spcBef>
              <a:spcAft>
                <a:spcPts val="0"/>
              </a:spcAft>
              <a:buSzPts val="2400"/>
              <a:buNone/>
            </a:pPr>
            <a:r>
              <a:t/>
            </a:r>
            <a:endParaRPr sz="2400"/>
          </a:p>
          <a:p>
            <a:pPr indent="0" lvl="1" marL="548640" rtl="0" algn="l">
              <a:lnSpc>
                <a:spcPct val="90000"/>
              </a:lnSpc>
              <a:spcBef>
                <a:spcPts val="1400"/>
              </a:spcBef>
              <a:spcAft>
                <a:spcPts val="0"/>
              </a:spcAft>
              <a:buSzPts val="2400"/>
              <a:buNone/>
            </a:pPr>
            <a:r>
              <a:t/>
            </a:r>
            <a:endParaRPr/>
          </a:p>
          <a:p>
            <a:pPr indent="0" lvl="1" marL="457200" rtl="0" algn="l">
              <a:lnSpc>
                <a:spcPct val="90000"/>
              </a:lnSpc>
              <a:spcBef>
                <a:spcPts val="1400"/>
              </a:spcBef>
              <a:spcAft>
                <a:spcPts val="0"/>
              </a:spcAft>
              <a:buSzPts val="2400"/>
              <a:buNone/>
            </a:pPr>
            <a:r>
              <a:t/>
            </a:r>
            <a:endParaRPr/>
          </a:p>
        </p:txBody>
      </p:sp>
      <p:sp>
        <p:nvSpPr>
          <p:cNvPr id="835" name="Google Shape;835;p18"/>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836" name="Google Shape;836;p18"/>
          <p:cNvSpPr txBox="1"/>
          <p:nvPr/>
        </p:nvSpPr>
        <p:spPr>
          <a:xfrm>
            <a:off x="5051685" y="3991621"/>
            <a:ext cx="6659114" cy="2169825"/>
          </a:xfrm>
          <a:prstGeom prst="rect">
            <a:avLst/>
          </a:prstGeom>
          <a:noFill/>
          <a:ln>
            <a:noFill/>
          </a:ln>
        </p:spPr>
        <p:txBody>
          <a:bodyPr anchorCtr="0" anchor="t" bIns="45700" lIns="91425" spcFirstLastPara="1" rIns="91425" wrap="square" tIns="45700">
            <a:spAutoFit/>
          </a:bodyPr>
          <a:lstStyle/>
          <a:p>
            <a:pPr indent="-152400" lvl="3" marL="1463040" marR="0" rtl="0" algn="l">
              <a:lnSpc>
                <a:spcPct val="100000"/>
              </a:lnSpc>
              <a:spcBef>
                <a:spcPts val="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def my_function( v1, v2 ):</a:t>
            </a:r>
            <a:endParaRPr/>
          </a:p>
          <a:p>
            <a:pPr indent="-152400" lvl="4" marL="1920240" marR="0" rtl="0" algn="l">
              <a:lnSpc>
                <a:spcPct val="100000"/>
              </a:lnSpc>
              <a:spcBef>
                <a:spcPts val="140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#do something...</a:t>
            </a:r>
            <a:endParaRPr/>
          </a:p>
          <a:p>
            <a:pPr indent="0" lvl="4" marL="1920240" marR="0" rtl="0" algn="l">
              <a:lnSpc>
                <a:spcPct val="100000"/>
              </a:lnSpc>
              <a:spcBef>
                <a:spcPts val="1400"/>
              </a:spcBef>
              <a:spcAft>
                <a:spcPts val="0"/>
              </a:spcAft>
              <a:buClr>
                <a:srgbClr val="000000"/>
              </a:buClr>
              <a:buSzPts val="2400"/>
              <a:buFont typeface="Arial"/>
              <a:buNone/>
            </a:pPr>
            <a:r>
              <a:t/>
            </a:r>
            <a:endParaRPr b="0" i="0" sz="2000" u="none" cap="none" strike="noStrike">
              <a:solidFill>
                <a:srgbClr val="000000"/>
              </a:solidFill>
              <a:latin typeface="Courier New"/>
              <a:ea typeface="Courier New"/>
              <a:cs typeface="Courier New"/>
              <a:sym typeface="Courier New"/>
            </a:endParaRPr>
          </a:p>
          <a:p>
            <a:pPr indent="-152400" lvl="4" marL="1544638" marR="0" rtl="0" algn="l">
              <a:lnSpc>
                <a:spcPct val="100000"/>
              </a:lnSpc>
              <a:spcBef>
                <a:spcPts val="140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my_function( </a:t>
            </a:r>
            <a:r>
              <a:rPr b="1" i="0" lang="en-US" sz="2000" u="none" cap="none" strike="noStrike">
                <a:solidFill>
                  <a:srgbClr val="00B050"/>
                </a:solidFill>
                <a:latin typeface="Courier New"/>
                <a:ea typeface="Courier New"/>
                <a:cs typeface="Courier New"/>
                <a:sym typeface="Courier New"/>
              </a:rPr>
              <a:t>v1 = 10, v2 = 5 </a:t>
            </a:r>
            <a:r>
              <a:rPr b="0" i="0" lang="en-US" sz="20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
        <p:nvSpPr>
          <p:cNvPr id="837" name="Google Shape;837;p18"/>
          <p:cNvSpPr txBox="1"/>
          <p:nvPr/>
        </p:nvSpPr>
        <p:spPr>
          <a:xfrm>
            <a:off x="-137294" y="3995858"/>
            <a:ext cx="5724644" cy="2169825"/>
          </a:xfrm>
          <a:prstGeom prst="rect">
            <a:avLst/>
          </a:prstGeom>
          <a:noFill/>
          <a:ln>
            <a:noFill/>
          </a:ln>
        </p:spPr>
        <p:txBody>
          <a:bodyPr anchorCtr="0" anchor="t" bIns="45700" lIns="91425" spcFirstLastPara="1" rIns="91425" wrap="square" tIns="45700">
            <a:spAutoFit/>
          </a:bodyPr>
          <a:lstStyle/>
          <a:p>
            <a:pPr indent="-152400" lvl="3" marL="1463040" marR="0" rtl="0" algn="l">
              <a:lnSpc>
                <a:spcPct val="100000"/>
              </a:lnSpc>
              <a:spcBef>
                <a:spcPts val="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def my_function( v1, v2 ):</a:t>
            </a:r>
            <a:endParaRPr/>
          </a:p>
          <a:p>
            <a:pPr indent="-152400" lvl="4" marL="1920240" marR="0" rtl="0" algn="l">
              <a:lnSpc>
                <a:spcPct val="100000"/>
              </a:lnSpc>
              <a:spcBef>
                <a:spcPts val="140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#do something...</a:t>
            </a:r>
            <a:endParaRPr/>
          </a:p>
          <a:p>
            <a:pPr indent="0" lvl="4" marL="1920240" marR="0" rtl="0" algn="l">
              <a:lnSpc>
                <a:spcPct val="100000"/>
              </a:lnSpc>
              <a:spcBef>
                <a:spcPts val="1400"/>
              </a:spcBef>
              <a:spcAft>
                <a:spcPts val="0"/>
              </a:spcAft>
              <a:buClr>
                <a:srgbClr val="000000"/>
              </a:buClr>
              <a:buSzPts val="2400"/>
              <a:buFont typeface="Arial"/>
              <a:buNone/>
            </a:pPr>
            <a:r>
              <a:t/>
            </a:r>
            <a:endParaRPr b="0" i="0" sz="2000" u="none" cap="none" strike="noStrike">
              <a:solidFill>
                <a:srgbClr val="000000"/>
              </a:solidFill>
              <a:latin typeface="Courier New"/>
              <a:ea typeface="Courier New"/>
              <a:cs typeface="Courier New"/>
              <a:sym typeface="Courier New"/>
            </a:endParaRPr>
          </a:p>
          <a:p>
            <a:pPr indent="-152400" lvl="4" marL="1544638" marR="0" rtl="0" algn="l">
              <a:lnSpc>
                <a:spcPct val="100000"/>
              </a:lnSpc>
              <a:spcBef>
                <a:spcPts val="1400"/>
              </a:spcBef>
              <a:spcAft>
                <a:spcPts val="0"/>
              </a:spcAft>
              <a:buClr>
                <a:srgbClr val="000000"/>
              </a:buClr>
              <a:buSzPts val="2400"/>
              <a:buFont typeface="Arial"/>
              <a:buChar char=" "/>
            </a:pPr>
            <a:r>
              <a:rPr b="0" i="0" lang="en-US" sz="2000" u="none" cap="none" strike="noStrike">
                <a:solidFill>
                  <a:srgbClr val="000000"/>
                </a:solidFill>
                <a:latin typeface="Courier New"/>
                <a:ea typeface="Courier New"/>
                <a:cs typeface="Courier New"/>
                <a:sym typeface="Courier New"/>
              </a:rPr>
              <a:t>my_function( </a:t>
            </a:r>
            <a:r>
              <a:rPr b="1" i="0" lang="en-US" sz="2000" u="none" cap="none" strike="noStrike">
                <a:solidFill>
                  <a:srgbClr val="C00000"/>
                </a:solidFill>
                <a:latin typeface="Courier New"/>
                <a:ea typeface="Courier New"/>
                <a:cs typeface="Courier New"/>
                <a:sym typeface="Courier New"/>
              </a:rPr>
              <a:t>10, 5 </a:t>
            </a:r>
            <a:r>
              <a:rPr b="0" i="0" lang="en-US" sz="2000" u="none" cap="none" strike="noStrik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Keyword Arguments</a:t>
            </a:r>
            <a:endParaRPr/>
          </a:p>
        </p:txBody>
      </p:sp>
      <p:sp>
        <p:nvSpPr>
          <p:cNvPr id="843" name="Google Shape;843;p19"/>
          <p:cNvSpPr txBox="1"/>
          <p:nvPr>
            <p:ph idx="1" type="body"/>
          </p:nvPr>
        </p:nvSpPr>
        <p:spPr>
          <a:xfrm>
            <a:off x="677333" y="1737360"/>
            <a:ext cx="11156858" cy="4855945"/>
          </a:xfrm>
          <a:prstGeom prst="rect">
            <a:avLst/>
          </a:prstGeom>
          <a:noFill/>
          <a:ln>
            <a:noFill/>
          </a:ln>
        </p:spPr>
        <p:txBody>
          <a:bodyPr anchorCtr="0" anchor="t" bIns="45700" lIns="0" spcFirstLastPara="1" rIns="0" wrap="square" tIns="45700">
            <a:normAutofit lnSpcReduction="10000"/>
          </a:bodyPr>
          <a:lstStyle/>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def printName(firstName, lastName, reverse):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    if reverse: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        print(lastName + ',' + firstName)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    else: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        print(firstName, lastName)</a:t>
            </a:r>
            <a:endParaRPr/>
          </a:p>
          <a:p>
            <a:pPr indent="0" lvl="1" marL="400050" rtl="0" algn="l">
              <a:lnSpc>
                <a:spcPct val="110000"/>
              </a:lnSpc>
              <a:spcBef>
                <a:spcPts val="0"/>
              </a:spcBef>
              <a:spcAft>
                <a:spcPts val="0"/>
              </a:spcAft>
              <a:buSzPts val="1800"/>
              <a:buNone/>
            </a:pPr>
            <a:r>
              <a:t/>
            </a:r>
            <a:endParaRPr>
              <a:latin typeface="Courier New"/>
              <a:ea typeface="Courier New"/>
              <a:cs typeface="Courier New"/>
              <a:sym typeface="Courier New"/>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printName('Joe', 'Smith', False)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printName('Joe', 'Smith', reverse = False)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printName('Joe', lastName = ‘Smith', reverse = False)</a:t>
            </a:r>
            <a:endParaRPr/>
          </a:p>
          <a:p>
            <a:pPr indent="0" lvl="1" marL="400050" rtl="0" algn="l">
              <a:lnSpc>
                <a:spcPct val="110000"/>
              </a:lnSpc>
              <a:spcBef>
                <a:spcPts val="0"/>
              </a:spcBef>
              <a:spcAft>
                <a:spcPts val="0"/>
              </a:spcAft>
              <a:buSzPts val="1800"/>
              <a:buNone/>
            </a:pPr>
            <a:r>
              <a:rPr lang="en-US">
                <a:latin typeface="Courier New"/>
                <a:ea typeface="Courier New"/>
                <a:cs typeface="Courier New"/>
                <a:sym typeface="Courier New"/>
              </a:rPr>
              <a:t>printName(lastName = 'Smith', firstName = 'Joe', reverse = False)</a:t>
            </a:r>
            <a:endParaRPr/>
          </a:p>
          <a:p>
            <a:pPr indent="0" lvl="0" marL="194310" rtl="0" algn="l">
              <a:lnSpc>
                <a:spcPct val="120000"/>
              </a:lnSpc>
              <a:spcBef>
                <a:spcPts val="0"/>
              </a:spcBef>
              <a:spcAft>
                <a:spcPts val="0"/>
              </a:spcAft>
              <a:buSzPts val="2000"/>
              <a:buNone/>
            </a:pPr>
            <a:r>
              <a:t/>
            </a:r>
            <a:endParaRPr>
              <a:latin typeface="Courier New"/>
              <a:ea typeface="Courier New"/>
              <a:cs typeface="Courier New"/>
              <a:sym typeface="Courier New"/>
            </a:endParaRPr>
          </a:p>
          <a:p>
            <a:pPr indent="0" lvl="0" marL="194310" rtl="0" algn="l">
              <a:lnSpc>
                <a:spcPct val="120000"/>
              </a:lnSpc>
              <a:spcBef>
                <a:spcPts val="200"/>
              </a:spcBef>
              <a:spcAft>
                <a:spcPts val="0"/>
              </a:spcAft>
              <a:buSzPts val="2100"/>
              <a:buNone/>
            </a:pPr>
            <a:r>
              <a:rPr lang="en-US" sz="2100"/>
              <a:t>The statements above are equivalent, all call printName with the same actual parameter values.</a:t>
            </a:r>
            <a:endParaRPr/>
          </a:p>
          <a:p>
            <a:pPr indent="0" lvl="0" marL="194310" rtl="0" algn="l">
              <a:lnSpc>
                <a:spcPct val="120000"/>
              </a:lnSpc>
              <a:spcBef>
                <a:spcPts val="200"/>
              </a:spcBef>
              <a:spcAft>
                <a:spcPts val="0"/>
              </a:spcAft>
              <a:buSzPts val="2100"/>
              <a:buNone/>
            </a:pPr>
            <a:r>
              <a:rPr lang="en-US" sz="2100"/>
              <a:t>Keyword arguments can appear in any order</a:t>
            </a:r>
            <a:endParaRPr/>
          </a:p>
          <a:p>
            <a:pPr indent="0" lvl="0" marL="194310" rtl="0" algn="l">
              <a:lnSpc>
                <a:spcPct val="120000"/>
              </a:lnSpc>
              <a:spcBef>
                <a:spcPts val="200"/>
              </a:spcBef>
              <a:spcAft>
                <a:spcPts val="0"/>
              </a:spcAft>
              <a:buSzPts val="2100"/>
              <a:buNone/>
            </a:pPr>
            <a:r>
              <a:rPr lang="en-US" sz="2100"/>
              <a:t>Non-keyword arguments cannot follow a keyword arguments, the following is not allowed.</a:t>
            </a:r>
            <a:endParaRPr/>
          </a:p>
          <a:p>
            <a:pPr indent="0" lvl="0" marL="0" rtl="0" algn="l">
              <a:lnSpc>
                <a:spcPct val="120000"/>
              </a:lnSpc>
              <a:spcBef>
                <a:spcPts val="200"/>
              </a:spcBef>
              <a:spcAft>
                <a:spcPts val="0"/>
              </a:spcAft>
              <a:buSzPts val="2100"/>
              <a:buNone/>
            </a:pPr>
            <a:r>
              <a:rPr lang="en-US" sz="2100">
                <a:latin typeface="Courier New"/>
                <a:ea typeface="Courier New"/>
                <a:cs typeface="Courier New"/>
                <a:sym typeface="Courier New"/>
              </a:rPr>
              <a:t>	printName('Joe', lastName=</a:t>
            </a:r>
            <a:r>
              <a:rPr lang="en-US" sz="2100">
                <a:latin typeface="Courier New"/>
                <a:ea typeface="Courier New"/>
                <a:cs typeface="Courier New"/>
                <a:sym typeface="Courier New"/>
              </a:rPr>
              <a:t>'</a:t>
            </a:r>
            <a:r>
              <a:rPr lang="en-US" sz="2100">
                <a:latin typeface="Courier New"/>
                <a:ea typeface="Courier New"/>
                <a:cs typeface="Courier New"/>
                <a:sym typeface="Courier New"/>
              </a:rPr>
              <a:t>Smith', </a:t>
            </a:r>
            <a:r>
              <a:rPr b="1" lang="en-US" sz="2100" strike="sngStrike">
                <a:solidFill>
                  <a:srgbClr val="FF0000"/>
                </a:solidFill>
                <a:latin typeface="Courier New"/>
                <a:ea typeface="Courier New"/>
                <a:cs typeface="Courier New"/>
                <a:sym typeface="Courier New"/>
              </a:rPr>
              <a:t>False</a:t>
            </a:r>
            <a:r>
              <a:rPr lang="en-US" sz="2100">
                <a:latin typeface="Courier New"/>
                <a:ea typeface="Courier New"/>
                <a:cs typeface="Courier New"/>
                <a:sym typeface="Courier New"/>
              </a:rPr>
              <a:t>)</a:t>
            </a:r>
            <a:endParaRPr sz="2100"/>
          </a:p>
        </p:txBody>
      </p:sp>
      <p:sp>
        <p:nvSpPr>
          <p:cNvPr id="844" name="Google Shape;844;p1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7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Default Parameters</a:t>
            </a:r>
            <a:endParaRPr/>
          </a:p>
        </p:txBody>
      </p:sp>
      <p:sp>
        <p:nvSpPr>
          <p:cNvPr id="850" name="Google Shape;850;p7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114300" rtl="0" algn="l">
              <a:lnSpc>
                <a:spcPct val="90000"/>
              </a:lnSpc>
              <a:spcBef>
                <a:spcPts val="1200"/>
              </a:spcBef>
              <a:spcAft>
                <a:spcPts val="0"/>
              </a:spcAft>
              <a:buSzPts val="1800"/>
              <a:buNone/>
            </a:pPr>
            <a:r>
              <a:rPr b="0" i="0" lang="en-US" sz="2400">
                <a:solidFill>
                  <a:srgbClr val="273239"/>
                </a:solidFill>
                <a:latin typeface="Calibri"/>
                <a:ea typeface="Calibri"/>
                <a:cs typeface="Calibri"/>
                <a:sym typeface="Calibri"/>
              </a:rPr>
              <a:t>Default values indicate that the function argument will take that value if no argument value is passed during the function call. </a:t>
            </a:r>
            <a:endParaRPr/>
          </a:p>
          <a:p>
            <a:pPr indent="0" lvl="0" marL="114300" rtl="0" algn="l">
              <a:lnSpc>
                <a:spcPct val="90000"/>
              </a:lnSpc>
              <a:spcBef>
                <a:spcPts val="1200"/>
              </a:spcBef>
              <a:spcAft>
                <a:spcPts val="0"/>
              </a:spcAft>
              <a:buSzPts val="1800"/>
              <a:buNone/>
            </a:pPr>
            <a:r>
              <a:rPr b="0" i="0" lang="en-US" sz="2400">
                <a:solidFill>
                  <a:srgbClr val="273239"/>
                </a:solidFill>
                <a:latin typeface="Calibri"/>
                <a:ea typeface="Calibri"/>
                <a:cs typeface="Calibri"/>
                <a:sym typeface="Calibri"/>
              </a:rPr>
              <a:t>The default value is assigned by using the assignment(=) operator of the for:</a:t>
            </a:r>
            <a:endParaRPr/>
          </a:p>
          <a:p>
            <a:pPr indent="0" lvl="0" marL="114300" rtl="0" algn="l">
              <a:lnSpc>
                <a:spcPct val="90000"/>
              </a:lnSpc>
              <a:spcBef>
                <a:spcPts val="1200"/>
              </a:spcBef>
              <a:spcAft>
                <a:spcPts val="0"/>
              </a:spcAft>
              <a:buSzPts val="1800"/>
              <a:buNone/>
            </a:pPr>
            <a:r>
              <a:rPr b="0" i="0" lang="en-US" sz="2400">
                <a:solidFill>
                  <a:srgbClr val="273239"/>
                </a:solidFill>
                <a:latin typeface="Arial"/>
                <a:ea typeface="Arial"/>
                <a:cs typeface="Arial"/>
                <a:sym typeface="Arial"/>
              </a:rPr>
              <a:t> 	</a:t>
            </a:r>
            <a:r>
              <a:rPr b="0" i="1" lang="en-US" sz="2400">
                <a:solidFill>
                  <a:srgbClr val="273239"/>
                </a:solidFill>
                <a:latin typeface="Courier New"/>
                <a:ea typeface="Courier New"/>
                <a:cs typeface="Courier New"/>
                <a:sym typeface="Courier New"/>
              </a:rPr>
              <a:t>keywordname </a:t>
            </a:r>
            <a:r>
              <a:rPr b="0" i="0" lang="en-US" sz="2400">
                <a:solidFill>
                  <a:srgbClr val="273239"/>
                </a:solidFill>
                <a:latin typeface="Courier New"/>
                <a:ea typeface="Courier New"/>
                <a:cs typeface="Courier New"/>
                <a:sym typeface="Courier New"/>
              </a:rPr>
              <a:t>= value</a:t>
            </a:r>
            <a:endParaRPr/>
          </a:p>
          <a:p>
            <a:pPr indent="0" lvl="0" marL="114300" rtl="0" algn="l">
              <a:lnSpc>
                <a:spcPct val="90000"/>
              </a:lnSpc>
              <a:spcBef>
                <a:spcPts val="1200"/>
              </a:spcBef>
              <a:spcAft>
                <a:spcPts val="0"/>
              </a:spcAft>
              <a:buSzPts val="1800"/>
              <a:buNone/>
            </a:pPr>
            <a:r>
              <a:rPr lang="en-US" sz="2400">
                <a:solidFill>
                  <a:srgbClr val="273239"/>
                </a:solidFill>
                <a:latin typeface="Calibri"/>
                <a:ea typeface="Calibri"/>
                <a:cs typeface="Calibri"/>
                <a:sym typeface="Calibri"/>
              </a:rPr>
              <a:t>Parameters without a default value are </a:t>
            </a:r>
            <a:r>
              <a:rPr i="1" lang="en-US" sz="2400">
                <a:solidFill>
                  <a:srgbClr val="273239"/>
                </a:solidFill>
                <a:latin typeface="Calibri"/>
                <a:ea typeface="Calibri"/>
                <a:cs typeface="Calibri"/>
                <a:sym typeface="Calibri"/>
              </a:rPr>
              <a:t>required</a:t>
            </a:r>
            <a:r>
              <a:rPr lang="en-US" sz="2400">
                <a:solidFill>
                  <a:srgbClr val="273239"/>
                </a:solidFill>
                <a:latin typeface="Calibri"/>
                <a:ea typeface="Calibri"/>
                <a:cs typeface="Calibri"/>
                <a:sym typeface="Calibri"/>
              </a:rPr>
              <a:t>.</a:t>
            </a:r>
            <a:endParaRPr/>
          </a:p>
          <a:p>
            <a:pPr indent="0" lvl="0" marL="114300" rtl="0" algn="l">
              <a:lnSpc>
                <a:spcPct val="90000"/>
              </a:lnSpc>
              <a:spcBef>
                <a:spcPts val="1200"/>
              </a:spcBef>
              <a:spcAft>
                <a:spcPts val="0"/>
              </a:spcAft>
              <a:buSzPts val="1800"/>
              <a:buNone/>
            </a:pPr>
            <a:r>
              <a:rPr lang="en-US" sz="2400">
                <a:solidFill>
                  <a:srgbClr val="273239"/>
                </a:solidFill>
                <a:latin typeface="Calibri"/>
                <a:ea typeface="Calibri"/>
                <a:cs typeface="Calibri"/>
                <a:sym typeface="Calibri"/>
              </a:rPr>
              <a:t>Parameters with a default value are </a:t>
            </a:r>
            <a:r>
              <a:rPr i="1" lang="en-US" sz="2400">
                <a:solidFill>
                  <a:srgbClr val="273239"/>
                </a:solidFill>
                <a:latin typeface="Calibri"/>
                <a:ea typeface="Calibri"/>
                <a:cs typeface="Calibri"/>
                <a:sym typeface="Calibri"/>
              </a:rPr>
              <a:t>optional</a:t>
            </a:r>
            <a:r>
              <a:rPr lang="en-US" sz="2400">
                <a:solidFill>
                  <a:srgbClr val="273239"/>
                </a:solidFill>
                <a:latin typeface="Calibri"/>
                <a:ea typeface="Calibri"/>
                <a:cs typeface="Calibri"/>
                <a:sym typeface="Calibri"/>
              </a:rPr>
              <a:t>.</a:t>
            </a:r>
            <a:endParaRPr/>
          </a:p>
          <a:p>
            <a:pPr indent="0" lvl="0" marL="114300" rtl="0" algn="l">
              <a:lnSpc>
                <a:spcPct val="90000"/>
              </a:lnSpc>
              <a:spcBef>
                <a:spcPts val="1200"/>
              </a:spcBef>
              <a:spcAft>
                <a:spcPts val="0"/>
              </a:spcAft>
              <a:buSzPts val="1800"/>
              <a:buNone/>
            </a:pPr>
            <a:r>
              <a:rPr b="1" lang="en-US" sz="2400">
                <a:solidFill>
                  <a:srgbClr val="273239"/>
                </a:solidFill>
                <a:latin typeface="Calibri"/>
                <a:ea typeface="Calibri"/>
                <a:cs typeface="Calibri"/>
                <a:sym typeface="Calibri"/>
              </a:rPr>
              <a:t>You provide preferred, default values for your parameters</a:t>
            </a:r>
            <a:r>
              <a:rPr lang="en-US" sz="2400">
                <a:solidFill>
                  <a:srgbClr val="273239"/>
                </a:solidFill>
                <a:latin typeface="Calibri"/>
                <a:ea typeface="Calibri"/>
                <a:cs typeface="Calibri"/>
                <a:sym typeface="Calibri"/>
              </a:rPr>
              <a:t>. You let users of your method change those values for their own needs.</a:t>
            </a:r>
            <a:endParaRPr/>
          </a:p>
        </p:txBody>
      </p:sp>
      <p:sp>
        <p:nvSpPr>
          <p:cNvPr id="851" name="Google Shape;851;p7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20"/>
          <p:cNvSpPr txBox="1"/>
          <p:nvPr>
            <p:ph type="title"/>
          </p:nvPr>
        </p:nvSpPr>
        <p:spPr>
          <a:xfrm>
            <a:off x="1244184" y="405420"/>
            <a:ext cx="8596668" cy="132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Default Parameters</a:t>
            </a:r>
            <a:endParaRPr/>
          </a:p>
        </p:txBody>
      </p:sp>
      <p:sp>
        <p:nvSpPr>
          <p:cNvPr id="857" name="Google Shape;857;p20"/>
          <p:cNvSpPr txBox="1"/>
          <p:nvPr>
            <p:ph idx="1" type="body"/>
          </p:nvPr>
        </p:nvSpPr>
        <p:spPr>
          <a:xfrm>
            <a:off x="1244184" y="1855303"/>
            <a:ext cx="10682773" cy="4475399"/>
          </a:xfrm>
          <a:prstGeom prst="rect">
            <a:avLst/>
          </a:prstGeom>
          <a:noFill/>
          <a:ln>
            <a:noFill/>
          </a:ln>
        </p:spPr>
        <p:txBody>
          <a:bodyPr anchorCtr="0" anchor="t" bIns="45700" lIns="0" spcFirstLastPara="1" rIns="0" wrap="square" tIns="45700">
            <a:normAutofit fontScale="85000" lnSpcReduction="20000"/>
          </a:bodyPr>
          <a:lstStyle/>
          <a:p>
            <a:pPr indent="-140335" lvl="0" marL="91440" rtl="0" algn="l">
              <a:lnSpc>
                <a:spcPct val="120000"/>
              </a:lnSpc>
              <a:spcBef>
                <a:spcPts val="0"/>
              </a:spcBef>
              <a:spcAft>
                <a:spcPts val="0"/>
              </a:spcAft>
              <a:buSzPct val="100000"/>
              <a:buChar char=" "/>
            </a:pPr>
            <a:r>
              <a:rPr lang="en-US" sz="2600"/>
              <a:t>Keyword arguments can be used together with default parameter values.</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def printName(firstName, lastName, reverse = False):</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    if reverse:</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        print(lastName + ',' + firstName)</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    else:</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        print(firstName, lastName)</a:t>
            </a:r>
            <a:endParaRPr/>
          </a:p>
          <a:p>
            <a:pPr indent="0" lvl="1" marL="400050" rtl="0" algn="l">
              <a:lnSpc>
                <a:spcPct val="120000"/>
              </a:lnSpc>
              <a:spcBef>
                <a:spcPts val="0"/>
              </a:spcBef>
              <a:spcAft>
                <a:spcPts val="0"/>
              </a:spcAft>
              <a:buSzPct val="100000"/>
              <a:buNone/>
            </a:pPr>
            <a:r>
              <a:t/>
            </a:r>
            <a:endParaRPr>
              <a:latin typeface="Courier New"/>
              <a:ea typeface="Courier New"/>
              <a:cs typeface="Courier New"/>
              <a:sym typeface="Courier New"/>
            </a:endParaRPr>
          </a:p>
          <a:p>
            <a:pPr indent="0" lvl="0" marL="194310" rtl="0" algn="l">
              <a:lnSpc>
                <a:spcPct val="120000"/>
              </a:lnSpc>
              <a:spcBef>
                <a:spcPts val="0"/>
              </a:spcBef>
              <a:spcAft>
                <a:spcPts val="0"/>
              </a:spcAft>
              <a:buSzPct val="100000"/>
              <a:buNone/>
            </a:pPr>
            <a:r>
              <a:rPr lang="en-US" sz="2600"/>
              <a:t>The following statements: </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printName(</a:t>
            </a:r>
            <a:r>
              <a:rPr lang="en-US">
                <a:latin typeface="Courier New"/>
                <a:ea typeface="Courier New"/>
                <a:cs typeface="Courier New"/>
                <a:sym typeface="Courier New"/>
              </a:rPr>
              <a:t>'</a:t>
            </a:r>
            <a:r>
              <a:rPr lang="en-US">
                <a:latin typeface="Courier New"/>
                <a:ea typeface="Courier New"/>
                <a:cs typeface="Courier New"/>
                <a:sym typeface="Courier New"/>
              </a:rPr>
              <a:t>Joe', 'Smith')</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printName('Joe', 'Smith', True)</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printName('Joe', lastName = 'Smith', reverse = True)</a:t>
            </a:r>
            <a:endParaRPr/>
          </a:p>
          <a:p>
            <a:pPr indent="0" lvl="1" marL="400050" rtl="0" algn="l">
              <a:lnSpc>
                <a:spcPct val="120000"/>
              </a:lnSpc>
              <a:spcBef>
                <a:spcPts val="0"/>
              </a:spcBef>
              <a:spcAft>
                <a:spcPts val="0"/>
              </a:spcAft>
              <a:buSzPct val="100000"/>
              <a:buNone/>
            </a:pPr>
            <a:r>
              <a:t/>
            </a:r>
            <a:endParaRPr>
              <a:latin typeface="Courier New"/>
              <a:ea typeface="Courier New"/>
              <a:cs typeface="Courier New"/>
              <a:sym typeface="Courier New"/>
            </a:endParaRPr>
          </a:p>
          <a:p>
            <a:pPr indent="0" lvl="1" marL="400050" rtl="0" algn="l">
              <a:lnSpc>
                <a:spcPct val="120000"/>
              </a:lnSpc>
              <a:spcBef>
                <a:spcPts val="0"/>
              </a:spcBef>
              <a:spcAft>
                <a:spcPts val="0"/>
              </a:spcAft>
              <a:buSzPct val="100000"/>
              <a:buNone/>
            </a:pPr>
            <a:r>
              <a:rPr lang="en-US" sz="2600"/>
              <a:t>Would output, with the last two being semantically equivalent:</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Joe Smith</a:t>
            </a:r>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Smith,Joe</a:t>
            </a:r>
            <a:endParaRPr>
              <a:latin typeface="Courier New"/>
              <a:ea typeface="Courier New"/>
              <a:cs typeface="Courier New"/>
              <a:sym typeface="Courier New"/>
            </a:endParaRPr>
          </a:p>
          <a:p>
            <a:pPr indent="0" lvl="1" marL="400050" rtl="0" algn="l">
              <a:lnSpc>
                <a:spcPct val="120000"/>
              </a:lnSpc>
              <a:spcBef>
                <a:spcPts val="0"/>
              </a:spcBef>
              <a:spcAft>
                <a:spcPts val="0"/>
              </a:spcAft>
              <a:buSzPct val="100000"/>
              <a:buNone/>
            </a:pPr>
            <a:r>
              <a:rPr lang="en-US">
                <a:latin typeface="Courier New"/>
                <a:ea typeface="Courier New"/>
                <a:cs typeface="Courier New"/>
                <a:sym typeface="Courier New"/>
              </a:rPr>
              <a:t>Smith,Joe</a:t>
            </a:r>
            <a:endParaRPr>
              <a:latin typeface="Courier New"/>
              <a:ea typeface="Courier New"/>
              <a:cs typeface="Courier New"/>
              <a:sym typeface="Courier New"/>
            </a:endParaRPr>
          </a:p>
        </p:txBody>
      </p:sp>
      <p:sp>
        <p:nvSpPr>
          <p:cNvPr id="858" name="Google Shape;858;p2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7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Functions as Objects</a:t>
            </a:r>
            <a:endParaRPr/>
          </a:p>
        </p:txBody>
      </p:sp>
      <p:sp>
        <p:nvSpPr>
          <p:cNvPr id="864" name="Google Shape;864;p71"/>
          <p:cNvSpPr txBox="1"/>
          <p:nvPr>
            <p:ph idx="1" type="body"/>
          </p:nvPr>
        </p:nvSpPr>
        <p:spPr>
          <a:xfrm>
            <a:off x="1097280" y="1845733"/>
            <a:ext cx="10058400" cy="4285243"/>
          </a:xfrm>
          <a:prstGeom prst="rect">
            <a:avLst/>
          </a:prstGeom>
          <a:noFill/>
          <a:ln>
            <a:noFill/>
          </a:ln>
        </p:spPr>
        <p:txBody>
          <a:bodyPr anchorCtr="0" anchor="t" bIns="45700" lIns="0" spcFirstLastPara="1" rIns="0" wrap="square" tIns="45700">
            <a:noAutofit/>
          </a:bodyPr>
          <a:lstStyle/>
          <a:p>
            <a:pPr indent="0" lvl="0" marL="114300" rtl="0" algn="l">
              <a:lnSpc>
                <a:spcPct val="115000"/>
              </a:lnSpc>
              <a:spcBef>
                <a:spcPts val="1200"/>
              </a:spcBef>
              <a:spcAft>
                <a:spcPts val="0"/>
              </a:spcAft>
              <a:buSzPts val="1800"/>
              <a:buNone/>
            </a:pPr>
            <a:r>
              <a:rPr i="0" lang="en-US">
                <a:solidFill>
                  <a:srgbClr val="273239"/>
                </a:solidFill>
                <a:latin typeface="Calibri"/>
                <a:ea typeface="Calibri"/>
                <a:cs typeface="Calibri"/>
                <a:sym typeface="Calibri"/>
              </a:rPr>
              <a:t>I</a:t>
            </a:r>
            <a:r>
              <a:rPr b="0" i="0" lang="en-US">
                <a:solidFill>
                  <a:srgbClr val="273239"/>
                </a:solidFill>
                <a:latin typeface="Calibri"/>
                <a:ea typeface="Calibri"/>
                <a:cs typeface="Calibri"/>
                <a:sym typeface="Calibri"/>
              </a:rPr>
              <a:t>n Python, a function can be assigned to a variable. This assignment does not call the function, instead a reference to that function is created.</a:t>
            </a:r>
            <a:endParaRPr/>
          </a:p>
          <a:p>
            <a:pPr indent="0" lvl="1" marL="571500" rtl="0" algn="l">
              <a:lnSpc>
                <a:spcPct val="90000"/>
              </a:lnSpc>
              <a:spcBef>
                <a:spcPts val="200"/>
              </a:spcBef>
              <a:spcAft>
                <a:spcPts val="0"/>
              </a:spcAft>
              <a:buSzPts val="1800"/>
              <a:buNone/>
            </a:pPr>
            <a:r>
              <a:t/>
            </a:r>
            <a:endParaRPr b="0" i="0" sz="2000">
              <a:solidFill>
                <a:srgbClr val="273239"/>
              </a:solidFill>
              <a:latin typeface="Calibri"/>
              <a:ea typeface="Calibri"/>
              <a:cs typeface="Calibri"/>
              <a:sym typeface="Calibri"/>
            </a:endParaRPr>
          </a:p>
          <a:p>
            <a:pPr indent="0" lvl="1" marL="571500" rtl="0" algn="l">
              <a:lnSpc>
                <a:spcPct val="90000"/>
              </a:lnSpc>
              <a:spcBef>
                <a:spcPts val="200"/>
              </a:spcBef>
              <a:spcAft>
                <a:spcPts val="0"/>
              </a:spcAft>
              <a:buSzPts val="1800"/>
              <a:buNone/>
            </a:pPr>
            <a:r>
              <a:rPr b="0" i="0" lang="en-US" sz="2000">
                <a:solidFill>
                  <a:srgbClr val="273239"/>
                </a:solidFill>
                <a:latin typeface="Courier New"/>
                <a:ea typeface="Courier New"/>
                <a:cs typeface="Courier New"/>
                <a:sym typeface="Courier New"/>
              </a:rPr>
              <a:t>	</a:t>
            </a:r>
            <a:r>
              <a:rPr lang="en-US" sz="2000">
                <a:solidFill>
                  <a:srgbClr val="273239"/>
                </a:solidFill>
                <a:latin typeface="Courier New"/>
                <a:ea typeface="Courier New"/>
                <a:cs typeface="Courier New"/>
                <a:sym typeface="Courier New"/>
              </a:rPr>
              <a:t>my_fun = round      </a:t>
            </a:r>
            <a:r>
              <a:rPr lang="en-US" sz="2000">
                <a:solidFill>
                  <a:srgbClr val="666666"/>
                </a:solidFill>
              </a:rPr>
              <a:t># my_fun now references the round function.</a:t>
            </a:r>
            <a:endParaRPr i="0">
              <a:solidFill>
                <a:srgbClr val="666666"/>
              </a:solidFill>
            </a:endParaRPr>
          </a:p>
          <a:p>
            <a:pPr indent="0" lvl="0" marL="114300" rtl="0" algn="l">
              <a:lnSpc>
                <a:spcPct val="90000"/>
              </a:lnSpc>
              <a:spcBef>
                <a:spcPts val="1200"/>
              </a:spcBef>
              <a:spcAft>
                <a:spcPts val="0"/>
              </a:spcAft>
              <a:buSzPts val="1800"/>
              <a:buNone/>
            </a:pPr>
            <a:r>
              <a:t/>
            </a:r>
            <a:endParaRPr b="0" i="0">
              <a:solidFill>
                <a:srgbClr val="273239"/>
              </a:solidFill>
              <a:latin typeface="Calibri"/>
              <a:ea typeface="Calibri"/>
              <a:cs typeface="Calibri"/>
              <a:sym typeface="Calibri"/>
            </a:endParaRPr>
          </a:p>
          <a:p>
            <a:pPr indent="0" lvl="0" marL="114300" rtl="0" algn="l">
              <a:lnSpc>
                <a:spcPct val="90000"/>
              </a:lnSpc>
              <a:spcBef>
                <a:spcPts val="1200"/>
              </a:spcBef>
              <a:spcAft>
                <a:spcPts val="0"/>
              </a:spcAft>
              <a:buSzPts val="1800"/>
              <a:buNone/>
            </a:pPr>
            <a:r>
              <a:rPr lang="en-US">
                <a:solidFill>
                  <a:srgbClr val="273239"/>
                </a:solidFill>
                <a:latin typeface="Calibri"/>
                <a:ea typeface="Calibri"/>
                <a:cs typeface="Calibri"/>
                <a:sym typeface="Calibri"/>
              </a:rPr>
              <a:t>Compare this to the statement:</a:t>
            </a:r>
            <a:endParaRPr>
              <a:solidFill>
                <a:srgbClr val="273239"/>
              </a:solidFill>
              <a:latin typeface="Calibri"/>
              <a:ea typeface="Calibri"/>
              <a:cs typeface="Calibri"/>
              <a:sym typeface="Calibri"/>
            </a:endParaRPr>
          </a:p>
          <a:p>
            <a:pPr indent="0" lvl="0" marL="114300" rtl="0" algn="l">
              <a:lnSpc>
                <a:spcPct val="90000"/>
              </a:lnSpc>
              <a:spcBef>
                <a:spcPts val="1200"/>
              </a:spcBef>
              <a:spcAft>
                <a:spcPts val="0"/>
              </a:spcAft>
              <a:buSzPts val="1800"/>
              <a:buNone/>
            </a:pPr>
            <a:r>
              <a:t/>
            </a:r>
            <a:endParaRPr>
              <a:solidFill>
                <a:srgbClr val="273239"/>
              </a:solidFill>
            </a:endParaRPr>
          </a:p>
          <a:p>
            <a:pPr indent="0" lvl="0" marL="114300" rtl="0" algn="l">
              <a:lnSpc>
                <a:spcPct val="90000"/>
              </a:lnSpc>
              <a:spcBef>
                <a:spcPts val="1200"/>
              </a:spcBef>
              <a:spcAft>
                <a:spcPts val="0"/>
              </a:spcAft>
              <a:buSzPts val="1800"/>
              <a:buNone/>
            </a:pPr>
            <a:r>
              <a:rPr b="0" i="0" lang="en-US">
                <a:solidFill>
                  <a:srgbClr val="273239"/>
                </a:solidFill>
                <a:latin typeface="Courier New"/>
                <a:ea typeface="Courier New"/>
                <a:cs typeface="Courier New"/>
                <a:sym typeface="Courier New"/>
              </a:rPr>
              <a:t>	my_fun = round( 3.48 ) </a:t>
            </a:r>
            <a:r>
              <a:rPr lang="en-US">
                <a:solidFill>
                  <a:srgbClr val="666666"/>
                </a:solidFill>
              </a:rPr>
              <a:t># this statement calls or invokes the round function;</a:t>
            </a:r>
            <a:endParaRPr>
              <a:solidFill>
                <a:srgbClr val="666666"/>
              </a:solidFill>
            </a:endParaRPr>
          </a:p>
          <a:p>
            <a:pPr indent="0" lvl="0" marL="114300" rtl="0" algn="l">
              <a:lnSpc>
                <a:spcPct val="90000"/>
              </a:lnSpc>
              <a:spcBef>
                <a:spcPts val="1200"/>
              </a:spcBef>
              <a:spcAft>
                <a:spcPts val="0"/>
              </a:spcAft>
              <a:buSzPts val="1800"/>
              <a:buNone/>
            </a:pPr>
            <a:r>
              <a:rPr lang="en-US">
                <a:solidFill>
                  <a:srgbClr val="666666"/>
                </a:solidFill>
              </a:rPr>
              <a:t>                                                                   # my_fun is assigned the value returned by the function</a:t>
            </a:r>
            <a:endParaRPr>
              <a:solidFill>
                <a:srgbClr val="666666"/>
              </a:solidFill>
            </a:endParaRPr>
          </a:p>
        </p:txBody>
      </p:sp>
      <p:sp>
        <p:nvSpPr>
          <p:cNvPr id="865" name="Google Shape;865;p7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7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Higher Order Functions</a:t>
            </a:r>
            <a:endParaRPr/>
          </a:p>
        </p:txBody>
      </p:sp>
      <p:sp>
        <p:nvSpPr>
          <p:cNvPr id="871" name="Google Shape;871;p72"/>
          <p:cNvSpPr txBox="1"/>
          <p:nvPr>
            <p:ph idx="1" type="body"/>
          </p:nvPr>
        </p:nvSpPr>
        <p:spPr>
          <a:xfrm>
            <a:off x="1097280" y="1845733"/>
            <a:ext cx="10058400" cy="4285243"/>
          </a:xfrm>
          <a:prstGeom prst="rect">
            <a:avLst/>
          </a:prstGeom>
          <a:noFill/>
          <a:ln>
            <a:noFill/>
          </a:ln>
        </p:spPr>
        <p:txBody>
          <a:bodyPr anchorCtr="0" anchor="t" bIns="45700" lIns="0" spcFirstLastPara="1" rIns="0" wrap="square" tIns="45700">
            <a:noAutofit/>
          </a:bodyPr>
          <a:lstStyle/>
          <a:p>
            <a:pPr indent="0" lvl="0" marL="114300" rtl="0" algn="l">
              <a:lnSpc>
                <a:spcPct val="90000"/>
              </a:lnSpc>
              <a:spcBef>
                <a:spcPts val="1200"/>
              </a:spcBef>
              <a:spcAft>
                <a:spcPts val="0"/>
              </a:spcAft>
              <a:buSzPts val="1800"/>
              <a:buNone/>
            </a:pPr>
            <a:r>
              <a:rPr b="0" i="0" lang="en-US" sz="2400">
                <a:solidFill>
                  <a:srgbClr val="273239"/>
                </a:solidFill>
                <a:latin typeface="Calibri"/>
                <a:ea typeface="Calibri"/>
                <a:cs typeface="Calibri"/>
                <a:sym typeface="Calibri"/>
              </a:rPr>
              <a:t>A function is called </a:t>
            </a:r>
            <a:r>
              <a:rPr b="1" i="0" lang="en-US" sz="2400">
                <a:solidFill>
                  <a:srgbClr val="273239"/>
                </a:solidFill>
                <a:latin typeface="Calibri"/>
                <a:ea typeface="Calibri"/>
                <a:cs typeface="Calibri"/>
                <a:sym typeface="Calibri"/>
              </a:rPr>
              <a:t>Higher Order Function</a:t>
            </a:r>
            <a:r>
              <a:rPr b="0" i="0" lang="en-US" sz="2400">
                <a:solidFill>
                  <a:srgbClr val="273239"/>
                </a:solidFill>
                <a:latin typeface="Calibri"/>
                <a:ea typeface="Calibri"/>
                <a:cs typeface="Calibri"/>
                <a:sym typeface="Calibri"/>
              </a:rPr>
              <a:t> if it contains other functions as a parameter or returns a function as an output.</a:t>
            </a:r>
            <a:endParaRPr/>
          </a:p>
          <a:p>
            <a:pPr indent="0" lvl="0" marL="114300" rtl="0" algn="l">
              <a:lnSpc>
                <a:spcPct val="90000"/>
              </a:lnSpc>
              <a:spcBef>
                <a:spcPts val="1200"/>
              </a:spcBef>
              <a:spcAft>
                <a:spcPts val="0"/>
              </a:spcAft>
              <a:buSzPts val="1800"/>
              <a:buNone/>
            </a:pPr>
            <a:r>
              <a:rPr b="1" i="0" lang="en-US" sz="2400">
                <a:solidFill>
                  <a:srgbClr val="273239"/>
                </a:solidFill>
                <a:latin typeface="Calibri"/>
                <a:ea typeface="Calibri"/>
                <a:cs typeface="Calibri"/>
                <a:sym typeface="Calibri"/>
              </a:rPr>
              <a:t>Properties of higher-order functions:</a:t>
            </a:r>
            <a:endParaRPr/>
          </a:p>
          <a:p>
            <a:pPr indent="0" lvl="1" marL="571500" rtl="0" algn="l">
              <a:lnSpc>
                <a:spcPct val="90000"/>
              </a:lnSpc>
              <a:spcBef>
                <a:spcPts val="200"/>
              </a:spcBef>
              <a:spcAft>
                <a:spcPts val="0"/>
              </a:spcAft>
              <a:buSzPts val="1800"/>
              <a:buNone/>
            </a:pPr>
            <a:r>
              <a:rPr b="0" i="0" lang="en-US" sz="2400">
                <a:solidFill>
                  <a:srgbClr val="273239"/>
                </a:solidFill>
                <a:latin typeface="Calibri"/>
                <a:ea typeface="Calibri"/>
                <a:cs typeface="Calibri"/>
                <a:sym typeface="Calibri"/>
              </a:rPr>
              <a:t>A function is an instance of the Object type.</a:t>
            </a:r>
            <a:endParaRPr/>
          </a:p>
          <a:p>
            <a:pPr indent="0" lvl="1" marL="571500" rtl="0" algn="l">
              <a:lnSpc>
                <a:spcPct val="90000"/>
              </a:lnSpc>
              <a:spcBef>
                <a:spcPts val="200"/>
              </a:spcBef>
              <a:spcAft>
                <a:spcPts val="0"/>
              </a:spcAft>
              <a:buSzPts val="1800"/>
              <a:buNone/>
            </a:pPr>
            <a:r>
              <a:rPr b="0" i="0" lang="en-US" sz="2400">
                <a:solidFill>
                  <a:srgbClr val="273239"/>
                </a:solidFill>
                <a:latin typeface="Calibri"/>
                <a:ea typeface="Calibri"/>
                <a:cs typeface="Calibri"/>
                <a:sym typeface="Calibri"/>
              </a:rPr>
              <a:t>You can store the function in a variable.</a:t>
            </a:r>
            <a:endParaRPr/>
          </a:p>
          <a:p>
            <a:pPr indent="0" lvl="1" marL="571500" rtl="0" algn="l">
              <a:lnSpc>
                <a:spcPct val="90000"/>
              </a:lnSpc>
              <a:spcBef>
                <a:spcPts val="200"/>
              </a:spcBef>
              <a:spcAft>
                <a:spcPts val="0"/>
              </a:spcAft>
              <a:buSzPts val="1800"/>
              <a:buNone/>
            </a:pPr>
            <a:r>
              <a:rPr b="0" i="0" lang="en-US" sz="2400">
                <a:solidFill>
                  <a:srgbClr val="273239"/>
                </a:solidFill>
                <a:latin typeface="Calibri"/>
                <a:ea typeface="Calibri"/>
                <a:cs typeface="Calibri"/>
                <a:sym typeface="Calibri"/>
              </a:rPr>
              <a:t>You can pass the function as a parameter to another function.</a:t>
            </a:r>
            <a:endParaRPr/>
          </a:p>
          <a:p>
            <a:pPr indent="0" lvl="1" marL="571500" rtl="0" algn="l">
              <a:lnSpc>
                <a:spcPct val="90000"/>
              </a:lnSpc>
              <a:spcBef>
                <a:spcPts val="200"/>
              </a:spcBef>
              <a:spcAft>
                <a:spcPts val="0"/>
              </a:spcAft>
              <a:buSzPts val="1800"/>
              <a:buNone/>
            </a:pPr>
            <a:r>
              <a:rPr b="0" i="0" lang="en-US" sz="2400">
                <a:solidFill>
                  <a:srgbClr val="273239"/>
                </a:solidFill>
                <a:latin typeface="Calibri"/>
                <a:ea typeface="Calibri"/>
                <a:cs typeface="Calibri"/>
                <a:sym typeface="Calibri"/>
              </a:rPr>
              <a:t>You can return the function from a function.</a:t>
            </a:r>
            <a:endParaRPr/>
          </a:p>
          <a:p>
            <a:pPr indent="0" lvl="1" marL="571500" rtl="0" algn="l">
              <a:lnSpc>
                <a:spcPct val="90000"/>
              </a:lnSpc>
              <a:spcBef>
                <a:spcPts val="200"/>
              </a:spcBef>
              <a:spcAft>
                <a:spcPts val="0"/>
              </a:spcAft>
              <a:buSzPts val="1800"/>
              <a:buNone/>
            </a:pPr>
            <a:r>
              <a:rPr b="0" i="0" lang="en-US" sz="2400">
                <a:solidFill>
                  <a:srgbClr val="273239"/>
                </a:solidFill>
                <a:latin typeface="Calibri"/>
                <a:ea typeface="Calibri"/>
                <a:cs typeface="Calibri"/>
                <a:sym typeface="Calibri"/>
              </a:rPr>
              <a:t>You can store them in data structures such as hash tables, lists, …</a:t>
            </a:r>
            <a:endParaRPr/>
          </a:p>
          <a:p>
            <a:pPr indent="0" lvl="0" marL="114300" rtl="0" algn="l">
              <a:lnSpc>
                <a:spcPct val="90000"/>
              </a:lnSpc>
              <a:spcBef>
                <a:spcPts val="1200"/>
              </a:spcBef>
              <a:spcAft>
                <a:spcPts val="0"/>
              </a:spcAft>
              <a:buSzPts val="1800"/>
              <a:buNone/>
            </a:pPr>
            <a:r>
              <a:t/>
            </a:r>
            <a:endParaRPr b="0" i="0" sz="2400">
              <a:solidFill>
                <a:srgbClr val="273239"/>
              </a:solidFill>
              <a:latin typeface="Calibri"/>
              <a:ea typeface="Calibri"/>
              <a:cs typeface="Calibri"/>
              <a:sym typeface="Calibri"/>
            </a:endParaRPr>
          </a:p>
        </p:txBody>
      </p:sp>
      <p:sp>
        <p:nvSpPr>
          <p:cNvPr id="872" name="Google Shape;872;p7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7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A Simple Example – what is the output?</a:t>
            </a:r>
            <a:endParaRPr/>
          </a:p>
        </p:txBody>
      </p:sp>
      <p:sp>
        <p:nvSpPr>
          <p:cNvPr id="878" name="Google Shape;878;p7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879" name="Google Shape;879;p73"/>
          <p:cNvSpPr txBox="1"/>
          <p:nvPr/>
        </p:nvSpPr>
        <p:spPr>
          <a:xfrm>
            <a:off x="1097280" y="1858781"/>
            <a:ext cx="9920400" cy="480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def do_this( num, this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 this(num)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 = float(input('Enter a number: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800" u="none" cap="none" strike="noStrike">
                <a:solidFill>
                  <a:srgbClr val="666666"/>
                </a:solidFill>
                <a:latin typeface="Courier New"/>
                <a:ea typeface="Courier New"/>
                <a:cs typeface="Courier New"/>
                <a:sym typeface="Courier New"/>
              </a:rPr>
              <a:t># do this - find the ceiling of the value </a:t>
            </a:r>
            <a:endParaRPr>
              <a:solidFill>
                <a:srgbClr val="666666"/>
              </a:solidFill>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do_this(val, math.ceil)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print(f'Ceiling  of {val} is {result}')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US" sz="1800">
                <a:solidFill>
                  <a:srgbClr val="666666"/>
                </a:solidFill>
                <a:latin typeface="Courier New"/>
                <a:ea typeface="Courier New"/>
                <a:cs typeface="Courier New"/>
                <a:sym typeface="Courier New"/>
              </a:rPr>
              <a:t># do this - find the int representation of the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do_this(val,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print(f'int representation of {val} is {result}')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US" sz="1800">
                <a:solidFill>
                  <a:srgbClr val="666666"/>
                </a:solidFill>
                <a:latin typeface="Courier New"/>
                <a:ea typeface="Courier New"/>
                <a:cs typeface="Courier New"/>
                <a:sym typeface="Courier New"/>
              </a:rPr>
              <a:t># do this - find the square root of the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 val, math.sqrt)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print(f'Rounded square root of {val} is {do_this(result,round)}')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A Simple Example – what is the output?</a:t>
            </a:r>
            <a:endParaRPr/>
          </a:p>
        </p:txBody>
      </p:sp>
      <p:sp>
        <p:nvSpPr>
          <p:cNvPr id="885" name="Google Shape;885;p7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886" name="Google Shape;886;p74"/>
          <p:cNvSpPr txBox="1"/>
          <p:nvPr/>
        </p:nvSpPr>
        <p:spPr>
          <a:xfrm>
            <a:off x="1097280" y="1858781"/>
            <a:ext cx="9920400" cy="480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def do_this( num, this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 this(num)</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 = float(input('Enter a number: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US" sz="1800">
                <a:solidFill>
                  <a:srgbClr val="666666"/>
                </a:solidFill>
                <a:latin typeface="Courier New"/>
                <a:ea typeface="Courier New"/>
                <a:cs typeface="Courier New"/>
                <a:sym typeface="Courier New"/>
              </a:rPr>
              <a:t># do this - find the ceiling of the value</a:t>
            </a:r>
            <a:r>
              <a:rPr b="0" i="0" lang="en-US" sz="1800" u="none" cap="none" strike="noStrik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do_this(val, math.ceil)</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print(f'Ceiling  of {val} is {result}')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US" sz="1800">
                <a:solidFill>
                  <a:srgbClr val="666666"/>
                </a:solidFill>
                <a:latin typeface="Courier New"/>
                <a:ea typeface="Courier New"/>
                <a:cs typeface="Courier New"/>
                <a:sym typeface="Courier New"/>
              </a:rPr>
              <a:t># do this - find the int representation of the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do_this(val,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print(f'int representation of {val} is {result}')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lang="en-US" sz="1800">
                <a:solidFill>
                  <a:srgbClr val="666666"/>
                </a:solidFill>
                <a:latin typeface="Courier New"/>
                <a:ea typeface="Courier New"/>
                <a:cs typeface="Courier New"/>
                <a:sym typeface="Courier New"/>
              </a:rPr>
              <a:t># do this - find the square root of the value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result = do_this( val, math.sqrt)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print(f'Rounded square root of {val} is {do_this(result,round)}')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p:txBody>
      </p:sp>
      <p:sp>
        <p:nvSpPr>
          <p:cNvPr id="887" name="Google Shape;887;p74"/>
          <p:cNvSpPr txBox="1"/>
          <p:nvPr/>
        </p:nvSpPr>
        <p:spPr>
          <a:xfrm>
            <a:off x="6985417" y="1964002"/>
            <a:ext cx="4377128" cy="132343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Courier New"/>
                <a:ea typeface="Courier New"/>
                <a:cs typeface="Courier New"/>
                <a:sym typeface="Courier New"/>
              </a:rPr>
              <a:t>Output:</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urier New"/>
                <a:ea typeface="Courier New"/>
                <a:cs typeface="Courier New"/>
                <a:sym typeface="Courier New"/>
              </a:rPr>
              <a:t>Enter a number: 62.364</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urier New"/>
                <a:ea typeface="Courier New"/>
                <a:cs typeface="Courier New"/>
                <a:sym typeface="Courier New"/>
              </a:rPr>
              <a:t>Ceiling  of 62.364 is 63</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urier New"/>
                <a:ea typeface="Courier New"/>
                <a:cs typeface="Courier New"/>
                <a:sym typeface="Courier New"/>
              </a:rPr>
              <a:t>int representation of 62.364 is 62</a:t>
            </a:r>
            <a:endParaRPr/>
          </a:p>
          <a:p>
            <a:pPr indent="0" lvl="0" marL="0" marR="0" rtl="0" algn="l">
              <a:lnSpc>
                <a:spcPct val="100000"/>
              </a:lnSpc>
              <a:spcBef>
                <a:spcPts val="0"/>
              </a:spcBef>
              <a:spcAft>
                <a:spcPts val="0"/>
              </a:spcAft>
              <a:buNone/>
            </a:pPr>
            <a:r>
              <a:rPr b="0" i="0" lang="en-US" sz="1600" u="none" cap="none" strike="noStrike">
                <a:solidFill>
                  <a:srgbClr val="000000"/>
                </a:solidFill>
                <a:latin typeface="Courier New"/>
                <a:ea typeface="Courier New"/>
                <a:cs typeface="Courier New"/>
                <a:sym typeface="Courier New"/>
              </a:rPr>
              <a:t>Rounded square root of 62.364 is 8</a:t>
            </a:r>
            <a:endParaRPr/>
          </a:p>
        </p:txBody>
      </p:sp>
      <p:sp>
        <p:nvSpPr>
          <p:cNvPr id="888" name="Google Shape;888;p74"/>
          <p:cNvSpPr txBox="1"/>
          <p:nvPr/>
        </p:nvSpPr>
        <p:spPr>
          <a:xfrm>
            <a:off x="6877773" y="3408862"/>
            <a:ext cx="450475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Courier New"/>
                <a:ea typeface="Courier New"/>
                <a:cs typeface="Courier New"/>
                <a:sym typeface="Courier New"/>
              </a:rPr>
              <a:t>See: 05_higher_order_functions01.py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7"/>
          <p:cNvSpPr txBox="1"/>
          <p:nvPr>
            <p:ph idx="1" type="body"/>
          </p:nvPr>
        </p:nvSpPr>
        <p:spPr>
          <a:xfrm>
            <a:off x="8280400" y="1536633"/>
            <a:ext cx="3594800" cy="4555200"/>
          </a:xfrm>
          <a:prstGeom prst="rect">
            <a:avLst/>
          </a:prstGeom>
          <a:solidFill>
            <a:srgbClr val="FCE5CD"/>
          </a:solidFill>
          <a:ln>
            <a:noFill/>
          </a:ln>
        </p:spPr>
        <p:txBody>
          <a:bodyPr anchorCtr="0" anchor="t" bIns="121900" lIns="121900" spcFirstLastPara="1" rIns="121900" wrap="square" tIns="121900">
            <a:normAutofit/>
          </a:bodyPr>
          <a:lstStyle/>
          <a:p>
            <a:pPr indent="0" lvl="0" marL="0" rtl="0" algn="ctr">
              <a:lnSpc>
                <a:spcPct val="90000"/>
              </a:lnSpc>
              <a:spcBef>
                <a:spcPts val="0"/>
              </a:spcBef>
              <a:spcAft>
                <a:spcPts val="1600"/>
              </a:spcAft>
              <a:buClr>
                <a:schemeClr val="dk1"/>
              </a:buClr>
              <a:buSzPts val="1100"/>
              <a:buNone/>
            </a:pPr>
            <a:r>
              <a:rPr b="1" lang="en-US" sz="1733"/>
              <a:t>Drawing regular shapes</a:t>
            </a:r>
            <a:endParaRPr b="1" sz="1733"/>
          </a:p>
        </p:txBody>
      </p:sp>
      <p:sp>
        <p:nvSpPr>
          <p:cNvPr id="135" name="Google Shape;135;p57"/>
          <p:cNvSpPr txBox="1"/>
          <p:nvPr>
            <p:ph type="title"/>
          </p:nvPr>
        </p:nvSpPr>
        <p:spPr>
          <a:xfrm>
            <a:off x="415599" y="593367"/>
            <a:ext cx="7394275" cy="763600"/>
          </a:xfrm>
          <a:prstGeom prst="rect">
            <a:avLst/>
          </a:prstGeom>
          <a:noFill/>
          <a:ln>
            <a:noFill/>
          </a:ln>
        </p:spPr>
        <p:txBody>
          <a:bodyPr anchorCtr="0" anchor="t" bIns="121900" lIns="121900" spcFirstLastPara="1" rIns="121900" wrap="square" tIns="121900">
            <a:normAutofit fontScale="90000"/>
          </a:bodyPr>
          <a:lstStyle/>
          <a:p>
            <a:pPr indent="0" lvl="0" marL="0" rtl="0" algn="l">
              <a:lnSpc>
                <a:spcPct val="85000"/>
              </a:lnSpc>
              <a:spcBef>
                <a:spcPts val="0"/>
              </a:spcBef>
              <a:spcAft>
                <a:spcPts val="0"/>
              </a:spcAft>
              <a:buClr>
                <a:srgbClr val="3F3F3F"/>
              </a:buClr>
              <a:buSzPct val="64814"/>
              <a:buFont typeface="Calibri"/>
              <a:buNone/>
            </a:pPr>
            <a:r>
              <a:rPr lang="en-US"/>
              <a:t>How to draw this shape?</a:t>
            </a:r>
            <a:endParaRPr/>
          </a:p>
        </p:txBody>
      </p:sp>
      <p:sp>
        <p:nvSpPr>
          <p:cNvPr id="136" name="Google Shape;136;p57"/>
          <p:cNvSpPr txBox="1"/>
          <p:nvPr>
            <p:ph idx="1" type="body"/>
          </p:nvPr>
        </p:nvSpPr>
        <p:spPr>
          <a:xfrm>
            <a:off x="415600" y="1536633"/>
            <a:ext cx="3834800" cy="4555200"/>
          </a:xfrm>
          <a:prstGeom prst="rect">
            <a:avLst/>
          </a:prstGeom>
          <a:solidFill>
            <a:srgbClr val="CFE2F3"/>
          </a:solid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1600"/>
              </a:spcAft>
              <a:buClr>
                <a:schemeClr val="dk1"/>
              </a:buClr>
              <a:buSzPts val="1100"/>
              <a:buNone/>
            </a:pPr>
            <a:r>
              <a:rPr b="1" lang="en-US" sz="1733"/>
              <a:t>I. Lines between coordinates.</a:t>
            </a:r>
            <a:endParaRPr b="1" sz="1733"/>
          </a:p>
        </p:txBody>
      </p:sp>
      <p:pic>
        <p:nvPicPr>
          <p:cNvPr id="137" name="Google Shape;137;p57"/>
          <p:cNvPicPr preferRelativeResize="0"/>
          <p:nvPr/>
        </p:nvPicPr>
        <p:blipFill rotWithShape="1">
          <a:blip r:embed="rId3">
            <a:alphaModFix/>
          </a:blip>
          <a:srcRect b="0" l="0" r="0" t="0"/>
          <a:stretch/>
        </p:blipFill>
        <p:spPr>
          <a:xfrm>
            <a:off x="6862484" y="488967"/>
            <a:ext cx="1079900" cy="868000"/>
          </a:xfrm>
          <a:prstGeom prst="rect">
            <a:avLst/>
          </a:prstGeom>
          <a:noFill/>
          <a:ln>
            <a:noFill/>
          </a:ln>
        </p:spPr>
      </p:pic>
      <p:sp>
        <p:nvSpPr>
          <p:cNvPr id="138" name="Google Shape;138;p57"/>
          <p:cNvSpPr txBox="1"/>
          <p:nvPr>
            <p:ph idx="1" type="body"/>
          </p:nvPr>
        </p:nvSpPr>
        <p:spPr>
          <a:xfrm>
            <a:off x="4250400" y="1536633"/>
            <a:ext cx="3834800" cy="4555200"/>
          </a:xfrm>
          <a:prstGeom prst="rect">
            <a:avLst/>
          </a:prstGeom>
          <a:solidFill>
            <a:srgbClr val="D9EAD3"/>
          </a:solidFill>
          <a:ln>
            <a:noFill/>
          </a:ln>
        </p:spPr>
        <p:txBody>
          <a:bodyPr anchorCtr="0" anchor="t" bIns="121900" lIns="121900" spcFirstLastPara="1" rIns="121900" wrap="square" tIns="121900">
            <a:normAutofit/>
          </a:bodyPr>
          <a:lstStyle/>
          <a:p>
            <a:pPr indent="0" lvl="0" marL="0" rtl="0" algn="l">
              <a:lnSpc>
                <a:spcPct val="90000"/>
              </a:lnSpc>
              <a:spcBef>
                <a:spcPts val="0"/>
              </a:spcBef>
              <a:spcAft>
                <a:spcPts val="1600"/>
              </a:spcAft>
              <a:buClr>
                <a:schemeClr val="dk1"/>
              </a:buClr>
              <a:buSzPts val="1100"/>
              <a:buNone/>
            </a:pPr>
            <a:r>
              <a:rPr b="1" lang="en-US" sz="1733"/>
              <a:t>II. Moving pen from a start point.</a:t>
            </a:r>
            <a:endParaRPr b="1" sz="1733"/>
          </a:p>
        </p:txBody>
      </p:sp>
      <p:cxnSp>
        <p:nvCxnSpPr>
          <p:cNvPr id="139" name="Google Shape;139;p57"/>
          <p:cNvCxnSpPr/>
          <p:nvPr/>
        </p:nvCxnSpPr>
        <p:spPr>
          <a:xfrm flipH="1" rot="10800000">
            <a:off x="1212300" y="2813931"/>
            <a:ext cx="1078000" cy="806000"/>
          </a:xfrm>
          <a:prstGeom prst="straightConnector1">
            <a:avLst/>
          </a:prstGeom>
          <a:noFill/>
          <a:ln cap="flat" cmpd="sng" w="28575">
            <a:solidFill>
              <a:schemeClr val="dk2"/>
            </a:solidFill>
            <a:prstDash val="solid"/>
            <a:round/>
            <a:headEnd len="sm" w="sm" type="none"/>
            <a:tailEnd len="sm" w="sm" type="none"/>
          </a:ln>
        </p:spPr>
      </p:cxnSp>
      <p:cxnSp>
        <p:nvCxnSpPr>
          <p:cNvPr id="140" name="Google Shape;140;p57"/>
          <p:cNvCxnSpPr/>
          <p:nvPr/>
        </p:nvCxnSpPr>
        <p:spPr>
          <a:xfrm>
            <a:off x="2393605" y="2816545"/>
            <a:ext cx="1070800" cy="800400"/>
          </a:xfrm>
          <a:prstGeom prst="straightConnector1">
            <a:avLst/>
          </a:prstGeom>
          <a:noFill/>
          <a:ln cap="flat" cmpd="sng" w="28575">
            <a:solidFill>
              <a:schemeClr val="dk2"/>
            </a:solidFill>
            <a:prstDash val="solid"/>
            <a:round/>
            <a:headEnd len="sm" w="sm" type="none"/>
            <a:tailEnd len="sm" w="sm" type="none"/>
          </a:ln>
        </p:spPr>
      </p:cxnSp>
      <p:cxnSp>
        <p:nvCxnSpPr>
          <p:cNvPr id="141" name="Google Shape;141;p57"/>
          <p:cNvCxnSpPr/>
          <p:nvPr/>
        </p:nvCxnSpPr>
        <p:spPr>
          <a:xfrm>
            <a:off x="1212300" y="3687881"/>
            <a:ext cx="2272000" cy="0"/>
          </a:xfrm>
          <a:prstGeom prst="straightConnector1">
            <a:avLst/>
          </a:prstGeom>
          <a:noFill/>
          <a:ln cap="flat" cmpd="sng" w="28575">
            <a:solidFill>
              <a:schemeClr val="dk2"/>
            </a:solidFill>
            <a:prstDash val="solid"/>
            <a:round/>
            <a:headEnd len="sm" w="sm" type="none"/>
            <a:tailEnd len="sm" w="sm" type="none"/>
          </a:ln>
        </p:spPr>
      </p:cxnSp>
      <p:cxnSp>
        <p:nvCxnSpPr>
          <p:cNvPr id="142" name="Google Shape;142;p57"/>
          <p:cNvCxnSpPr/>
          <p:nvPr/>
        </p:nvCxnSpPr>
        <p:spPr>
          <a:xfrm>
            <a:off x="1212300" y="4902833"/>
            <a:ext cx="2272000" cy="0"/>
          </a:xfrm>
          <a:prstGeom prst="straightConnector1">
            <a:avLst/>
          </a:prstGeom>
          <a:noFill/>
          <a:ln cap="flat" cmpd="sng" w="28575">
            <a:solidFill>
              <a:schemeClr val="dk2"/>
            </a:solidFill>
            <a:prstDash val="solid"/>
            <a:round/>
            <a:headEnd len="sm" w="sm" type="none"/>
            <a:tailEnd len="sm" w="sm" type="none"/>
          </a:ln>
        </p:spPr>
      </p:cxnSp>
      <p:cxnSp>
        <p:nvCxnSpPr>
          <p:cNvPr id="143" name="Google Shape;143;p57"/>
          <p:cNvCxnSpPr/>
          <p:nvPr/>
        </p:nvCxnSpPr>
        <p:spPr>
          <a:xfrm>
            <a:off x="1212300" y="3766969"/>
            <a:ext cx="0" cy="1070800"/>
          </a:xfrm>
          <a:prstGeom prst="straightConnector1">
            <a:avLst/>
          </a:prstGeom>
          <a:noFill/>
          <a:ln cap="flat" cmpd="sng" w="28575">
            <a:solidFill>
              <a:schemeClr val="dk2"/>
            </a:solidFill>
            <a:prstDash val="solid"/>
            <a:round/>
            <a:headEnd len="sm" w="sm" type="none"/>
            <a:tailEnd len="sm" w="sm" type="none"/>
          </a:ln>
        </p:spPr>
      </p:cxnSp>
      <p:cxnSp>
        <p:nvCxnSpPr>
          <p:cNvPr id="144" name="Google Shape;144;p57"/>
          <p:cNvCxnSpPr/>
          <p:nvPr/>
        </p:nvCxnSpPr>
        <p:spPr>
          <a:xfrm>
            <a:off x="3495367" y="3766969"/>
            <a:ext cx="0" cy="1070800"/>
          </a:xfrm>
          <a:prstGeom prst="straightConnector1">
            <a:avLst/>
          </a:prstGeom>
          <a:noFill/>
          <a:ln cap="flat" cmpd="sng" w="28575">
            <a:solidFill>
              <a:schemeClr val="dk2"/>
            </a:solidFill>
            <a:prstDash val="solid"/>
            <a:round/>
            <a:headEnd len="sm" w="sm" type="none"/>
            <a:tailEnd len="sm" w="sm" type="none"/>
          </a:ln>
        </p:spPr>
      </p:cxnSp>
      <p:sp>
        <p:nvSpPr>
          <p:cNvPr id="145" name="Google Shape;145;p57"/>
          <p:cNvSpPr txBox="1"/>
          <p:nvPr/>
        </p:nvSpPr>
        <p:spPr>
          <a:xfrm>
            <a:off x="1822900" y="2318467"/>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0" lang="en-US" sz="1333" u="none" cap="none" strike="noStrike">
                <a:solidFill>
                  <a:srgbClr val="000000"/>
                </a:solidFill>
                <a:latin typeface="Arial"/>
                <a:ea typeface="Arial"/>
                <a:cs typeface="Arial"/>
                <a:sym typeface="Arial"/>
              </a:rPr>
              <a:t>(x</a:t>
            </a:r>
            <a:r>
              <a:rPr b="0" baseline="-25000" i="0" lang="en-US" sz="1333" u="none" cap="none" strike="noStrike">
                <a:solidFill>
                  <a:srgbClr val="000000"/>
                </a:solidFill>
                <a:latin typeface="Arial"/>
                <a:ea typeface="Arial"/>
                <a:cs typeface="Arial"/>
                <a:sym typeface="Arial"/>
              </a:rPr>
              <a:t>2</a:t>
            </a:r>
            <a:r>
              <a:rPr b="0" i="0" lang="en-US" sz="1333" u="none" cap="none" strike="noStrike">
                <a:solidFill>
                  <a:srgbClr val="000000"/>
                </a:solidFill>
                <a:latin typeface="Arial"/>
                <a:ea typeface="Arial"/>
                <a:cs typeface="Arial"/>
                <a:sym typeface="Arial"/>
              </a:rPr>
              <a:t>, y</a:t>
            </a:r>
            <a:r>
              <a:rPr b="0" baseline="-25000" i="0" lang="en-US" sz="1333" u="none" cap="none" strike="noStrike">
                <a:solidFill>
                  <a:schemeClr val="dk1"/>
                </a:solidFill>
                <a:latin typeface="Arial"/>
                <a:ea typeface="Arial"/>
                <a:cs typeface="Arial"/>
                <a:sym typeface="Arial"/>
              </a:rPr>
              <a:t>2</a:t>
            </a:r>
            <a:r>
              <a:rPr b="0" i="0" lang="en-US" sz="1333" u="none" cap="none" strike="noStrike">
                <a:solidFill>
                  <a:srgbClr val="000000"/>
                </a:solidFill>
                <a:latin typeface="Arial"/>
                <a:ea typeface="Arial"/>
                <a:cs typeface="Arial"/>
                <a:sym typeface="Arial"/>
              </a:rPr>
              <a:t>)</a:t>
            </a:r>
            <a:endParaRPr b="0" i="0" sz="1333" u="none" cap="none" strike="noStrike">
              <a:solidFill>
                <a:srgbClr val="000000"/>
              </a:solidFill>
              <a:latin typeface="Arial"/>
              <a:ea typeface="Arial"/>
              <a:cs typeface="Arial"/>
              <a:sym typeface="Arial"/>
            </a:endParaRPr>
          </a:p>
        </p:txBody>
      </p:sp>
      <p:sp>
        <p:nvSpPr>
          <p:cNvPr id="146" name="Google Shape;146;p57"/>
          <p:cNvSpPr txBox="1"/>
          <p:nvPr/>
        </p:nvSpPr>
        <p:spPr>
          <a:xfrm>
            <a:off x="3072800" y="3097167"/>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0" lang="en-US" sz="1333" u="none" cap="none" strike="noStrike">
                <a:solidFill>
                  <a:srgbClr val="000000"/>
                </a:solidFill>
                <a:latin typeface="Arial"/>
                <a:ea typeface="Arial"/>
                <a:cs typeface="Arial"/>
                <a:sym typeface="Arial"/>
              </a:rPr>
              <a:t>(x</a:t>
            </a:r>
            <a:r>
              <a:rPr b="0" baseline="-25000" i="0" lang="en-US" sz="1333" u="none" cap="none" strike="noStrike">
                <a:solidFill>
                  <a:srgbClr val="000000"/>
                </a:solidFill>
                <a:latin typeface="Arial"/>
                <a:ea typeface="Arial"/>
                <a:cs typeface="Arial"/>
                <a:sym typeface="Arial"/>
              </a:rPr>
              <a:t>3</a:t>
            </a:r>
            <a:r>
              <a:rPr b="0" i="0" lang="en-US" sz="1333" u="none" cap="none" strike="noStrike">
                <a:solidFill>
                  <a:srgbClr val="000000"/>
                </a:solidFill>
                <a:latin typeface="Arial"/>
                <a:ea typeface="Arial"/>
                <a:cs typeface="Arial"/>
                <a:sym typeface="Arial"/>
              </a:rPr>
              <a:t>, y</a:t>
            </a:r>
            <a:r>
              <a:rPr b="0" baseline="-25000" i="0" lang="en-US" sz="1333" u="none" cap="none" strike="noStrike">
                <a:solidFill>
                  <a:schemeClr val="dk1"/>
                </a:solidFill>
                <a:latin typeface="Arial"/>
                <a:ea typeface="Arial"/>
                <a:cs typeface="Arial"/>
                <a:sym typeface="Arial"/>
              </a:rPr>
              <a:t>3</a:t>
            </a:r>
            <a:r>
              <a:rPr b="0" i="0" lang="en-US" sz="1333" u="none" cap="none" strike="noStrike">
                <a:solidFill>
                  <a:srgbClr val="000000"/>
                </a:solidFill>
                <a:latin typeface="Arial"/>
                <a:ea typeface="Arial"/>
                <a:cs typeface="Arial"/>
                <a:sym typeface="Arial"/>
              </a:rPr>
              <a:t>)</a:t>
            </a:r>
            <a:endParaRPr b="0" i="0" sz="1333" u="none" cap="none" strike="noStrike">
              <a:solidFill>
                <a:srgbClr val="000000"/>
              </a:solidFill>
              <a:latin typeface="Arial"/>
              <a:ea typeface="Arial"/>
              <a:cs typeface="Arial"/>
              <a:sym typeface="Arial"/>
            </a:endParaRPr>
          </a:p>
        </p:txBody>
      </p:sp>
      <p:sp>
        <p:nvSpPr>
          <p:cNvPr id="147" name="Google Shape;147;p57"/>
          <p:cNvSpPr txBox="1"/>
          <p:nvPr/>
        </p:nvSpPr>
        <p:spPr>
          <a:xfrm>
            <a:off x="453467" y="3250300"/>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0" lang="en-US" sz="1333" u="none" cap="none" strike="noStrike">
                <a:solidFill>
                  <a:srgbClr val="000000"/>
                </a:solidFill>
                <a:latin typeface="Arial"/>
                <a:ea typeface="Arial"/>
                <a:cs typeface="Arial"/>
                <a:sym typeface="Arial"/>
              </a:rPr>
              <a:t>(x</a:t>
            </a:r>
            <a:r>
              <a:rPr b="0" baseline="-25000" i="0" lang="en-US" sz="1333" u="none" cap="none" strike="noStrike">
                <a:solidFill>
                  <a:srgbClr val="000000"/>
                </a:solidFill>
                <a:latin typeface="Arial"/>
                <a:ea typeface="Arial"/>
                <a:cs typeface="Arial"/>
                <a:sym typeface="Arial"/>
              </a:rPr>
              <a:t>1</a:t>
            </a:r>
            <a:r>
              <a:rPr b="0" i="0" lang="en-US" sz="1333" u="none" cap="none" strike="noStrike">
                <a:solidFill>
                  <a:srgbClr val="000000"/>
                </a:solidFill>
                <a:latin typeface="Arial"/>
                <a:ea typeface="Arial"/>
                <a:cs typeface="Arial"/>
                <a:sym typeface="Arial"/>
              </a:rPr>
              <a:t>, y</a:t>
            </a:r>
            <a:r>
              <a:rPr b="0" baseline="-25000" i="0" lang="en-US" sz="1333" u="none" cap="none" strike="noStrike">
                <a:solidFill>
                  <a:schemeClr val="dk1"/>
                </a:solidFill>
                <a:latin typeface="Arial"/>
                <a:ea typeface="Arial"/>
                <a:cs typeface="Arial"/>
                <a:sym typeface="Arial"/>
              </a:rPr>
              <a:t>1</a:t>
            </a:r>
            <a:r>
              <a:rPr b="0" i="0" lang="en-US" sz="1333" u="none" cap="none" strike="noStrike">
                <a:solidFill>
                  <a:srgbClr val="000000"/>
                </a:solidFill>
                <a:latin typeface="Arial"/>
                <a:ea typeface="Arial"/>
                <a:cs typeface="Arial"/>
                <a:sym typeface="Arial"/>
              </a:rPr>
              <a:t>)</a:t>
            </a:r>
            <a:endParaRPr b="0" i="0" sz="1333" u="none" cap="none" strike="noStrike">
              <a:solidFill>
                <a:srgbClr val="000000"/>
              </a:solidFill>
              <a:latin typeface="Arial"/>
              <a:ea typeface="Arial"/>
              <a:cs typeface="Arial"/>
              <a:sym typeface="Arial"/>
            </a:endParaRPr>
          </a:p>
        </p:txBody>
      </p:sp>
      <p:sp>
        <p:nvSpPr>
          <p:cNvPr id="148" name="Google Shape;148;p57"/>
          <p:cNvSpPr txBox="1"/>
          <p:nvPr/>
        </p:nvSpPr>
        <p:spPr>
          <a:xfrm>
            <a:off x="415600" y="4790033"/>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0" lang="en-US" sz="1333" u="none" cap="none" strike="noStrike">
                <a:solidFill>
                  <a:srgbClr val="000000"/>
                </a:solidFill>
                <a:latin typeface="Arial"/>
                <a:ea typeface="Arial"/>
                <a:cs typeface="Arial"/>
                <a:sym typeface="Arial"/>
              </a:rPr>
              <a:t>(x</a:t>
            </a:r>
            <a:r>
              <a:rPr b="0" baseline="-25000" i="0" lang="en-US" sz="1333" u="none" cap="none" strike="noStrike">
                <a:solidFill>
                  <a:srgbClr val="000000"/>
                </a:solidFill>
                <a:latin typeface="Arial"/>
                <a:ea typeface="Arial"/>
                <a:cs typeface="Arial"/>
                <a:sym typeface="Arial"/>
              </a:rPr>
              <a:t>4</a:t>
            </a:r>
            <a:r>
              <a:rPr b="0" i="0" lang="en-US" sz="1333" u="none" cap="none" strike="noStrike">
                <a:solidFill>
                  <a:srgbClr val="000000"/>
                </a:solidFill>
                <a:latin typeface="Arial"/>
                <a:ea typeface="Arial"/>
                <a:cs typeface="Arial"/>
                <a:sym typeface="Arial"/>
              </a:rPr>
              <a:t>, y</a:t>
            </a:r>
            <a:r>
              <a:rPr b="0" baseline="-25000" i="0" lang="en-US" sz="1333" u="none" cap="none" strike="noStrike">
                <a:solidFill>
                  <a:schemeClr val="dk1"/>
                </a:solidFill>
                <a:latin typeface="Arial"/>
                <a:ea typeface="Arial"/>
                <a:cs typeface="Arial"/>
                <a:sym typeface="Arial"/>
              </a:rPr>
              <a:t>4</a:t>
            </a:r>
            <a:r>
              <a:rPr b="0" i="0" lang="en-US" sz="1333" u="none" cap="none" strike="noStrike">
                <a:solidFill>
                  <a:srgbClr val="000000"/>
                </a:solidFill>
                <a:latin typeface="Arial"/>
                <a:ea typeface="Arial"/>
                <a:cs typeface="Arial"/>
                <a:sym typeface="Arial"/>
              </a:rPr>
              <a:t>)</a:t>
            </a:r>
            <a:endParaRPr b="0" i="0" sz="1333" u="none" cap="none" strike="noStrike">
              <a:solidFill>
                <a:srgbClr val="000000"/>
              </a:solidFill>
              <a:latin typeface="Arial"/>
              <a:ea typeface="Arial"/>
              <a:cs typeface="Arial"/>
              <a:sym typeface="Arial"/>
            </a:endParaRPr>
          </a:p>
        </p:txBody>
      </p:sp>
      <p:sp>
        <p:nvSpPr>
          <p:cNvPr id="149" name="Google Shape;149;p57"/>
          <p:cNvSpPr txBox="1"/>
          <p:nvPr/>
        </p:nvSpPr>
        <p:spPr>
          <a:xfrm>
            <a:off x="3072800" y="4837767"/>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0" lang="en-US" sz="1333" u="none" cap="none" strike="noStrike">
                <a:solidFill>
                  <a:srgbClr val="000000"/>
                </a:solidFill>
                <a:latin typeface="Arial"/>
                <a:ea typeface="Arial"/>
                <a:cs typeface="Arial"/>
                <a:sym typeface="Arial"/>
              </a:rPr>
              <a:t>(x</a:t>
            </a:r>
            <a:r>
              <a:rPr b="0" baseline="-25000" i="0" lang="en-US" sz="1333" u="none" cap="none" strike="noStrike">
                <a:solidFill>
                  <a:srgbClr val="000000"/>
                </a:solidFill>
                <a:latin typeface="Arial"/>
                <a:ea typeface="Arial"/>
                <a:cs typeface="Arial"/>
                <a:sym typeface="Arial"/>
              </a:rPr>
              <a:t>5</a:t>
            </a:r>
            <a:r>
              <a:rPr b="0" i="0" lang="en-US" sz="1333" u="none" cap="none" strike="noStrike">
                <a:solidFill>
                  <a:srgbClr val="000000"/>
                </a:solidFill>
                <a:latin typeface="Arial"/>
                <a:ea typeface="Arial"/>
                <a:cs typeface="Arial"/>
                <a:sym typeface="Arial"/>
              </a:rPr>
              <a:t>, y</a:t>
            </a:r>
            <a:r>
              <a:rPr b="0" baseline="-25000" i="0" lang="en-US" sz="1333" u="none" cap="none" strike="noStrike">
                <a:solidFill>
                  <a:schemeClr val="dk1"/>
                </a:solidFill>
                <a:latin typeface="Arial"/>
                <a:ea typeface="Arial"/>
                <a:cs typeface="Arial"/>
                <a:sym typeface="Arial"/>
              </a:rPr>
              <a:t>5</a:t>
            </a:r>
            <a:r>
              <a:rPr b="0" i="0" lang="en-US" sz="1333" u="none" cap="none" strike="noStrike">
                <a:solidFill>
                  <a:srgbClr val="000000"/>
                </a:solidFill>
                <a:latin typeface="Arial"/>
                <a:ea typeface="Arial"/>
                <a:cs typeface="Arial"/>
                <a:sym typeface="Arial"/>
              </a:rPr>
              <a:t>)</a:t>
            </a:r>
            <a:endParaRPr b="0" i="0" sz="1333" u="none" cap="none" strike="noStrike">
              <a:solidFill>
                <a:srgbClr val="000000"/>
              </a:solidFill>
              <a:latin typeface="Arial"/>
              <a:ea typeface="Arial"/>
              <a:cs typeface="Arial"/>
              <a:sym typeface="Arial"/>
            </a:endParaRPr>
          </a:p>
        </p:txBody>
      </p:sp>
      <p:cxnSp>
        <p:nvCxnSpPr>
          <p:cNvPr id="150" name="Google Shape;150;p57"/>
          <p:cNvCxnSpPr/>
          <p:nvPr/>
        </p:nvCxnSpPr>
        <p:spPr>
          <a:xfrm flipH="1" rot="10800000">
            <a:off x="5073100" y="2813931"/>
            <a:ext cx="1078000" cy="806000"/>
          </a:xfrm>
          <a:prstGeom prst="straightConnector1">
            <a:avLst/>
          </a:prstGeom>
          <a:noFill/>
          <a:ln cap="flat" cmpd="sng" w="28575">
            <a:solidFill>
              <a:srgbClr val="A61C00"/>
            </a:solidFill>
            <a:prstDash val="solid"/>
            <a:round/>
            <a:headEnd len="sm" w="sm" type="none"/>
            <a:tailEnd len="med" w="med" type="triangle"/>
          </a:ln>
        </p:spPr>
      </p:cxnSp>
      <p:cxnSp>
        <p:nvCxnSpPr>
          <p:cNvPr id="151" name="Google Shape;151;p57"/>
          <p:cNvCxnSpPr/>
          <p:nvPr/>
        </p:nvCxnSpPr>
        <p:spPr>
          <a:xfrm>
            <a:off x="6254405" y="2816545"/>
            <a:ext cx="1070800" cy="800400"/>
          </a:xfrm>
          <a:prstGeom prst="straightConnector1">
            <a:avLst/>
          </a:prstGeom>
          <a:noFill/>
          <a:ln cap="flat" cmpd="sng" w="28575">
            <a:solidFill>
              <a:schemeClr val="dk2"/>
            </a:solidFill>
            <a:prstDash val="solid"/>
            <a:round/>
            <a:headEnd len="sm" w="sm" type="none"/>
            <a:tailEnd len="med" w="med" type="triangle"/>
          </a:ln>
        </p:spPr>
      </p:cxnSp>
      <p:cxnSp>
        <p:nvCxnSpPr>
          <p:cNvPr id="152" name="Google Shape;152;p57"/>
          <p:cNvCxnSpPr/>
          <p:nvPr/>
        </p:nvCxnSpPr>
        <p:spPr>
          <a:xfrm>
            <a:off x="5073100" y="3687881"/>
            <a:ext cx="2272000" cy="0"/>
          </a:xfrm>
          <a:prstGeom prst="straightConnector1">
            <a:avLst/>
          </a:prstGeom>
          <a:noFill/>
          <a:ln cap="flat" cmpd="sng" w="28575">
            <a:solidFill>
              <a:schemeClr val="dk2"/>
            </a:solidFill>
            <a:prstDash val="solid"/>
            <a:round/>
            <a:headEnd len="med" w="med" type="triangle"/>
            <a:tailEnd len="sm" w="sm" type="none"/>
          </a:ln>
        </p:spPr>
      </p:cxnSp>
      <p:cxnSp>
        <p:nvCxnSpPr>
          <p:cNvPr id="153" name="Google Shape;153;p57"/>
          <p:cNvCxnSpPr/>
          <p:nvPr/>
        </p:nvCxnSpPr>
        <p:spPr>
          <a:xfrm>
            <a:off x="5073100" y="4902833"/>
            <a:ext cx="2272000" cy="0"/>
          </a:xfrm>
          <a:prstGeom prst="straightConnector1">
            <a:avLst/>
          </a:prstGeom>
          <a:noFill/>
          <a:ln cap="flat" cmpd="sng" w="28575">
            <a:solidFill>
              <a:schemeClr val="dk2"/>
            </a:solidFill>
            <a:prstDash val="solid"/>
            <a:round/>
            <a:headEnd len="sm" w="sm" type="none"/>
            <a:tailEnd len="med" w="med" type="triangle"/>
          </a:ln>
        </p:spPr>
      </p:cxnSp>
      <p:sp>
        <p:nvSpPr>
          <p:cNvPr id="154" name="Google Shape;154;p57"/>
          <p:cNvSpPr/>
          <p:nvPr/>
        </p:nvSpPr>
        <p:spPr>
          <a:xfrm rot="6889852">
            <a:off x="7130883" y="3534321"/>
            <a:ext cx="177095" cy="568679"/>
          </a:xfrm>
          <a:custGeom>
            <a:rect b="b" l="l" r="r" t="t"/>
            <a:pathLst>
              <a:path extrusionOk="0" h="9292" w="2671">
                <a:moveTo>
                  <a:pt x="0" y="0"/>
                </a:moveTo>
                <a:cubicBezTo>
                  <a:pt x="2798" y="1400"/>
                  <a:pt x="3538" y="7078"/>
                  <a:pt x="1327" y="9292"/>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57"/>
          <p:cNvCxnSpPr/>
          <p:nvPr/>
        </p:nvCxnSpPr>
        <p:spPr>
          <a:xfrm>
            <a:off x="5073100" y="3766969"/>
            <a:ext cx="0" cy="1070800"/>
          </a:xfrm>
          <a:prstGeom prst="straightConnector1">
            <a:avLst/>
          </a:prstGeom>
          <a:noFill/>
          <a:ln cap="flat" cmpd="sng" w="28575">
            <a:solidFill>
              <a:schemeClr val="dk2"/>
            </a:solidFill>
            <a:prstDash val="solid"/>
            <a:round/>
            <a:headEnd len="sm" w="sm" type="none"/>
            <a:tailEnd len="med" w="med" type="triangle"/>
          </a:ln>
        </p:spPr>
      </p:cxnSp>
      <p:cxnSp>
        <p:nvCxnSpPr>
          <p:cNvPr id="156" name="Google Shape;156;p57"/>
          <p:cNvCxnSpPr/>
          <p:nvPr/>
        </p:nvCxnSpPr>
        <p:spPr>
          <a:xfrm>
            <a:off x="7356167" y="3766969"/>
            <a:ext cx="0" cy="1070800"/>
          </a:xfrm>
          <a:prstGeom prst="straightConnector1">
            <a:avLst/>
          </a:prstGeom>
          <a:noFill/>
          <a:ln cap="flat" cmpd="sng" w="28575">
            <a:solidFill>
              <a:schemeClr val="dk2"/>
            </a:solidFill>
            <a:prstDash val="solid"/>
            <a:round/>
            <a:headEnd len="med" w="med" type="triangle"/>
            <a:tailEnd len="sm" w="sm" type="none"/>
          </a:ln>
        </p:spPr>
      </p:cxnSp>
      <p:sp>
        <p:nvSpPr>
          <p:cNvPr id="157" name="Google Shape;157;p57"/>
          <p:cNvSpPr txBox="1"/>
          <p:nvPr/>
        </p:nvSpPr>
        <p:spPr>
          <a:xfrm rot="-2173273">
            <a:off x="4991519" y="2886617"/>
            <a:ext cx="982223" cy="410393"/>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1" lang="en-US" sz="1067" u="none" cap="none" strike="noStrike">
                <a:solidFill>
                  <a:srgbClr val="000000"/>
                </a:solidFill>
                <a:latin typeface="Arial"/>
                <a:ea typeface="Arial"/>
                <a:cs typeface="Arial"/>
                <a:sym typeface="Arial"/>
              </a:rPr>
              <a:t>length-1</a:t>
            </a:r>
            <a:endParaRPr b="0" i="1" sz="1067" u="none" cap="none" strike="noStrike">
              <a:solidFill>
                <a:srgbClr val="000000"/>
              </a:solidFill>
              <a:latin typeface="Arial"/>
              <a:ea typeface="Arial"/>
              <a:cs typeface="Arial"/>
              <a:sym typeface="Arial"/>
            </a:endParaRPr>
          </a:p>
        </p:txBody>
      </p:sp>
      <p:sp>
        <p:nvSpPr>
          <p:cNvPr id="158" name="Google Shape;158;p57"/>
          <p:cNvSpPr txBox="1"/>
          <p:nvPr/>
        </p:nvSpPr>
        <p:spPr>
          <a:xfrm>
            <a:off x="6558567" y="2456467"/>
            <a:ext cx="1119200" cy="430847"/>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1" lang="en-US" sz="1200" u="none" cap="none" strike="noStrike">
                <a:solidFill>
                  <a:srgbClr val="000000"/>
                </a:solidFill>
                <a:latin typeface="Arial"/>
                <a:ea typeface="Arial"/>
                <a:cs typeface="Arial"/>
                <a:sym typeface="Arial"/>
              </a:rPr>
              <a:t>Turn angle x</a:t>
            </a:r>
            <a:endParaRPr b="0" i="1" sz="1200" u="none" cap="none" strike="noStrike">
              <a:solidFill>
                <a:srgbClr val="000000"/>
              </a:solidFill>
              <a:latin typeface="Arial"/>
              <a:ea typeface="Arial"/>
              <a:cs typeface="Arial"/>
              <a:sym typeface="Arial"/>
            </a:endParaRPr>
          </a:p>
        </p:txBody>
      </p:sp>
      <p:sp>
        <p:nvSpPr>
          <p:cNvPr id="159" name="Google Shape;159;p57"/>
          <p:cNvSpPr txBox="1"/>
          <p:nvPr/>
        </p:nvSpPr>
        <p:spPr>
          <a:xfrm>
            <a:off x="4314267" y="3250300"/>
            <a:ext cx="982400" cy="451302"/>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1333" u="none" cap="none" strike="noStrike">
                <a:solidFill>
                  <a:srgbClr val="FF0000"/>
                </a:solidFill>
                <a:latin typeface="Arial"/>
                <a:ea typeface="Arial"/>
                <a:cs typeface="Arial"/>
                <a:sym typeface="Arial"/>
              </a:rPr>
              <a:t>(x</a:t>
            </a:r>
            <a:r>
              <a:rPr b="1" baseline="-25000" i="0" lang="en-US" sz="1333" u="none" cap="none" strike="noStrike">
                <a:solidFill>
                  <a:srgbClr val="FF0000"/>
                </a:solidFill>
                <a:latin typeface="Arial"/>
                <a:ea typeface="Arial"/>
                <a:cs typeface="Arial"/>
                <a:sym typeface="Arial"/>
              </a:rPr>
              <a:t>1</a:t>
            </a:r>
            <a:r>
              <a:rPr b="1" i="0" lang="en-US" sz="1333" u="none" cap="none" strike="noStrike">
                <a:solidFill>
                  <a:srgbClr val="FF0000"/>
                </a:solidFill>
                <a:latin typeface="Arial"/>
                <a:ea typeface="Arial"/>
                <a:cs typeface="Arial"/>
                <a:sym typeface="Arial"/>
              </a:rPr>
              <a:t>, y</a:t>
            </a:r>
            <a:r>
              <a:rPr b="1" baseline="-25000" i="0" lang="en-US" sz="1333" u="none" cap="none" strike="noStrike">
                <a:solidFill>
                  <a:srgbClr val="FF0000"/>
                </a:solidFill>
                <a:latin typeface="Arial"/>
                <a:ea typeface="Arial"/>
                <a:cs typeface="Arial"/>
                <a:sym typeface="Arial"/>
              </a:rPr>
              <a:t>1</a:t>
            </a:r>
            <a:r>
              <a:rPr b="1" i="0" lang="en-US" sz="1333" u="none" cap="none" strike="noStrike">
                <a:solidFill>
                  <a:srgbClr val="FF0000"/>
                </a:solidFill>
                <a:latin typeface="Arial"/>
                <a:ea typeface="Arial"/>
                <a:cs typeface="Arial"/>
                <a:sym typeface="Arial"/>
              </a:rPr>
              <a:t>)</a:t>
            </a:r>
            <a:endParaRPr b="1" i="0" sz="1333" u="none" cap="none" strike="noStrike">
              <a:solidFill>
                <a:srgbClr val="FF0000"/>
              </a:solidFill>
              <a:latin typeface="Arial"/>
              <a:ea typeface="Arial"/>
              <a:cs typeface="Arial"/>
              <a:sym typeface="Arial"/>
            </a:endParaRPr>
          </a:p>
        </p:txBody>
      </p:sp>
      <p:sp>
        <p:nvSpPr>
          <p:cNvPr id="160" name="Google Shape;160;p57"/>
          <p:cNvSpPr/>
          <p:nvPr/>
        </p:nvSpPr>
        <p:spPr>
          <a:xfrm>
            <a:off x="6548301" y="2619300"/>
            <a:ext cx="89033" cy="309733"/>
          </a:xfrm>
          <a:custGeom>
            <a:rect b="b" l="l" r="r" t="t"/>
            <a:pathLst>
              <a:path extrusionOk="0" h="9292" w="2671">
                <a:moveTo>
                  <a:pt x="0" y="0"/>
                </a:moveTo>
                <a:cubicBezTo>
                  <a:pt x="2798" y="1400"/>
                  <a:pt x="3538" y="7078"/>
                  <a:pt x="1327" y="9292"/>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57"/>
          <p:cNvCxnSpPr/>
          <p:nvPr/>
        </p:nvCxnSpPr>
        <p:spPr>
          <a:xfrm flipH="1" rot="10800000">
            <a:off x="6180233" y="2283200"/>
            <a:ext cx="686800" cy="487200"/>
          </a:xfrm>
          <a:prstGeom prst="straightConnector1">
            <a:avLst/>
          </a:prstGeom>
          <a:noFill/>
          <a:ln cap="flat" cmpd="sng" w="19050">
            <a:solidFill>
              <a:srgbClr val="0000FF"/>
            </a:solidFill>
            <a:prstDash val="dot"/>
            <a:round/>
            <a:headEnd len="sm" w="sm" type="none"/>
            <a:tailEnd len="sm" w="sm" type="none"/>
          </a:ln>
        </p:spPr>
      </p:cxnSp>
      <p:cxnSp>
        <p:nvCxnSpPr>
          <p:cNvPr id="162" name="Google Shape;162;p57"/>
          <p:cNvCxnSpPr/>
          <p:nvPr/>
        </p:nvCxnSpPr>
        <p:spPr>
          <a:xfrm flipH="1" rot="-6409820">
            <a:off x="7355856" y="3623211"/>
            <a:ext cx="686609" cy="487189"/>
          </a:xfrm>
          <a:prstGeom prst="straightConnector1">
            <a:avLst/>
          </a:prstGeom>
          <a:noFill/>
          <a:ln cap="flat" cmpd="sng" w="19050">
            <a:solidFill>
              <a:srgbClr val="0000FF"/>
            </a:solidFill>
            <a:prstDash val="dot"/>
            <a:round/>
            <a:headEnd len="sm" w="sm" type="none"/>
            <a:tailEnd len="sm" w="sm" type="none"/>
          </a:ln>
        </p:spPr>
      </p:cxnSp>
      <p:sp>
        <p:nvSpPr>
          <p:cNvPr id="163" name="Google Shape;163;p57"/>
          <p:cNvSpPr/>
          <p:nvPr/>
        </p:nvSpPr>
        <p:spPr>
          <a:xfrm>
            <a:off x="5147148" y="3849334"/>
            <a:ext cx="295033" cy="221233"/>
          </a:xfrm>
          <a:custGeom>
            <a:rect b="b" l="l" r="r" t="t"/>
            <a:pathLst>
              <a:path extrusionOk="0" h="6637" w="8851">
                <a:moveTo>
                  <a:pt x="8851" y="0"/>
                </a:moveTo>
                <a:cubicBezTo>
                  <a:pt x="5187" y="0"/>
                  <a:pt x="-627" y="3044"/>
                  <a:pt x="90" y="6637"/>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7"/>
          <p:cNvSpPr/>
          <p:nvPr/>
        </p:nvSpPr>
        <p:spPr>
          <a:xfrm rot="-5610184">
            <a:off x="5195652" y="4560543"/>
            <a:ext cx="295024" cy="221227"/>
          </a:xfrm>
          <a:custGeom>
            <a:rect b="b" l="l" r="r" t="t"/>
            <a:pathLst>
              <a:path extrusionOk="0" h="6637" w="8851">
                <a:moveTo>
                  <a:pt x="8851" y="0"/>
                </a:moveTo>
                <a:cubicBezTo>
                  <a:pt x="5187" y="0"/>
                  <a:pt x="-627" y="3044"/>
                  <a:pt x="90" y="6637"/>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7"/>
          <p:cNvSpPr/>
          <p:nvPr/>
        </p:nvSpPr>
        <p:spPr>
          <a:xfrm rot="10097198">
            <a:off x="6964832" y="4560553"/>
            <a:ext cx="295011" cy="221216"/>
          </a:xfrm>
          <a:custGeom>
            <a:rect b="b" l="l" r="r" t="t"/>
            <a:pathLst>
              <a:path extrusionOk="0" h="6637" w="8851">
                <a:moveTo>
                  <a:pt x="8851" y="0"/>
                </a:moveTo>
                <a:cubicBezTo>
                  <a:pt x="5187" y="0"/>
                  <a:pt x="-627" y="3044"/>
                  <a:pt x="90" y="6637"/>
                </a:cubicBezTo>
              </a:path>
            </a:pathLst>
          </a:cu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7"/>
          <p:cNvSpPr/>
          <p:nvPr/>
        </p:nvSpPr>
        <p:spPr>
          <a:xfrm>
            <a:off x="8787100" y="2680767"/>
            <a:ext cx="2358000" cy="868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67" name="Google Shape;167;p57"/>
          <p:cNvSpPr/>
          <p:nvPr/>
        </p:nvSpPr>
        <p:spPr>
          <a:xfrm>
            <a:off x="8813700" y="3700367"/>
            <a:ext cx="2304800" cy="12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68" name="Google Shape;168;p57"/>
          <p:cNvSpPr/>
          <p:nvPr/>
        </p:nvSpPr>
        <p:spPr>
          <a:xfrm>
            <a:off x="8676649" y="3674465"/>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69" name="Google Shape;169;p57"/>
          <p:cNvSpPr/>
          <p:nvPr/>
        </p:nvSpPr>
        <p:spPr>
          <a:xfrm>
            <a:off x="8676649" y="3471265"/>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70" name="Google Shape;170;p57"/>
          <p:cNvSpPr/>
          <p:nvPr/>
        </p:nvSpPr>
        <p:spPr>
          <a:xfrm>
            <a:off x="4917449" y="3630220"/>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71" name="Google Shape;171;p57"/>
          <p:cNvSpPr txBox="1"/>
          <p:nvPr/>
        </p:nvSpPr>
        <p:spPr>
          <a:xfrm rot="5599">
            <a:off x="5691969" y="3598949"/>
            <a:ext cx="982401" cy="410393"/>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0" i="1" lang="en-US" sz="1067" u="none" cap="none" strike="noStrike">
                <a:solidFill>
                  <a:srgbClr val="000000"/>
                </a:solidFill>
                <a:latin typeface="Arial"/>
                <a:ea typeface="Arial"/>
                <a:cs typeface="Arial"/>
                <a:sym typeface="Arial"/>
              </a:rPr>
              <a:t>length-2</a:t>
            </a:r>
            <a:endParaRPr b="0" i="1" sz="1067" u="none" cap="none" strike="noStrike">
              <a:solidFill>
                <a:srgbClr val="000000"/>
              </a:solidFill>
              <a:latin typeface="Arial"/>
              <a:ea typeface="Arial"/>
              <a:cs typeface="Arial"/>
              <a:sym typeface="Arial"/>
            </a:endParaRPr>
          </a:p>
        </p:txBody>
      </p:sp>
      <p:sp>
        <p:nvSpPr>
          <p:cNvPr id="172" name="Google Shape;172;p57"/>
          <p:cNvSpPr txBox="1"/>
          <p:nvPr/>
        </p:nvSpPr>
        <p:spPr>
          <a:xfrm rot="5599">
            <a:off x="5073102" y="4086982"/>
            <a:ext cx="982401" cy="410393"/>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0" i="1" lang="en-US" sz="1067" u="none" cap="none" strike="noStrike">
                <a:solidFill>
                  <a:srgbClr val="000000"/>
                </a:solidFill>
                <a:latin typeface="Arial"/>
                <a:ea typeface="Arial"/>
                <a:cs typeface="Arial"/>
                <a:sym typeface="Arial"/>
              </a:rPr>
              <a:t>length-3</a:t>
            </a:r>
            <a:endParaRPr b="0" i="1" sz="1067"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1800"/>
              <a:buNone/>
            </a:pPr>
            <a:r>
              <a:rPr lang="en-US"/>
              <a:t>A Simple Example – returning functions</a:t>
            </a:r>
            <a:endParaRPr/>
          </a:p>
        </p:txBody>
      </p:sp>
      <p:sp>
        <p:nvSpPr>
          <p:cNvPr id="894" name="Google Shape;894;p7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50"/>
              <a:buNone/>
            </a:pPr>
            <a:fld id="{00000000-1234-1234-1234-123412341234}" type="slidenum">
              <a:rPr lang="en-US"/>
              <a:t>‹#›</a:t>
            </a:fld>
            <a:endParaRPr/>
          </a:p>
        </p:txBody>
      </p:sp>
      <p:sp>
        <p:nvSpPr>
          <p:cNvPr id="895" name="Google Shape;895;p75"/>
          <p:cNvSpPr txBox="1"/>
          <p:nvPr/>
        </p:nvSpPr>
        <p:spPr>
          <a:xfrm>
            <a:off x="1097280" y="1858781"/>
            <a:ext cx="992049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def find_function( choice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if choice == 1:</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 int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elif choice == 2:</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 float</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else:</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        return bool</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value = input('Enter value: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print('Convert value to:')</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choice = int( input('\t1 - int\n\t2 - float\n\t3 - bool\nchoice: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fcn = find_function( choice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value = fcn( value )</a:t>
            </a:r>
            <a:endParaRPr/>
          </a:p>
          <a:p>
            <a:pPr indent="0" lvl="0" marL="0" marR="0" rtl="0" algn="l">
              <a:lnSpc>
                <a:spcPct val="100000"/>
              </a:lnSpc>
              <a:spcBef>
                <a:spcPts val="0"/>
              </a:spcBef>
              <a:spcAft>
                <a:spcPts val="0"/>
              </a:spcAft>
              <a:buNone/>
            </a:pPr>
            <a:r>
              <a:rPr b="0" i="0" lang="en-US" sz="1800" u="none" cap="none" strike="noStrike">
                <a:solidFill>
                  <a:srgbClr val="000000"/>
                </a:solidFill>
                <a:latin typeface="Courier New"/>
                <a:ea typeface="Courier New"/>
                <a:cs typeface="Courier New"/>
                <a:sym typeface="Courier New"/>
              </a:rPr>
              <a:t>print(f'Updated value {value} is type {type(value)}')</a:t>
            </a:r>
            <a:endParaRPr/>
          </a:p>
        </p:txBody>
      </p:sp>
      <p:sp>
        <p:nvSpPr>
          <p:cNvPr id="896" name="Google Shape;896;p75"/>
          <p:cNvSpPr txBox="1"/>
          <p:nvPr/>
        </p:nvSpPr>
        <p:spPr>
          <a:xfrm>
            <a:off x="1097280" y="5885312"/>
            <a:ext cx="4504759"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Courier New"/>
                <a:ea typeface="Courier New"/>
                <a:cs typeface="Courier New"/>
                <a:sym typeface="Courier New"/>
              </a:rPr>
              <a:t>See: 05_higher_order_functions02.py</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6"/>
          <p:cNvSpPr txBox="1"/>
          <p:nvPr>
            <p:ph idx="4294967295" type="title"/>
          </p:nvPr>
        </p:nvSpPr>
        <p:spPr>
          <a:xfrm>
            <a:off x="184702" y="172279"/>
            <a:ext cx="11717488" cy="7112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200"/>
              <a:buFont typeface="Calibri"/>
              <a:buNone/>
            </a:pPr>
            <a:r>
              <a:rPr lang="en-US" sz="4200"/>
              <a:t>Trace the following program and find the output:</a:t>
            </a:r>
            <a:endParaRPr sz="4200"/>
          </a:p>
        </p:txBody>
      </p:sp>
      <p:sp>
        <p:nvSpPr>
          <p:cNvPr id="902" name="Google Shape;902;p36"/>
          <p:cNvSpPr txBox="1"/>
          <p:nvPr>
            <p:ph idx="4294967295" type="body"/>
          </p:nvPr>
        </p:nvSpPr>
        <p:spPr>
          <a:xfrm>
            <a:off x="849300" y="1055750"/>
            <a:ext cx="5088300" cy="525570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700"/>
              <a:buNone/>
            </a:pPr>
            <a:r>
              <a:rPr lang="en-US" sz="1700">
                <a:latin typeface="Courier New"/>
                <a:ea typeface="Courier New"/>
                <a:cs typeface="Courier New"/>
                <a:sym typeface="Courier New"/>
              </a:rPr>
              <a:t>def f(x):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def g():</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x = 'abc'</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def h():</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z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print('z = ', z)</a:t>
            </a:r>
            <a:endParaRPr/>
          </a:p>
          <a:p>
            <a:pPr indent="0" lvl="0" marL="0" rtl="0" algn="l">
              <a:lnSpc>
                <a:spcPct val="90000"/>
              </a:lnSpc>
              <a:spcBef>
                <a:spcPts val="200"/>
              </a:spcBef>
              <a:spcAft>
                <a:spcPts val="0"/>
              </a:spcAft>
              <a:buSzPts val="1700"/>
              <a:buNone/>
            </a:pPr>
            <a:r>
              <a:t/>
            </a:r>
            <a:endParaRPr sz="1700">
              <a:latin typeface="Courier New"/>
              <a:ea typeface="Courier New"/>
              <a:cs typeface="Courier New"/>
              <a:sym typeface="Courier New"/>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x = x + 1</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h()</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g()</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return g</a:t>
            </a:r>
            <a:endParaRPr/>
          </a:p>
          <a:p>
            <a:pPr indent="0" lvl="0" marL="0" rtl="0" algn="l">
              <a:lnSpc>
                <a:spcPct val="90000"/>
              </a:lnSpc>
              <a:spcBef>
                <a:spcPts val="200"/>
              </a:spcBef>
              <a:spcAft>
                <a:spcPts val="0"/>
              </a:spcAft>
              <a:buSzPts val="1700"/>
              <a:buNone/>
            </a:pPr>
            <a:r>
              <a:t/>
            </a:r>
            <a:endParaRPr sz="1700">
              <a:latin typeface="Courier New"/>
              <a:ea typeface="Courier New"/>
              <a:cs typeface="Courier New"/>
              <a:sym typeface="Courier New"/>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x = 3</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z = f(x)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print('z = ', z)</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z()</a:t>
            </a:r>
            <a:endParaRPr/>
          </a:p>
        </p:txBody>
      </p:sp>
      <p:sp>
        <p:nvSpPr>
          <p:cNvPr id="903" name="Google Shape;903;p3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
        <p:nvSpPr>
          <p:cNvPr id="904" name="Google Shape;904;p36"/>
          <p:cNvSpPr txBox="1"/>
          <p:nvPr/>
        </p:nvSpPr>
        <p:spPr>
          <a:xfrm>
            <a:off x="5937600" y="1260875"/>
            <a:ext cx="3844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u="sng">
                <a:solidFill>
                  <a:schemeClr val="hlink"/>
                </a:solidFill>
                <a:latin typeface="Calibri"/>
                <a:ea typeface="Calibri"/>
                <a:cs typeface="Calibri"/>
                <a:sym typeface="Calibri"/>
                <a:hlinkClick r:id="rId3"/>
              </a:rPr>
              <a:t>Visualization of this code in pythontutor.com</a:t>
            </a:r>
            <a:endParaRPr sz="22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7"/>
          <p:cNvSpPr txBox="1"/>
          <p:nvPr>
            <p:ph idx="4294967295" type="title"/>
          </p:nvPr>
        </p:nvSpPr>
        <p:spPr>
          <a:xfrm>
            <a:off x="679377" y="77676"/>
            <a:ext cx="11282774" cy="7112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200"/>
              <a:buFont typeface="Calibri"/>
              <a:buNone/>
            </a:pPr>
            <a:r>
              <a:rPr lang="en-US" sz="4200"/>
              <a:t>Trace the following program and find the output:</a:t>
            </a:r>
            <a:endParaRPr sz="4200"/>
          </a:p>
        </p:txBody>
      </p:sp>
      <p:sp>
        <p:nvSpPr>
          <p:cNvPr id="910" name="Google Shape;910;p37"/>
          <p:cNvSpPr txBox="1"/>
          <p:nvPr>
            <p:ph idx="4294967295" type="body"/>
          </p:nvPr>
        </p:nvSpPr>
        <p:spPr>
          <a:xfrm>
            <a:off x="849312" y="1055757"/>
            <a:ext cx="10493375" cy="416083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700"/>
              <a:buNone/>
            </a:pPr>
            <a:r>
              <a:rPr lang="en-US" sz="1700">
                <a:latin typeface="Courier New"/>
                <a:ea typeface="Courier New"/>
                <a:cs typeface="Courier New"/>
                <a:sym typeface="Courier New"/>
              </a:rPr>
              <a:t>def f(x):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def g():</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x = 'abc'</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def h():</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z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print('z = ', z)</a:t>
            </a:r>
            <a:endParaRPr/>
          </a:p>
          <a:p>
            <a:pPr indent="0" lvl="0" marL="0" rtl="0" algn="l">
              <a:lnSpc>
                <a:spcPct val="90000"/>
              </a:lnSpc>
              <a:spcBef>
                <a:spcPts val="200"/>
              </a:spcBef>
              <a:spcAft>
                <a:spcPts val="0"/>
              </a:spcAft>
              <a:buSzPts val="1700"/>
              <a:buNone/>
            </a:pPr>
            <a:r>
              <a:t/>
            </a:r>
            <a:endParaRPr sz="1700">
              <a:latin typeface="Courier New"/>
              <a:ea typeface="Courier New"/>
              <a:cs typeface="Courier New"/>
              <a:sym typeface="Courier New"/>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x = x + 1</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h()</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g()</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    return g</a:t>
            </a:r>
            <a:endParaRPr/>
          </a:p>
          <a:p>
            <a:pPr indent="0" lvl="0" marL="0" rtl="0" algn="l">
              <a:lnSpc>
                <a:spcPct val="90000"/>
              </a:lnSpc>
              <a:spcBef>
                <a:spcPts val="200"/>
              </a:spcBef>
              <a:spcAft>
                <a:spcPts val="0"/>
              </a:spcAft>
              <a:buSzPts val="1700"/>
              <a:buNone/>
            </a:pPr>
            <a:r>
              <a:t/>
            </a:r>
            <a:endParaRPr sz="1700">
              <a:latin typeface="Courier New"/>
              <a:ea typeface="Courier New"/>
              <a:cs typeface="Courier New"/>
              <a:sym typeface="Courier New"/>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x = 3</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z = f(x)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print('x = ', x)</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print('z = ', z)</a:t>
            </a:r>
            <a:endParaRPr/>
          </a:p>
          <a:p>
            <a:pPr indent="0" lvl="0" marL="0" rtl="0" algn="l">
              <a:lnSpc>
                <a:spcPct val="90000"/>
              </a:lnSpc>
              <a:spcBef>
                <a:spcPts val="200"/>
              </a:spcBef>
              <a:spcAft>
                <a:spcPts val="0"/>
              </a:spcAft>
              <a:buSzPts val="1700"/>
              <a:buNone/>
            </a:pPr>
            <a:r>
              <a:rPr lang="en-US" sz="1700">
                <a:latin typeface="Courier New"/>
                <a:ea typeface="Courier New"/>
                <a:cs typeface="Courier New"/>
                <a:sym typeface="Courier New"/>
              </a:rPr>
              <a:t>z()</a:t>
            </a:r>
            <a:endParaRPr/>
          </a:p>
        </p:txBody>
      </p:sp>
      <p:sp>
        <p:nvSpPr>
          <p:cNvPr id="911" name="Google Shape;911;p37"/>
          <p:cNvSpPr txBox="1"/>
          <p:nvPr/>
        </p:nvSpPr>
        <p:spPr>
          <a:xfrm>
            <a:off x="4975668" y="2300720"/>
            <a:ext cx="6235700" cy="286232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x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z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x =  abc</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x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x =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z =  </a:t>
            </a:r>
            <a:r>
              <a:rPr b="0" i="0" lang="en-US" sz="1400" u="none" cap="none" strike="noStrike">
                <a:solidFill>
                  <a:schemeClr val="dk1"/>
                </a:solidFill>
                <a:latin typeface="Courier New"/>
                <a:ea typeface="Courier New"/>
                <a:cs typeface="Courier New"/>
                <a:sym typeface="Courier New"/>
              </a:rPr>
              <a:t>&lt;function f.&lt;locals&gt;.g at 0x0000027C3EC98400&gt;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x =  abc</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2" name="Google Shape;912;p37"/>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40"/>
          <p:cNvSpPr txBox="1"/>
          <p:nvPr>
            <p:ph type="title"/>
          </p:nvPr>
        </p:nvSpPr>
        <p:spPr>
          <a:xfrm>
            <a:off x="687523" y="933252"/>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rgbClr val="3F3F3F"/>
              </a:buClr>
              <a:buSzPts val="2800"/>
              <a:buFont typeface="Calibri"/>
              <a:buNone/>
            </a:pPr>
            <a:r>
              <a:rPr lang="en-US"/>
              <a:t>Terms of Use</a:t>
            </a:r>
            <a:endParaRPr/>
          </a:p>
        </p:txBody>
      </p:sp>
      <p:sp>
        <p:nvSpPr>
          <p:cNvPr id="918" name="Google Shape;918;p40"/>
          <p:cNvSpPr txBox="1"/>
          <p:nvPr>
            <p:ph idx="1" type="body"/>
          </p:nvPr>
        </p:nvSpPr>
        <p:spPr>
          <a:xfrm>
            <a:off x="886306" y="2033052"/>
            <a:ext cx="9441665" cy="3416400"/>
          </a:xfrm>
          <a:prstGeom prst="rect">
            <a:avLst/>
          </a:prstGeom>
          <a:noFill/>
          <a:ln>
            <a:noFill/>
          </a:ln>
        </p:spPr>
        <p:txBody>
          <a:bodyPr anchorCtr="0" anchor="t" bIns="91425" lIns="91425" spcFirstLastPara="1" rIns="91425" wrap="square" tIns="91425">
            <a:noAutofit/>
          </a:bodyPr>
          <a:lstStyle/>
          <a:p>
            <a:pPr indent="-457188" lvl="0" marL="609585" rtl="0" algn="l">
              <a:lnSpc>
                <a:spcPct val="90000"/>
              </a:lnSpc>
              <a:spcBef>
                <a:spcPts val="0"/>
              </a:spcBef>
              <a:spcAft>
                <a:spcPts val="0"/>
              </a:spcAft>
              <a:buSzPts val="1800"/>
              <a:buFont typeface="Noto Sans"/>
              <a:buChar char="⮚"/>
            </a:pPr>
            <a:r>
              <a:rPr lang="en-US"/>
              <a:t>This presentation was adapted from lecture materials provided in </a:t>
            </a:r>
            <a:r>
              <a:rPr lang="en-US" u="sng">
                <a:solidFill>
                  <a:schemeClr val="hlink"/>
                </a:solidFill>
                <a:hlinkClick r:id="rId3"/>
              </a:rPr>
              <a:t>MIT Introduction to Computer Science and Programming in Python</a:t>
            </a:r>
            <a:r>
              <a:rPr lang="en-US"/>
              <a:t>.</a:t>
            </a:r>
            <a:endParaRPr/>
          </a:p>
          <a:p>
            <a:pPr indent="-457188" lvl="0" marL="609585" rtl="0" algn="l">
              <a:lnSpc>
                <a:spcPct val="90000"/>
              </a:lnSpc>
              <a:spcBef>
                <a:spcPts val="0"/>
              </a:spcBef>
              <a:spcAft>
                <a:spcPts val="0"/>
              </a:spcAft>
              <a:buSzPts val="1800"/>
              <a:buFont typeface="Noto Sans"/>
              <a:buChar char="⮚"/>
            </a:pPr>
            <a:r>
              <a:rPr lang="en-US"/>
              <a:t>Licenced under terms of </a:t>
            </a:r>
            <a:r>
              <a:rPr lang="en-US" u="sng">
                <a:solidFill>
                  <a:schemeClr val="hlink"/>
                </a:solidFill>
                <a:hlinkClick r:id="rId4"/>
              </a:rPr>
              <a:t>Creative Commons License</a:t>
            </a:r>
            <a:r>
              <a:rPr lang="en-US"/>
              <a:t>.</a:t>
            </a:r>
            <a:endParaRPr/>
          </a:p>
          <a:p>
            <a:pPr indent="0" lvl="0" marL="0" rtl="0" algn="l">
              <a:lnSpc>
                <a:spcPct val="90000"/>
              </a:lnSpc>
              <a:spcBef>
                <a:spcPts val="1600"/>
              </a:spcBef>
              <a:spcAft>
                <a:spcPts val="1600"/>
              </a:spcAft>
              <a:buSzPts val="1800"/>
              <a:buNone/>
            </a:pPr>
            <a:r>
              <a:t/>
            </a:r>
            <a:endParaRPr/>
          </a:p>
        </p:txBody>
      </p:sp>
      <p:pic>
        <p:nvPicPr>
          <p:cNvPr id="919" name="Google Shape;919;p40"/>
          <p:cNvPicPr preferRelativeResize="0"/>
          <p:nvPr/>
        </p:nvPicPr>
        <p:blipFill rotWithShape="1">
          <a:blip r:embed="rId5">
            <a:alphaModFix/>
          </a:blip>
          <a:srcRect b="0" l="0" r="0" t="0"/>
          <a:stretch/>
        </p:blipFill>
        <p:spPr>
          <a:xfrm>
            <a:off x="2791681" y="3542470"/>
            <a:ext cx="6254000" cy="1181100"/>
          </a:xfrm>
          <a:prstGeom prst="rect">
            <a:avLst/>
          </a:prstGeom>
          <a:noFill/>
          <a:ln>
            <a:noFill/>
          </a:ln>
        </p:spPr>
      </p:pic>
      <p:sp>
        <p:nvSpPr>
          <p:cNvPr id="920" name="Google Shape;920;p40"/>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FFFFFF"/>
              </a:buClr>
              <a:buSzPts val="1050"/>
              <a:buFont typeface="Calibri"/>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
          <p:cNvSpPr txBox="1"/>
          <p:nvPr>
            <p:ph idx="4294967295" type="body"/>
          </p:nvPr>
        </p:nvSpPr>
        <p:spPr>
          <a:xfrm>
            <a:off x="1155752" y="1568870"/>
            <a:ext cx="3789363" cy="4554538"/>
          </a:xfrm>
          <a:prstGeom prst="rect">
            <a:avLst/>
          </a:prstGeom>
          <a:solidFill>
            <a:srgbClr val="FCE5CD"/>
          </a:solidFill>
          <a:ln>
            <a:noFill/>
          </a:ln>
        </p:spPr>
        <p:txBody>
          <a:bodyPr anchorCtr="0" anchor="t" bIns="121900" lIns="121900" spcFirstLastPara="1" rIns="121900" wrap="square" tIns="121900">
            <a:normAutofit/>
          </a:bodyPr>
          <a:lstStyle/>
          <a:p>
            <a:pPr indent="0" lvl="0" marL="0" rtl="0" algn="ctr">
              <a:lnSpc>
                <a:spcPct val="90000"/>
              </a:lnSpc>
              <a:spcBef>
                <a:spcPts val="1200"/>
              </a:spcBef>
              <a:spcAft>
                <a:spcPts val="1600"/>
              </a:spcAft>
              <a:buClr>
                <a:schemeClr val="dk1"/>
              </a:buClr>
              <a:buSzPts val="1100"/>
              <a:buNone/>
            </a:pPr>
            <a:r>
              <a:rPr b="1" lang="en-US" sz="1733"/>
              <a:t>Drawing regular shapes</a:t>
            </a:r>
            <a:endParaRPr b="1" sz="1733"/>
          </a:p>
        </p:txBody>
      </p:sp>
      <p:sp>
        <p:nvSpPr>
          <p:cNvPr id="178" name="Google Shape;178;p2"/>
          <p:cNvSpPr txBox="1"/>
          <p:nvPr>
            <p:ph idx="4294967295" type="title"/>
          </p:nvPr>
        </p:nvSpPr>
        <p:spPr>
          <a:xfrm>
            <a:off x="719524" y="593725"/>
            <a:ext cx="7753350" cy="763588"/>
          </a:xfrm>
          <a:prstGeom prst="rect">
            <a:avLst/>
          </a:prstGeom>
          <a:noFill/>
          <a:ln>
            <a:noFill/>
          </a:ln>
        </p:spPr>
        <p:txBody>
          <a:bodyPr anchorCtr="0" anchor="t" bIns="121900" lIns="121900" spcFirstLastPara="1" rIns="121900" wrap="square" tIns="121900">
            <a:normAutofit fontScale="90000"/>
          </a:bodyPr>
          <a:lstStyle/>
          <a:p>
            <a:pPr indent="0" lvl="0" marL="0" marR="0" rtl="0" algn="l">
              <a:lnSpc>
                <a:spcPct val="85000"/>
              </a:lnSpc>
              <a:spcBef>
                <a:spcPts val="0"/>
              </a:spcBef>
              <a:spcAft>
                <a:spcPts val="0"/>
              </a:spcAft>
              <a:buClr>
                <a:srgbClr val="3F3F3F"/>
              </a:buClr>
              <a:buSzPct val="111111"/>
              <a:buFont typeface="Calibri"/>
              <a:buNone/>
            </a:pPr>
            <a:r>
              <a:rPr lang="en-US"/>
              <a:t>How to draw this shape?</a:t>
            </a:r>
            <a:endParaRPr/>
          </a:p>
        </p:txBody>
      </p:sp>
      <p:sp>
        <p:nvSpPr>
          <p:cNvPr id="179" name="Google Shape;179;p2"/>
          <p:cNvSpPr/>
          <p:nvPr/>
        </p:nvSpPr>
        <p:spPr>
          <a:xfrm>
            <a:off x="1958246" y="2680767"/>
            <a:ext cx="2358000" cy="868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0" name="Google Shape;180;p2"/>
          <p:cNvSpPr/>
          <p:nvPr/>
        </p:nvSpPr>
        <p:spPr>
          <a:xfrm>
            <a:off x="1984846" y="3700367"/>
            <a:ext cx="2304800" cy="120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1" name="Google Shape;181;p2"/>
          <p:cNvSpPr/>
          <p:nvPr/>
        </p:nvSpPr>
        <p:spPr>
          <a:xfrm>
            <a:off x="1847795" y="3674465"/>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82" name="Google Shape;182;p2"/>
          <p:cNvSpPr/>
          <p:nvPr/>
        </p:nvSpPr>
        <p:spPr>
          <a:xfrm>
            <a:off x="1847795" y="3471265"/>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83" name="Google Shape;183;p2"/>
          <p:cNvSpPr/>
          <p:nvPr/>
        </p:nvSpPr>
        <p:spPr>
          <a:xfrm>
            <a:off x="5778613" y="1842033"/>
            <a:ext cx="980000" cy="4692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4" name="Google Shape;184;p2"/>
          <p:cNvSpPr/>
          <p:nvPr/>
        </p:nvSpPr>
        <p:spPr>
          <a:xfrm>
            <a:off x="5778613" y="3929100"/>
            <a:ext cx="980000" cy="4692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5" name="Google Shape;185;p2"/>
          <p:cNvSpPr txBox="1"/>
          <p:nvPr/>
        </p:nvSpPr>
        <p:spPr>
          <a:xfrm>
            <a:off x="5147979" y="2311234"/>
            <a:ext cx="2503200" cy="10956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draw_triangle</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p:txBody>
      </p:sp>
      <p:sp>
        <p:nvSpPr>
          <p:cNvPr id="186" name="Google Shape;186;p2"/>
          <p:cNvSpPr/>
          <p:nvPr/>
        </p:nvSpPr>
        <p:spPr>
          <a:xfrm>
            <a:off x="10616397" y="1526817"/>
            <a:ext cx="980000" cy="4692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7" name="Google Shape;187;p2"/>
          <p:cNvSpPr/>
          <p:nvPr/>
        </p:nvSpPr>
        <p:spPr>
          <a:xfrm>
            <a:off x="10616397" y="1996017"/>
            <a:ext cx="980000" cy="4692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88" name="Google Shape;188;p2"/>
          <p:cNvSpPr txBox="1"/>
          <p:nvPr/>
        </p:nvSpPr>
        <p:spPr>
          <a:xfrm>
            <a:off x="7822446" y="1526834"/>
            <a:ext cx="2708400" cy="1166241"/>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733" u="none" cap="none" strike="noStrike">
                <a:solidFill>
                  <a:srgbClr val="1155CC"/>
                </a:solidFill>
                <a:latin typeface="Consolas"/>
                <a:ea typeface="Consolas"/>
                <a:cs typeface="Consolas"/>
                <a:sym typeface="Consolas"/>
              </a:rPr>
              <a:t>def </a:t>
            </a:r>
            <a:r>
              <a:rPr b="1" i="0" lang="en-US" sz="1733" u="none" cap="none" strike="noStrike">
                <a:solidFill>
                  <a:srgbClr val="1155CC"/>
                </a:solidFill>
                <a:latin typeface="Consolas"/>
                <a:ea typeface="Consolas"/>
                <a:cs typeface="Consolas"/>
                <a:sym typeface="Consolas"/>
              </a:rPr>
              <a:t>draw_house</a:t>
            </a:r>
            <a:r>
              <a:rPr b="0" i="0" lang="en-US" sz="1733" u="none" cap="none" strike="noStrike">
                <a:solidFill>
                  <a:srgbClr val="1155CC"/>
                </a:solidFill>
                <a:latin typeface="Consolas"/>
                <a:ea typeface="Consolas"/>
                <a:cs typeface="Consolas"/>
                <a:sym typeface="Consolas"/>
              </a:rPr>
              <a:t>():</a:t>
            </a:r>
            <a:endParaRPr b="0" i="0" sz="1733" u="none" cap="none" strike="noStrike">
              <a:solidFill>
                <a:srgbClr val="1155CC"/>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rgbClr val="1155CC"/>
                </a:solidFill>
                <a:latin typeface="Consolas"/>
                <a:ea typeface="Consolas"/>
                <a:cs typeface="Consolas"/>
                <a:sym typeface="Consolas"/>
              </a:rPr>
              <a:t>   draw_rect()</a:t>
            </a:r>
            <a:endParaRPr b="0" i="0" sz="1733" u="none" cap="none" strike="noStrike">
              <a:solidFill>
                <a:srgbClr val="1155CC"/>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rgbClr val="1155CC"/>
                </a:solidFill>
                <a:latin typeface="Consolas"/>
                <a:ea typeface="Consolas"/>
                <a:cs typeface="Consolas"/>
                <a:sym typeface="Consolas"/>
              </a:rPr>
              <a:t>   draw_triangle()</a:t>
            </a:r>
            <a:endParaRPr b="0" i="0" sz="1733" u="none" cap="none" strike="noStrike">
              <a:solidFill>
                <a:srgbClr val="1155CC"/>
              </a:solidFill>
              <a:latin typeface="Consolas"/>
              <a:ea typeface="Consolas"/>
              <a:cs typeface="Consolas"/>
              <a:sym typeface="Consolas"/>
            </a:endParaRPr>
          </a:p>
        </p:txBody>
      </p:sp>
      <p:cxnSp>
        <p:nvCxnSpPr>
          <p:cNvPr id="189" name="Google Shape;189;p2"/>
          <p:cNvCxnSpPr/>
          <p:nvPr/>
        </p:nvCxnSpPr>
        <p:spPr>
          <a:xfrm>
            <a:off x="7692746" y="1526833"/>
            <a:ext cx="0" cy="4574800"/>
          </a:xfrm>
          <a:prstGeom prst="straightConnector1">
            <a:avLst/>
          </a:prstGeom>
          <a:noFill/>
          <a:ln cap="flat" cmpd="sng" w="9525">
            <a:solidFill>
              <a:srgbClr val="B7B7B7"/>
            </a:solidFill>
            <a:prstDash val="solid"/>
            <a:round/>
            <a:headEnd len="sm" w="sm" type="none"/>
            <a:tailEnd len="sm" w="sm" type="none"/>
          </a:ln>
        </p:spPr>
      </p:cxnSp>
      <p:sp>
        <p:nvSpPr>
          <p:cNvPr id="190" name="Google Shape;190;p2"/>
          <p:cNvSpPr/>
          <p:nvPr/>
        </p:nvSpPr>
        <p:spPr>
          <a:xfrm>
            <a:off x="5655502" y="3877665"/>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sp>
        <p:nvSpPr>
          <p:cNvPr id="191" name="Google Shape;191;p2"/>
          <p:cNvSpPr/>
          <p:nvPr/>
        </p:nvSpPr>
        <p:spPr>
          <a:xfrm>
            <a:off x="5640394" y="2257428"/>
            <a:ext cx="89200" cy="89200"/>
          </a:xfrm>
          <a:prstGeom prst="flowChartSummingJunction">
            <a:avLst/>
          </a:prstGeom>
          <a:solidFill>
            <a:schemeClr val="lt2"/>
          </a:solidFill>
          <a:ln cap="flat" cmpd="sng" w="9525">
            <a:solidFill>
              <a:srgbClr val="FF00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1" i="0" sz="1867" u="none" cap="none" strike="noStrike">
              <a:solidFill>
                <a:srgbClr val="000000"/>
              </a:solidFill>
              <a:latin typeface="Arial"/>
              <a:ea typeface="Arial"/>
              <a:cs typeface="Arial"/>
              <a:sym typeface="Arial"/>
            </a:endParaRPr>
          </a:p>
        </p:txBody>
      </p:sp>
      <p:cxnSp>
        <p:nvCxnSpPr>
          <p:cNvPr id="192" name="Google Shape;192;p2"/>
          <p:cNvCxnSpPr/>
          <p:nvPr/>
        </p:nvCxnSpPr>
        <p:spPr>
          <a:xfrm>
            <a:off x="7692746" y="2996584"/>
            <a:ext cx="4092800" cy="0"/>
          </a:xfrm>
          <a:prstGeom prst="straightConnector1">
            <a:avLst/>
          </a:prstGeom>
          <a:noFill/>
          <a:ln cap="flat" cmpd="sng" w="9525">
            <a:solidFill>
              <a:srgbClr val="B7B7B7"/>
            </a:solidFill>
            <a:prstDash val="solid"/>
            <a:round/>
            <a:headEnd len="sm" w="sm" type="none"/>
            <a:tailEnd len="sm" w="sm" type="none"/>
          </a:ln>
        </p:spPr>
      </p:cxnSp>
      <p:sp>
        <p:nvSpPr>
          <p:cNvPr id="193" name="Google Shape;193;p2"/>
          <p:cNvSpPr txBox="1"/>
          <p:nvPr/>
        </p:nvSpPr>
        <p:spPr>
          <a:xfrm>
            <a:off x="5147979" y="4343234"/>
            <a:ext cx="2503200" cy="10956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draw_rect</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p:txBody>
      </p:sp>
      <p:sp>
        <p:nvSpPr>
          <p:cNvPr id="194" name="Google Shape;194;p2"/>
          <p:cNvSpPr txBox="1"/>
          <p:nvPr/>
        </p:nvSpPr>
        <p:spPr>
          <a:xfrm>
            <a:off x="7831113" y="3205359"/>
            <a:ext cx="2708400" cy="85955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733" u="none" cap="none" strike="noStrike">
                <a:solidFill>
                  <a:srgbClr val="000000"/>
                </a:solidFill>
                <a:latin typeface="Consolas"/>
                <a:ea typeface="Consolas"/>
                <a:cs typeface="Consolas"/>
                <a:sym typeface="Consolas"/>
              </a:rPr>
              <a:t>def </a:t>
            </a:r>
            <a:r>
              <a:rPr b="1" i="0" lang="en-US" sz="1733" u="none" cap="none" strike="noStrike">
                <a:solidFill>
                  <a:srgbClr val="000000"/>
                </a:solidFill>
                <a:latin typeface="Consolas"/>
                <a:ea typeface="Consolas"/>
                <a:cs typeface="Consolas"/>
                <a:sym typeface="Consolas"/>
              </a:rPr>
              <a:t>draw_flat</a:t>
            </a:r>
            <a:r>
              <a:rPr b="0" i="0" lang="en-US" sz="1733" u="none" cap="none" strike="noStrike">
                <a:solidFill>
                  <a:srgbClr val="000000"/>
                </a:solidFill>
                <a:latin typeface="Consolas"/>
                <a:ea typeface="Consolas"/>
                <a:cs typeface="Consolas"/>
                <a:sym typeface="Consolas"/>
              </a:rPr>
              <a:t>():</a:t>
            </a:r>
            <a:endParaRPr b="0" i="0" sz="1733"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chemeClr val="dk1"/>
                </a:solidFill>
                <a:latin typeface="Consolas"/>
                <a:ea typeface="Consolas"/>
                <a:cs typeface="Consolas"/>
                <a:sym typeface="Consolas"/>
              </a:rPr>
              <a:t>   draw_rect()</a:t>
            </a:r>
            <a:endParaRPr b="0" i="0" sz="1733" u="none" cap="none" strike="noStrike">
              <a:solidFill>
                <a:srgbClr val="000000"/>
              </a:solidFill>
              <a:latin typeface="Consolas"/>
              <a:ea typeface="Consolas"/>
              <a:cs typeface="Consolas"/>
              <a:sym typeface="Consolas"/>
            </a:endParaRPr>
          </a:p>
        </p:txBody>
      </p:sp>
      <p:sp>
        <p:nvSpPr>
          <p:cNvPr id="195" name="Google Shape;195;p2"/>
          <p:cNvSpPr txBox="1"/>
          <p:nvPr/>
        </p:nvSpPr>
        <p:spPr>
          <a:xfrm>
            <a:off x="7822446" y="4019825"/>
            <a:ext cx="2708400" cy="85955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733" u="none" cap="none" strike="noStrike">
                <a:solidFill>
                  <a:srgbClr val="000000"/>
                </a:solidFill>
                <a:latin typeface="Consolas"/>
                <a:ea typeface="Consolas"/>
                <a:cs typeface="Consolas"/>
                <a:sym typeface="Consolas"/>
              </a:rPr>
              <a:t>def </a:t>
            </a:r>
            <a:r>
              <a:rPr b="1" i="0" lang="en-US" sz="1733" u="none" cap="none" strike="noStrike">
                <a:solidFill>
                  <a:srgbClr val="000000"/>
                </a:solidFill>
                <a:latin typeface="Consolas"/>
                <a:ea typeface="Consolas"/>
                <a:cs typeface="Consolas"/>
                <a:sym typeface="Consolas"/>
              </a:rPr>
              <a:t>draw_roof</a:t>
            </a:r>
            <a:r>
              <a:rPr b="0" i="0" lang="en-US" sz="1733" u="none" cap="none" strike="noStrike">
                <a:solidFill>
                  <a:srgbClr val="000000"/>
                </a:solidFill>
                <a:latin typeface="Consolas"/>
                <a:ea typeface="Consolas"/>
                <a:cs typeface="Consolas"/>
                <a:sym typeface="Consolas"/>
              </a:rPr>
              <a:t>():</a:t>
            </a:r>
            <a:endParaRPr b="0" i="0" sz="1733"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chemeClr val="dk1"/>
                </a:solidFill>
                <a:latin typeface="Consolas"/>
                <a:ea typeface="Consolas"/>
                <a:cs typeface="Consolas"/>
                <a:sym typeface="Consolas"/>
              </a:rPr>
              <a:t>   draw_triangle()</a:t>
            </a:r>
            <a:endParaRPr b="0" i="0" sz="1733" u="none" cap="none" strike="noStrike">
              <a:solidFill>
                <a:srgbClr val="000000"/>
              </a:solidFill>
              <a:latin typeface="Consolas"/>
              <a:ea typeface="Consolas"/>
              <a:cs typeface="Consolas"/>
              <a:sym typeface="Consolas"/>
            </a:endParaRPr>
          </a:p>
        </p:txBody>
      </p:sp>
      <p:sp>
        <p:nvSpPr>
          <p:cNvPr id="196" name="Google Shape;196;p2"/>
          <p:cNvSpPr txBox="1"/>
          <p:nvPr/>
        </p:nvSpPr>
        <p:spPr>
          <a:xfrm>
            <a:off x="7822446" y="4851285"/>
            <a:ext cx="2708400" cy="1166241"/>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733" u="none" cap="none" strike="noStrike">
                <a:solidFill>
                  <a:srgbClr val="990000"/>
                </a:solidFill>
                <a:latin typeface="Consolas"/>
                <a:ea typeface="Consolas"/>
                <a:cs typeface="Consolas"/>
                <a:sym typeface="Consolas"/>
              </a:rPr>
              <a:t>def </a:t>
            </a:r>
            <a:r>
              <a:rPr b="1" i="0" lang="en-US" sz="1733" u="none" cap="none" strike="noStrike">
                <a:solidFill>
                  <a:srgbClr val="990000"/>
                </a:solidFill>
                <a:latin typeface="Consolas"/>
                <a:ea typeface="Consolas"/>
                <a:cs typeface="Consolas"/>
                <a:sym typeface="Consolas"/>
              </a:rPr>
              <a:t>draw_house</a:t>
            </a:r>
            <a:r>
              <a:rPr b="0" i="0" lang="en-US" sz="1733" u="none" cap="none" strike="noStrike">
                <a:solidFill>
                  <a:srgbClr val="990000"/>
                </a:solidFill>
                <a:latin typeface="Consolas"/>
                <a:ea typeface="Consolas"/>
                <a:cs typeface="Consolas"/>
                <a:sym typeface="Consolas"/>
              </a:rPr>
              <a:t>():</a:t>
            </a:r>
            <a:endParaRPr b="0" i="0" sz="1733" u="none" cap="none" strike="noStrike">
              <a:solidFill>
                <a:srgbClr val="99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rgbClr val="990000"/>
                </a:solidFill>
                <a:latin typeface="Consolas"/>
                <a:ea typeface="Consolas"/>
                <a:cs typeface="Consolas"/>
                <a:sym typeface="Consolas"/>
              </a:rPr>
              <a:t>   draw_flat()</a:t>
            </a:r>
            <a:endParaRPr b="0" i="0" sz="1733" u="none" cap="none" strike="noStrike">
              <a:solidFill>
                <a:srgbClr val="99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733" u="none" cap="none" strike="noStrike">
                <a:solidFill>
                  <a:srgbClr val="990000"/>
                </a:solidFill>
                <a:latin typeface="Consolas"/>
                <a:ea typeface="Consolas"/>
                <a:cs typeface="Consolas"/>
                <a:sym typeface="Consolas"/>
              </a:rPr>
              <a:t>   draw_roof()</a:t>
            </a:r>
            <a:endParaRPr b="0" i="0" sz="1733" u="none" cap="none" strike="noStrike">
              <a:solidFill>
                <a:srgbClr val="990000"/>
              </a:solidFill>
              <a:latin typeface="Consolas"/>
              <a:ea typeface="Consolas"/>
              <a:cs typeface="Consolas"/>
              <a:sym typeface="Consolas"/>
            </a:endParaRPr>
          </a:p>
        </p:txBody>
      </p:sp>
      <p:sp>
        <p:nvSpPr>
          <p:cNvPr id="197" name="Google Shape;197;p2"/>
          <p:cNvSpPr/>
          <p:nvPr/>
        </p:nvSpPr>
        <p:spPr>
          <a:xfrm>
            <a:off x="10616397" y="4971684"/>
            <a:ext cx="980000" cy="4692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198" name="Google Shape;198;p2"/>
          <p:cNvSpPr/>
          <p:nvPr/>
        </p:nvSpPr>
        <p:spPr>
          <a:xfrm>
            <a:off x="10616397" y="5440884"/>
            <a:ext cx="980000" cy="4692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pic>
        <p:nvPicPr>
          <p:cNvPr id="199" name="Google Shape;199;p2"/>
          <p:cNvPicPr preferRelativeResize="0"/>
          <p:nvPr/>
        </p:nvPicPr>
        <p:blipFill rotWithShape="1">
          <a:blip r:embed="rId3">
            <a:alphaModFix/>
          </a:blip>
          <a:srcRect b="0" l="0" r="0" t="0"/>
          <a:stretch/>
        </p:blipFill>
        <p:spPr>
          <a:xfrm>
            <a:off x="8706275" y="488967"/>
            <a:ext cx="1079900" cy="86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
          <p:cNvSpPr txBox="1"/>
          <p:nvPr>
            <p:ph idx="4294967295" type="body"/>
          </p:nvPr>
        </p:nvSpPr>
        <p:spPr>
          <a:xfrm>
            <a:off x="339713" y="1526833"/>
            <a:ext cx="2765425" cy="4554538"/>
          </a:xfrm>
          <a:prstGeom prst="rect">
            <a:avLst/>
          </a:prstGeom>
          <a:solidFill>
            <a:srgbClr val="FCE5CD"/>
          </a:solidFill>
          <a:ln>
            <a:noFill/>
          </a:ln>
        </p:spPr>
        <p:txBody>
          <a:bodyPr anchorCtr="0" anchor="t" bIns="121900" lIns="121900" spcFirstLastPara="1" rIns="121900" wrap="square" tIns="121900">
            <a:normAutofit/>
          </a:bodyPr>
          <a:lstStyle/>
          <a:p>
            <a:pPr indent="0" lvl="0" marL="0" rtl="0" algn="l">
              <a:lnSpc>
                <a:spcPct val="90000"/>
              </a:lnSpc>
              <a:spcBef>
                <a:spcPts val="1200"/>
              </a:spcBef>
              <a:spcAft>
                <a:spcPts val="1600"/>
              </a:spcAft>
              <a:buClr>
                <a:schemeClr val="dk1"/>
              </a:buClr>
              <a:buSzPts val="1100"/>
              <a:buNone/>
            </a:pPr>
            <a:r>
              <a:rPr b="1" lang="en-US" sz="1733"/>
              <a:t>Functions</a:t>
            </a:r>
            <a:endParaRPr b="1" sz="1733"/>
          </a:p>
        </p:txBody>
      </p:sp>
      <p:sp>
        <p:nvSpPr>
          <p:cNvPr id="205" name="Google Shape;205;p3"/>
          <p:cNvSpPr txBox="1"/>
          <p:nvPr>
            <p:ph idx="4294967295" type="title"/>
          </p:nvPr>
        </p:nvSpPr>
        <p:spPr>
          <a:xfrm>
            <a:off x="28731" y="443278"/>
            <a:ext cx="8999538" cy="763588"/>
          </a:xfrm>
          <a:prstGeom prst="rect">
            <a:avLst/>
          </a:prstGeom>
          <a:noFill/>
          <a:ln>
            <a:noFill/>
          </a:ln>
        </p:spPr>
        <p:txBody>
          <a:bodyPr anchorCtr="0" anchor="t" bIns="121900" lIns="121900" spcFirstLastPara="1" rIns="121900" wrap="square" tIns="121900">
            <a:normAutofit fontScale="90000"/>
          </a:bodyPr>
          <a:lstStyle/>
          <a:p>
            <a:pPr indent="0" lvl="0" marL="0" marR="0" rtl="0" algn="l">
              <a:lnSpc>
                <a:spcPct val="85000"/>
              </a:lnSpc>
              <a:spcBef>
                <a:spcPts val="0"/>
              </a:spcBef>
              <a:spcAft>
                <a:spcPts val="0"/>
              </a:spcAft>
              <a:buClr>
                <a:srgbClr val="3F3F3F"/>
              </a:buClr>
              <a:buSzPct val="111111"/>
              <a:buFont typeface="Calibri"/>
              <a:buNone/>
            </a:pPr>
            <a:r>
              <a:rPr lang="en-US"/>
              <a:t>Reusing code in different places</a:t>
            </a:r>
            <a:endParaRPr/>
          </a:p>
        </p:txBody>
      </p:sp>
      <p:sp>
        <p:nvSpPr>
          <p:cNvPr id="206" name="Google Shape;206;p3"/>
          <p:cNvSpPr txBox="1"/>
          <p:nvPr/>
        </p:nvSpPr>
        <p:spPr>
          <a:xfrm>
            <a:off x="5682400" y="4163602"/>
            <a:ext cx="3193600" cy="170921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867" u="none" cap="none" strike="noStrike">
                <a:solidFill>
                  <a:srgbClr val="000000"/>
                </a:solidFill>
                <a:latin typeface="Consolas"/>
                <a:ea typeface="Consolas"/>
                <a:cs typeface="Consolas"/>
                <a:sym typeface="Consolas"/>
              </a:rPr>
              <a:t>draw_apartment_3</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draw_roof()</a:t>
            </a:r>
            <a:endParaRPr b="0" i="0" sz="1600" u="none" cap="none" strike="noStrike">
              <a:solidFill>
                <a:schemeClr val="dk1"/>
              </a:solidFill>
              <a:latin typeface="Consolas"/>
              <a:ea typeface="Consolas"/>
              <a:cs typeface="Consolas"/>
              <a:sym typeface="Consolas"/>
            </a:endParaRPr>
          </a:p>
        </p:txBody>
      </p:sp>
      <p:cxnSp>
        <p:nvCxnSpPr>
          <p:cNvPr id="207" name="Google Shape;207;p3"/>
          <p:cNvCxnSpPr/>
          <p:nvPr/>
        </p:nvCxnSpPr>
        <p:spPr>
          <a:xfrm>
            <a:off x="5682400" y="1526833"/>
            <a:ext cx="0" cy="4574800"/>
          </a:xfrm>
          <a:prstGeom prst="straightConnector1">
            <a:avLst/>
          </a:prstGeom>
          <a:noFill/>
          <a:ln cap="flat" cmpd="sng" w="9525">
            <a:solidFill>
              <a:srgbClr val="B7B7B7"/>
            </a:solidFill>
            <a:prstDash val="solid"/>
            <a:round/>
            <a:headEnd len="sm" w="sm" type="none"/>
            <a:tailEnd len="sm" w="sm" type="none"/>
          </a:ln>
        </p:spPr>
      </p:cxnSp>
      <p:sp>
        <p:nvSpPr>
          <p:cNvPr id="208" name="Google Shape;208;p3"/>
          <p:cNvSpPr txBox="1"/>
          <p:nvPr/>
        </p:nvSpPr>
        <p:spPr>
          <a:xfrm>
            <a:off x="637733" y="4010334"/>
            <a:ext cx="2561600" cy="81249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draw_flat</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draw_rect()</a:t>
            </a:r>
            <a:endParaRPr b="0" i="0" sz="1600" u="none" cap="none" strike="noStrike">
              <a:solidFill>
                <a:srgbClr val="000000"/>
              </a:solidFill>
              <a:latin typeface="Consolas"/>
              <a:ea typeface="Consolas"/>
              <a:cs typeface="Consolas"/>
              <a:sym typeface="Consolas"/>
            </a:endParaRPr>
          </a:p>
        </p:txBody>
      </p:sp>
      <p:sp>
        <p:nvSpPr>
          <p:cNvPr id="209" name="Google Shape;209;p3"/>
          <p:cNvSpPr txBox="1"/>
          <p:nvPr/>
        </p:nvSpPr>
        <p:spPr>
          <a:xfrm>
            <a:off x="637733" y="4741204"/>
            <a:ext cx="2561600" cy="812490"/>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draw_roof</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draw_triangle()</a:t>
            </a:r>
            <a:endParaRPr b="0" i="0" sz="1600" u="none" cap="none" strike="noStrike">
              <a:solidFill>
                <a:srgbClr val="000000"/>
              </a:solidFill>
              <a:latin typeface="Consolas"/>
              <a:ea typeface="Consolas"/>
              <a:cs typeface="Consolas"/>
              <a:sym typeface="Consolas"/>
            </a:endParaRPr>
          </a:p>
        </p:txBody>
      </p:sp>
      <p:sp>
        <p:nvSpPr>
          <p:cNvPr id="210" name="Google Shape;210;p3"/>
          <p:cNvSpPr txBox="1"/>
          <p:nvPr/>
        </p:nvSpPr>
        <p:spPr>
          <a:xfrm>
            <a:off x="3293300" y="4158996"/>
            <a:ext cx="2470400" cy="1142901"/>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867" u="none" cap="none" strike="noStrike">
                <a:solidFill>
                  <a:srgbClr val="000000"/>
                </a:solidFill>
                <a:latin typeface="Consolas"/>
                <a:ea typeface="Consolas"/>
                <a:cs typeface="Consolas"/>
                <a:sym typeface="Consolas"/>
              </a:rPr>
              <a:t>draw_house</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draw_roof()</a:t>
            </a:r>
            <a:endParaRPr b="0" i="0" sz="1600" u="none" cap="none" strike="noStrike">
              <a:solidFill>
                <a:srgbClr val="000000"/>
              </a:solidFill>
              <a:latin typeface="Consolas"/>
              <a:ea typeface="Consolas"/>
              <a:cs typeface="Consolas"/>
              <a:sym typeface="Consolas"/>
            </a:endParaRPr>
          </a:p>
        </p:txBody>
      </p:sp>
      <p:grpSp>
        <p:nvGrpSpPr>
          <p:cNvPr id="211" name="Google Shape;211;p3"/>
          <p:cNvGrpSpPr/>
          <p:nvPr/>
        </p:nvGrpSpPr>
        <p:grpSpPr>
          <a:xfrm>
            <a:off x="4360651" y="3201784"/>
            <a:ext cx="980000" cy="938400"/>
            <a:chOff x="3270488" y="2401338"/>
            <a:chExt cx="735000" cy="703800"/>
          </a:xfrm>
        </p:grpSpPr>
        <p:sp>
          <p:nvSpPr>
            <p:cNvPr id="212" name="Google Shape;212;p3"/>
            <p:cNvSpPr/>
            <p:nvPr/>
          </p:nvSpPr>
          <p:spPr>
            <a:xfrm>
              <a:off x="3270488" y="2401338"/>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3" name="Google Shape;213;p3"/>
            <p:cNvSpPr/>
            <p:nvPr/>
          </p:nvSpPr>
          <p:spPr>
            <a:xfrm>
              <a:off x="3270488" y="2753238"/>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14" name="Google Shape;214;p3"/>
          <p:cNvSpPr txBox="1"/>
          <p:nvPr/>
        </p:nvSpPr>
        <p:spPr>
          <a:xfrm>
            <a:off x="637733" y="2166767"/>
            <a:ext cx="2561600" cy="10956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draw_triangle</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p:txBody>
      </p:sp>
      <p:sp>
        <p:nvSpPr>
          <p:cNvPr id="215" name="Google Shape;215;p3"/>
          <p:cNvSpPr txBox="1"/>
          <p:nvPr/>
        </p:nvSpPr>
        <p:spPr>
          <a:xfrm>
            <a:off x="637733" y="3028770"/>
            <a:ext cx="2561600" cy="1095644"/>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600" u="none" cap="none" strike="noStrike">
                <a:solidFill>
                  <a:srgbClr val="000000"/>
                </a:solidFill>
                <a:latin typeface="Consolas"/>
                <a:ea typeface="Consolas"/>
                <a:cs typeface="Consolas"/>
                <a:sym typeface="Consolas"/>
              </a:rPr>
              <a:t>draw_rect</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______</a:t>
            </a:r>
            <a:endParaRPr b="0" i="0" sz="1600" u="none" cap="none" strike="noStrike">
              <a:solidFill>
                <a:srgbClr val="000000"/>
              </a:solidFill>
              <a:latin typeface="Consolas"/>
              <a:ea typeface="Consolas"/>
              <a:cs typeface="Consolas"/>
              <a:sym typeface="Consolas"/>
            </a:endParaRPr>
          </a:p>
        </p:txBody>
      </p:sp>
      <p:grpSp>
        <p:nvGrpSpPr>
          <p:cNvPr id="216" name="Google Shape;216;p3"/>
          <p:cNvGrpSpPr/>
          <p:nvPr/>
        </p:nvGrpSpPr>
        <p:grpSpPr>
          <a:xfrm>
            <a:off x="6495184" y="2264090"/>
            <a:ext cx="980000" cy="1873820"/>
            <a:chOff x="4871388" y="1698067"/>
            <a:chExt cx="735000" cy="1405365"/>
          </a:xfrm>
        </p:grpSpPr>
        <p:sp>
          <p:nvSpPr>
            <p:cNvPr id="217" name="Google Shape;217;p3"/>
            <p:cNvSpPr/>
            <p:nvPr/>
          </p:nvSpPr>
          <p:spPr>
            <a:xfrm>
              <a:off x="4871388" y="20477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8" name="Google Shape;218;p3"/>
            <p:cNvSpPr/>
            <p:nvPr/>
          </p:nvSpPr>
          <p:spPr>
            <a:xfrm>
              <a:off x="4871388" y="1698067"/>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19" name="Google Shape;219;p3"/>
            <p:cNvSpPr/>
            <p:nvPr/>
          </p:nvSpPr>
          <p:spPr>
            <a:xfrm>
              <a:off x="4871388" y="23996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0" name="Google Shape;220;p3"/>
            <p:cNvSpPr/>
            <p:nvPr/>
          </p:nvSpPr>
          <p:spPr>
            <a:xfrm>
              <a:off x="4871388" y="27515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cxnSp>
        <p:nvCxnSpPr>
          <p:cNvPr id="221" name="Google Shape;221;p3"/>
          <p:cNvCxnSpPr/>
          <p:nvPr/>
        </p:nvCxnSpPr>
        <p:spPr>
          <a:xfrm>
            <a:off x="3973533" y="4144616"/>
            <a:ext cx="6725200" cy="0"/>
          </a:xfrm>
          <a:prstGeom prst="straightConnector1">
            <a:avLst/>
          </a:prstGeom>
          <a:noFill/>
          <a:ln cap="flat" cmpd="sng" w="9525">
            <a:solidFill>
              <a:srgbClr val="B7B7B7"/>
            </a:solidFill>
            <a:prstDash val="solid"/>
            <a:round/>
            <a:headEnd len="sm" w="sm" type="none"/>
            <a:tailEnd len="sm" w="sm" type="none"/>
          </a:ln>
        </p:spPr>
      </p:cxnSp>
      <p:cxnSp>
        <p:nvCxnSpPr>
          <p:cNvPr id="222" name="Google Shape;222;p3"/>
          <p:cNvCxnSpPr/>
          <p:nvPr/>
        </p:nvCxnSpPr>
        <p:spPr>
          <a:xfrm>
            <a:off x="8832000" y="1526833"/>
            <a:ext cx="0" cy="4574800"/>
          </a:xfrm>
          <a:prstGeom prst="straightConnector1">
            <a:avLst/>
          </a:prstGeom>
          <a:noFill/>
          <a:ln cap="flat" cmpd="sng" w="9525">
            <a:solidFill>
              <a:srgbClr val="B7B7B7"/>
            </a:solidFill>
            <a:prstDash val="solid"/>
            <a:round/>
            <a:headEnd len="sm" w="sm" type="none"/>
            <a:tailEnd len="sm" w="sm" type="none"/>
          </a:ln>
        </p:spPr>
      </p:cxnSp>
      <p:sp>
        <p:nvSpPr>
          <p:cNvPr id="223" name="Google Shape;223;p3"/>
          <p:cNvSpPr txBox="1"/>
          <p:nvPr/>
        </p:nvSpPr>
        <p:spPr>
          <a:xfrm>
            <a:off x="8912667" y="4130237"/>
            <a:ext cx="3193600" cy="2275519"/>
          </a:xfrm>
          <a:prstGeom prst="rect">
            <a:avLst/>
          </a:prstGeom>
          <a:noFill/>
          <a:ln>
            <a:noFill/>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def </a:t>
            </a:r>
            <a:r>
              <a:rPr b="1" i="0" lang="en-US" sz="1867" u="none" cap="none" strike="noStrike">
                <a:solidFill>
                  <a:srgbClr val="000000"/>
                </a:solidFill>
                <a:latin typeface="Consolas"/>
                <a:ea typeface="Consolas"/>
                <a:cs typeface="Consolas"/>
                <a:sym typeface="Consolas"/>
              </a:rPr>
              <a:t>draw_apartment_5</a:t>
            </a: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          </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draw_flat()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chemeClr val="dk1"/>
                </a:solidFill>
                <a:latin typeface="Consolas"/>
                <a:ea typeface="Consolas"/>
                <a:cs typeface="Consolas"/>
                <a:sym typeface="Consolas"/>
              </a:rPr>
              <a:t>   draw_roof()</a:t>
            </a:r>
            <a:endParaRPr b="0" i="0" sz="1600" u="none" cap="none" strike="noStrike">
              <a:solidFill>
                <a:schemeClr val="dk1"/>
              </a:solidFill>
              <a:latin typeface="Consolas"/>
              <a:ea typeface="Consolas"/>
              <a:cs typeface="Consolas"/>
              <a:sym typeface="Consolas"/>
            </a:endParaRPr>
          </a:p>
        </p:txBody>
      </p:sp>
      <p:grpSp>
        <p:nvGrpSpPr>
          <p:cNvPr id="224" name="Google Shape;224;p3"/>
          <p:cNvGrpSpPr/>
          <p:nvPr/>
        </p:nvGrpSpPr>
        <p:grpSpPr>
          <a:xfrm>
            <a:off x="9339984" y="1349690"/>
            <a:ext cx="980000" cy="2788220"/>
            <a:chOff x="6852588" y="1012267"/>
            <a:chExt cx="735000" cy="2091165"/>
          </a:xfrm>
        </p:grpSpPr>
        <p:sp>
          <p:nvSpPr>
            <p:cNvPr id="225" name="Google Shape;225;p3"/>
            <p:cNvSpPr/>
            <p:nvPr/>
          </p:nvSpPr>
          <p:spPr>
            <a:xfrm>
              <a:off x="6852588" y="13619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6" name="Google Shape;226;p3"/>
            <p:cNvSpPr/>
            <p:nvPr/>
          </p:nvSpPr>
          <p:spPr>
            <a:xfrm>
              <a:off x="6852588" y="1012267"/>
              <a:ext cx="735000" cy="351900"/>
            </a:xfrm>
            <a:prstGeom prst="triangle">
              <a:avLst>
                <a:gd fmla="val 50000" name="adj"/>
              </a:avLst>
            </a:prstGeom>
            <a:solidFill>
              <a:srgbClr val="93C47D"/>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7" name="Google Shape;227;p3"/>
            <p:cNvSpPr/>
            <p:nvPr/>
          </p:nvSpPr>
          <p:spPr>
            <a:xfrm>
              <a:off x="6852588" y="23996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8" name="Google Shape;228;p3"/>
            <p:cNvSpPr/>
            <p:nvPr/>
          </p:nvSpPr>
          <p:spPr>
            <a:xfrm>
              <a:off x="6852588" y="27515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29" name="Google Shape;229;p3"/>
            <p:cNvSpPr/>
            <p:nvPr/>
          </p:nvSpPr>
          <p:spPr>
            <a:xfrm>
              <a:off x="6852588" y="17138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0" name="Google Shape;230;p3"/>
            <p:cNvSpPr/>
            <p:nvPr/>
          </p:nvSpPr>
          <p:spPr>
            <a:xfrm>
              <a:off x="6852588" y="2065732"/>
              <a:ext cx="735000" cy="351900"/>
            </a:xfrm>
            <a:prstGeom prst="rect">
              <a:avLst/>
            </a:prstGeom>
            <a:solidFill>
              <a:srgbClr val="FF9900"/>
            </a:solidFill>
            <a:ln cap="flat" cmpd="sng" w="19050">
              <a:solidFill>
                <a:srgbClr val="66666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
          <p:cNvSpPr txBox="1"/>
          <p:nvPr>
            <p:ph idx="4294967295" type="title"/>
          </p:nvPr>
        </p:nvSpPr>
        <p:spPr>
          <a:xfrm>
            <a:off x="694460" y="404145"/>
            <a:ext cx="7378439" cy="487362"/>
          </a:xfrm>
          <a:prstGeom prst="rect">
            <a:avLst/>
          </a:prstGeom>
          <a:noFill/>
          <a:ln>
            <a:noFill/>
          </a:ln>
        </p:spPr>
        <p:txBody>
          <a:bodyPr anchorCtr="0" anchor="t" bIns="121900" lIns="121900" spcFirstLastPara="1" rIns="121900" wrap="square" tIns="121900">
            <a:noAutofit/>
          </a:bodyPr>
          <a:lstStyle/>
          <a:p>
            <a:pPr indent="0" lvl="0" marL="0" rtl="0" algn="l">
              <a:lnSpc>
                <a:spcPct val="85000"/>
              </a:lnSpc>
              <a:spcBef>
                <a:spcPts val="0"/>
              </a:spcBef>
              <a:spcAft>
                <a:spcPts val="0"/>
              </a:spcAft>
              <a:buSzPts val="990"/>
              <a:buNone/>
            </a:pPr>
            <a:r>
              <a:rPr lang="en-US" sz="2600"/>
              <a:t>Assume drawings are from ground to upwards</a:t>
            </a:r>
            <a:endParaRPr sz="2600"/>
          </a:p>
        </p:txBody>
      </p:sp>
      <p:grpSp>
        <p:nvGrpSpPr>
          <p:cNvPr id="236" name="Google Shape;236;p4"/>
          <p:cNvGrpSpPr/>
          <p:nvPr/>
        </p:nvGrpSpPr>
        <p:grpSpPr>
          <a:xfrm>
            <a:off x="4571385" y="1983011"/>
            <a:ext cx="731600" cy="898803"/>
            <a:chOff x="849550" y="3082824"/>
            <a:chExt cx="548700" cy="876026"/>
          </a:xfrm>
        </p:grpSpPr>
        <p:sp>
          <p:nvSpPr>
            <p:cNvPr id="237" name="Google Shape;237;p4"/>
            <p:cNvSpPr/>
            <p:nvPr/>
          </p:nvSpPr>
          <p:spPr>
            <a:xfrm>
              <a:off x="849550" y="3565250"/>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38" name="Google Shape;238;p4"/>
            <p:cNvSpPr/>
            <p:nvPr/>
          </p:nvSpPr>
          <p:spPr>
            <a:xfrm>
              <a:off x="849550" y="3082824"/>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239" name="Google Shape;239;p4"/>
          <p:cNvSpPr/>
          <p:nvPr/>
        </p:nvSpPr>
        <p:spPr>
          <a:xfrm>
            <a:off x="2647961" y="2478235"/>
            <a:ext cx="731600" cy="404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0" name="Google Shape;240;p4"/>
          <p:cNvSpPr/>
          <p:nvPr/>
        </p:nvSpPr>
        <p:spPr>
          <a:xfrm>
            <a:off x="839200" y="2395123"/>
            <a:ext cx="731600" cy="4868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nvGrpSpPr>
          <p:cNvPr id="241" name="Google Shape;241;p4"/>
          <p:cNvGrpSpPr/>
          <p:nvPr/>
        </p:nvGrpSpPr>
        <p:grpSpPr>
          <a:xfrm>
            <a:off x="6640669" y="1159301"/>
            <a:ext cx="731600" cy="1722528"/>
            <a:chOff x="3030675" y="2079186"/>
            <a:chExt cx="548700" cy="1678877"/>
          </a:xfrm>
        </p:grpSpPr>
        <p:sp>
          <p:nvSpPr>
            <p:cNvPr id="242" name="Google Shape;242;p4"/>
            <p:cNvSpPr/>
            <p:nvPr/>
          </p:nvSpPr>
          <p:spPr>
            <a:xfrm>
              <a:off x="3030675" y="2561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3" name="Google Shape;243;p4"/>
            <p:cNvSpPr/>
            <p:nvPr/>
          </p:nvSpPr>
          <p:spPr>
            <a:xfrm>
              <a:off x="3030675" y="207918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4" name="Google Shape;244;p4"/>
            <p:cNvSpPr/>
            <p:nvPr/>
          </p:nvSpPr>
          <p:spPr>
            <a:xfrm>
              <a:off x="3030675" y="296303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5" name="Google Shape;245;p4"/>
            <p:cNvSpPr/>
            <p:nvPr/>
          </p:nvSpPr>
          <p:spPr>
            <a:xfrm>
              <a:off x="3030675" y="33644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46" name="Google Shape;246;p4"/>
          <p:cNvGrpSpPr/>
          <p:nvPr/>
        </p:nvGrpSpPr>
        <p:grpSpPr>
          <a:xfrm>
            <a:off x="8709957" y="1159194"/>
            <a:ext cx="2194800" cy="1722591"/>
            <a:chOff x="4631538" y="2681336"/>
            <a:chExt cx="1646100" cy="1678939"/>
          </a:xfrm>
        </p:grpSpPr>
        <p:sp>
          <p:nvSpPr>
            <p:cNvPr id="247" name="Google Shape;247;p4"/>
            <p:cNvSpPr/>
            <p:nvPr/>
          </p:nvSpPr>
          <p:spPr>
            <a:xfrm>
              <a:off x="46315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8" name="Google Shape;248;p4"/>
            <p:cNvSpPr/>
            <p:nvPr/>
          </p:nvSpPr>
          <p:spPr>
            <a:xfrm>
              <a:off x="46315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49" name="Google Shape;249;p4"/>
            <p:cNvSpPr/>
            <p:nvPr/>
          </p:nvSpPr>
          <p:spPr>
            <a:xfrm>
              <a:off x="46315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0" name="Google Shape;250;p4"/>
            <p:cNvSpPr/>
            <p:nvPr/>
          </p:nvSpPr>
          <p:spPr>
            <a:xfrm>
              <a:off x="46315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1" name="Google Shape;251;p4"/>
            <p:cNvSpPr/>
            <p:nvPr/>
          </p:nvSpPr>
          <p:spPr>
            <a:xfrm>
              <a:off x="57289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2" name="Google Shape;252;p4"/>
            <p:cNvSpPr/>
            <p:nvPr/>
          </p:nvSpPr>
          <p:spPr>
            <a:xfrm>
              <a:off x="57289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3" name="Google Shape;253;p4"/>
            <p:cNvSpPr/>
            <p:nvPr/>
          </p:nvSpPr>
          <p:spPr>
            <a:xfrm>
              <a:off x="57289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4" name="Google Shape;254;p4"/>
            <p:cNvSpPr/>
            <p:nvPr/>
          </p:nvSpPr>
          <p:spPr>
            <a:xfrm>
              <a:off x="57289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5" name="Google Shape;255;p4"/>
            <p:cNvSpPr/>
            <p:nvPr/>
          </p:nvSpPr>
          <p:spPr>
            <a:xfrm>
              <a:off x="5180238" y="3565250"/>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6" name="Google Shape;256;p4"/>
            <p:cNvSpPr/>
            <p:nvPr/>
          </p:nvSpPr>
          <p:spPr>
            <a:xfrm>
              <a:off x="5180238" y="3082824"/>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57" name="Google Shape;257;p4"/>
            <p:cNvSpPr/>
            <p:nvPr/>
          </p:nvSpPr>
          <p:spPr>
            <a:xfrm>
              <a:off x="5180238" y="3966675"/>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58" name="Google Shape;258;p4"/>
          <p:cNvGrpSpPr/>
          <p:nvPr/>
        </p:nvGrpSpPr>
        <p:grpSpPr>
          <a:xfrm>
            <a:off x="412000" y="3063201"/>
            <a:ext cx="1586000" cy="1001335"/>
            <a:chOff x="385275" y="2907000"/>
            <a:chExt cx="1189500" cy="751001"/>
          </a:xfrm>
        </p:grpSpPr>
        <p:sp>
          <p:nvSpPr>
            <p:cNvPr id="259" name="Google Shape;259;p4"/>
            <p:cNvSpPr txBox="1"/>
            <p:nvPr/>
          </p:nvSpPr>
          <p:spPr>
            <a:xfrm>
              <a:off x="385275" y="2907000"/>
              <a:ext cx="1189500"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draw_roof()</a:t>
              </a:r>
              <a:endParaRPr b="1" i="0" sz="1600" u="none" cap="none" strike="noStrike">
                <a:solidFill>
                  <a:srgbClr val="000000"/>
                </a:solidFill>
                <a:latin typeface="Consolas"/>
                <a:ea typeface="Consolas"/>
                <a:cs typeface="Consolas"/>
                <a:sym typeface="Consolas"/>
              </a:endParaRPr>
            </a:p>
          </p:txBody>
        </p:sp>
        <p:sp>
          <p:nvSpPr>
            <p:cNvPr id="260" name="Google Shape;260;p4"/>
            <p:cNvSpPr txBox="1"/>
            <p:nvPr/>
          </p:nvSpPr>
          <p:spPr>
            <a:xfrm>
              <a:off x="385275" y="3261000"/>
              <a:ext cx="1189500" cy="397001"/>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p:txBody>
        </p:sp>
      </p:grpSp>
      <p:grpSp>
        <p:nvGrpSpPr>
          <p:cNvPr id="261" name="Google Shape;261;p4"/>
          <p:cNvGrpSpPr/>
          <p:nvPr/>
        </p:nvGrpSpPr>
        <p:grpSpPr>
          <a:xfrm>
            <a:off x="2220755" y="3063201"/>
            <a:ext cx="1586000" cy="1001335"/>
            <a:chOff x="385275" y="2907000"/>
            <a:chExt cx="1189500" cy="751001"/>
          </a:xfrm>
        </p:grpSpPr>
        <p:sp>
          <p:nvSpPr>
            <p:cNvPr id="262" name="Google Shape;262;p4"/>
            <p:cNvSpPr txBox="1"/>
            <p:nvPr/>
          </p:nvSpPr>
          <p:spPr>
            <a:xfrm>
              <a:off x="385275" y="2907000"/>
              <a:ext cx="1189500"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draw_flat()</a:t>
              </a:r>
              <a:endParaRPr b="1" i="0" sz="1600" u="none" cap="none" strike="noStrike">
                <a:solidFill>
                  <a:srgbClr val="000000"/>
                </a:solidFill>
                <a:latin typeface="Consolas"/>
                <a:ea typeface="Consolas"/>
                <a:cs typeface="Consolas"/>
                <a:sym typeface="Consolas"/>
              </a:endParaRPr>
            </a:p>
          </p:txBody>
        </p:sp>
        <p:sp>
          <p:nvSpPr>
            <p:cNvPr id="263" name="Google Shape;263;p4"/>
            <p:cNvSpPr txBox="1"/>
            <p:nvPr/>
          </p:nvSpPr>
          <p:spPr>
            <a:xfrm>
              <a:off x="385275" y="3261000"/>
              <a:ext cx="1189500" cy="397001"/>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p:txBody>
        </p:sp>
      </p:grpSp>
      <p:grpSp>
        <p:nvGrpSpPr>
          <p:cNvPr id="264" name="Google Shape;264;p4"/>
          <p:cNvGrpSpPr/>
          <p:nvPr/>
        </p:nvGrpSpPr>
        <p:grpSpPr>
          <a:xfrm>
            <a:off x="4124208" y="3063200"/>
            <a:ext cx="1605968" cy="1284490"/>
            <a:chOff x="370299" y="2907000"/>
            <a:chExt cx="1204476" cy="963368"/>
          </a:xfrm>
        </p:grpSpPr>
        <p:sp>
          <p:nvSpPr>
            <p:cNvPr id="265" name="Google Shape;265;p4"/>
            <p:cNvSpPr txBox="1"/>
            <p:nvPr/>
          </p:nvSpPr>
          <p:spPr>
            <a:xfrm>
              <a:off x="370299" y="2907000"/>
              <a:ext cx="1204476"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draw_house()</a:t>
              </a:r>
              <a:endParaRPr b="1" i="0" sz="1600" u="none" cap="none" strike="noStrike">
                <a:solidFill>
                  <a:srgbClr val="000000"/>
                </a:solidFill>
                <a:latin typeface="Consolas"/>
                <a:ea typeface="Consolas"/>
                <a:cs typeface="Consolas"/>
                <a:sym typeface="Consolas"/>
              </a:endParaRPr>
            </a:p>
          </p:txBody>
        </p:sp>
        <p:sp>
          <p:nvSpPr>
            <p:cNvPr id="266" name="Google Shape;266;p4"/>
            <p:cNvSpPr txBox="1"/>
            <p:nvPr/>
          </p:nvSpPr>
          <p:spPr>
            <a:xfrm>
              <a:off x="385275" y="3261000"/>
              <a:ext cx="1189500" cy="609368"/>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draw_flat()</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draw_roof()</a:t>
              </a:r>
              <a:endParaRPr b="1" i="0" sz="1600" u="none" cap="none" strike="noStrike">
                <a:solidFill>
                  <a:schemeClr val="dk1"/>
                </a:solidFill>
                <a:latin typeface="Consolas"/>
                <a:ea typeface="Consolas"/>
                <a:cs typeface="Consolas"/>
                <a:sym typeface="Consolas"/>
              </a:endParaRPr>
            </a:p>
          </p:txBody>
        </p:sp>
      </p:grpSp>
      <p:grpSp>
        <p:nvGrpSpPr>
          <p:cNvPr id="267" name="Google Shape;267;p4"/>
          <p:cNvGrpSpPr/>
          <p:nvPr/>
        </p:nvGrpSpPr>
        <p:grpSpPr>
          <a:xfrm>
            <a:off x="5945221" y="3063194"/>
            <a:ext cx="2331368" cy="1567640"/>
            <a:chOff x="385277" y="2907016"/>
            <a:chExt cx="1307700" cy="1175730"/>
          </a:xfrm>
        </p:grpSpPr>
        <p:sp>
          <p:nvSpPr>
            <p:cNvPr id="268" name="Google Shape;268;p4"/>
            <p:cNvSpPr txBox="1"/>
            <p:nvPr/>
          </p:nvSpPr>
          <p:spPr>
            <a:xfrm>
              <a:off x="385277" y="2907016"/>
              <a:ext cx="1307700"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draw_apartment_3()</a:t>
              </a:r>
              <a:endParaRPr b="1" i="0" sz="1600" u="none" cap="none" strike="noStrike">
                <a:solidFill>
                  <a:srgbClr val="000000"/>
                </a:solidFill>
                <a:latin typeface="Consolas"/>
                <a:ea typeface="Consolas"/>
                <a:cs typeface="Consolas"/>
                <a:sym typeface="Consolas"/>
              </a:endParaRPr>
            </a:p>
          </p:txBody>
        </p:sp>
        <p:sp>
          <p:nvSpPr>
            <p:cNvPr id="269" name="Google Shape;269;p4"/>
            <p:cNvSpPr txBox="1"/>
            <p:nvPr/>
          </p:nvSpPr>
          <p:spPr>
            <a:xfrm>
              <a:off x="385277" y="3261013"/>
              <a:ext cx="1307700" cy="821733"/>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draw_flat()</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draw_flat()</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990000"/>
                  </a:solidFill>
                  <a:latin typeface="Consolas"/>
                  <a:ea typeface="Consolas"/>
                  <a:cs typeface="Consolas"/>
                  <a:sym typeface="Consolas"/>
                </a:rPr>
                <a:t>draw_house()</a:t>
              </a:r>
              <a:endParaRPr b="1" i="0" sz="1600" u="none" cap="none" strike="noStrike">
                <a:solidFill>
                  <a:srgbClr val="990000"/>
                </a:solidFill>
                <a:latin typeface="Consolas"/>
                <a:ea typeface="Consolas"/>
                <a:cs typeface="Consolas"/>
                <a:sym typeface="Consolas"/>
              </a:endParaRPr>
            </a:p>
          </p:txBody>
        </p:sp>
      </p:grpSp>
      <p:cxnSp>
        <p:nvCxnSpPr>
          <p:cNvPr id="270" name="Google Shape;270;p4"/>
          <p:cNvCxnSpPr/>
          <p:nvPr/>
        </p:nvCxnSpPr>
        <p:spPr>
          <a:xfrm>
            <a:off x="495533" y="2874433"/>
            <a:ext cx="10594400" cy="0"/>
          </a:xfrm>
          <a:prstGeom prst="straightConnector1">
            <a:avLst/>
          </a:prstGeom>
          <a:noFill/>
          <a:ln cap="flat" cmpd="sng" w="28575">
            <a:solidFill>
              <a:schemeClr val="dk1"/>
            </a:solidFill>
            <a:prstDash val="solid"/>
            <a:round/>
            <a:headEnd len="sm" w="sm" type="none"/>
            <a:tailEnd len="sm" w="sm" type="none"/>
          </a:ln>
        </p:spPr>
      </p:cxnSp>
      <p:grpSp>
        <p:nvGrpSpPr>
          <p:cNvPr id="271" name="Google Shape;271;p4"/>
          <p:cNvGrpSpPr/>
          <p:nvPr/>
        </p:nvGrpSpPr>
        <p:grpSpPr>
          <a:xfrm>
            <a:off x="5945222" y="4536060"/>
            <a:ext cx="2380039" cy="1850798"/>
            <a:chOff x="385276" y="2907013"/>
            <a:chExt cx="1335000" cy="1388099"/>
          </a:xfrm>
        </p:grpSpPr>
        <p:sp>
          <p:nvSpPr>
            <p:cNvPr id="272" name="Google Shape;272;p4"/>
            <p:cNvSpPr txBox="1"/>
            <p:nvPr/>
          </p:nvSpPr>
          <p:spPr>
            <a:xfrm>
              <a:off x="385276" y="2907013"/>
              <a:ext cx="1335000"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draw_apartment_3()</a:t>
              </a:r>
              <a:endParaRPr b="1" i="0" sz="1600" u="none" cap="none" strike="noStrike">
                <a:solidFill>
                  <a:srgbClr val="000000"/>
                </a:solidFill>
                <a:latin typeface="Consolas"/>
                <a:ea typeface="Consolas"/>
                <a:cs typeface="Consolas"/>
                <a:sym typeface="Consolas"/>
              </a:endParaRPr>
            </a:p>
          </p:txBody>
        </p:sp>
        <p:sp>
          <p:nvSpPr>
            <p:cNvPr id="273" name="Google Shape;273;p4"/>
            <p:cNvSpPr txBox="1"/>
            <p:nvPr/>
          </p:nvSpPr>
          <p:spPr>
            <a:xfrm>
              <a:off x="385276" y="3261013"/>
              <a:ext cx="1335000" cy="1034099"/>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draw_flat()</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draw_flat()</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990000"/>
                  </a:solidFill>
                  <a:latin typeface="Consolas"/>
                  <a:ea typeface="Consolas"/>
                  <a:cs typeface="Consolas"/>
                  <a:sym typeface="Consolas"/>
                </a:rPr>
                <a:t>draw_flat()</a:t>
              </a:r>
              <a:endParaRPr b="1" i="0" sz="1600" u="none" cap="none" strike="noStrike">
                <a:solidFill>
                  <a:srgbClr val="990000"/>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990000"/>
                  </a:solidFill>
                  <a:latin typeface="Consolas"/>
                  <a:ea typeface="Consolas"/>
                  <a:cs typeface="Consolas"/>
                  <a:sym typeface="Consolas"/>
                </a:rPr>
                <a:t>draw_roof()</a:t>
              </a:r>
              <a:endParaRPr b="1" i="0" sz="1600" u="none" cap="none" strike="noStrike">
                <a:solidFill>
                  <a:srgbClr val="990000"/>
                </a:solidFill>
                <a:latin typeface="Consolas"/>
                <a:ea typeface="Consolas"/>
                <a:cs typeface="Consolas"/>
                <a:sym typeface="Consolas"/>
              </a:endParaRPr>
            </a:p>
          </p:txBody>
        </p:sp>
      </p:grpSp>
      <p:grpSp>
        <p:nvGrpSpPr>
          <p:cNvPr id="274" name="Google Shape;274;p4"/>
          <p:cNvGrpSpPr/>
          <p:nvPr/>
        </p:nvGrpSpPr>
        <p:grpSpPr>
          <a:xfrm>
            <a:off x="8710008" y="3063200"/>
            <a:ext cx="2379952" cy="2653198"/>
            <a:chOff x="385275" y="2907000"/>
            <a:chExt cx="1189500" cy="1989899"/>
          </a:xfrm>
        </p:grpSpPr>
        <p:sp>
          <p:nvSpPr>
            <p:cNvPr id="275" name="Google Shape;275;p4"/>
            <p:cNvSpPr txBox="1"/>
            <p:nvPr/>
          </p:nvSpPr>
          <p:spPr>
            <a:xfrm>
              <a:off x="385275" y="2907000"/>
              <a:ext cx="1189500" cy="39700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rgbClr val="000000"/>
                  </a:solidFill>
                  <a:latin typeface="Consolas"/>
                  <a:ea typeface="Consolas"/>
                  <a:cs typeface="Consolas"/>
                  <a:sym typeface="Consolas"/>
                </a:rPr>
                <a:t>draw_castle()</a:t>
              </a:r>
              <a:endParaRPr b="1" i="0" sz="1600" u="none" cap="none" strike="noStrike">
                <a:solidFill>
                  <a:srgbClr val="000000"/>
                </a:solidFill>
                <a:latin typeface="Consolas"/>
                <a:ea typeface="Consolas"/>
                <a:cs typeface="Consolas"/>
                <a:sym typeface="Consolas"/>
              </a:endParaRPr>
            </a:p>
          </p:txBody>
        </p:sp>
        <p:sp>
          <p:nvSpPr>
            <p:cNvPr id="276" name="Google Shape;276;p4"/>
            <p:cNvSpPr txBox="1"/>
            <p:nvPr/>
          </p:nvSpPr>
          <p:spPr>
            <a:xfrm>
              <a:off x="385275" y="3261000"/>
              <a:ext cx="1189500" cy="1635899"/>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467" u="none" cap="none" strike="noStrike">
                  <a:solidFill>
                    <a:srgbClr val="666666"/>
                  </a:solidFill>
                  <a:latin typeface="Consolas"/>
                  <a:ea typeface="Consolas"/>
                  <a:cs typeface="Consolas"/>
                  <a:sym typeface="Consolas"/>
                </a:rPr>
                <a:t>move to right()</a:t>
              </a:r>
              <a:endParaRPr b="1" i="0" sz="1467" u="none" cap="none" strike="noStrike">
                <a:solidFill>
                  <a:srgbClr val="666666"/>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draw_flat()</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draw_flat()</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draw_roof()</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467" u="none" cap="none" strike="noStrike">
                  <a:solidFill>
                    <a:srgbClr val="666666"/>
                  </a:solidFill>
                  <a:latin typeface="Consolas"/>
                  <a:ea typeface="Consolas"/>
                  <a:cs typeface="Consolas"/>
                  <a:sym typeface="Consolas"/>
                </a:rPr>
                <a:t>move to right()</a:t>
              </a:r>
              <a:endParaRPr b="1" i="0" sz="1467"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p:txBody>
        </p:sp>
      </p:grpSp>
      <p:sp>
        <p:nvSpPr>
          <p:cNvPr id="277" name="Google Shape;277;p4"/>
          <p:cNvSpPr/>
          <p:nvPr/>
        </p:nvSpPr>
        <p:spPr>
          <a:xfrm>
            <a:off x="7668900" y="5323200"/>
            <a:ext cx="404000" cy="404000"/>
          </a:xfrm>
          <a:prstGeom prst="smileyFace">
            <a:avLst>
              <a:gd fmla="val 4653" name="adj"/>
            </a:avLst>
          </a:prstGeom>
          <a:solidFill>
            <a:srgbClr val="FFFF00"/>
          </a:solid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78" name="Google Shape;278;p4"/>
          <p:cNvSpPr/>
          <p:nvPr/>
        </p:nvSpPr>
        <p:spPr>
          <a:xfrm>
            <a:off x="11089933" y="4354367"/>
            <a:ext cx="404000" cy="404000"/>
          </a:xfrm>
          <a:prstGeom prst="smileyFace">
            <a:avLst>
              <a:gd fmla="val -4653" name="adj"/>
            </a:avLst>
          </a:prstGeom>
          <a:solidFill>
            <a:srgbClr val="FFFF00"/>
          </a:solidFill>
          <a:ln cap="flat" cmpd="sng" w="1905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cxnSp>
        <p:nvCxnSpPr>
          <p:cNvPr id="279" name="Google Shape;279;p4"/>
          <p:cNvCxnSpPr>
            <a:stCxn id="278" idx="2"/>
          </p:cNvCxnSpPr>
          <p:nvPr/>
        </p:nvCxnSpPr>
        <p:spPr>
          <a:xfrm rot="10800000">
            <a:off x="10480333" y="4556367"/>
            <a:ext cx="6096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5"/>
          <p:cNvGrpSpPr/>
          <p:nvPr/>
        </p:nvGrpSpPr>
        <p:grpSpPr>
          <a:xfrm>
            <a:off x="1642524" y="388011"/>
            <a:ext cx="2194800" cy="1722591"/>
            <a:chOff x="4631538" y="2681336"/>
            <a:chExt cx="1646100" cy="1678939"/>
          </a:xfrm>
        </p:grpSpPr>
        <p:sp>
          <p:nvSpPr>
            <p:cNvPr id="285" name="Google Shape;285;p5"/>
            <p:cNvSpPr/>
            <p:nvPr/>
          </p:nvSpPr>
          <p:spPr>
            <a:xfrm>
              <a:off x="46315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6" name="Google Shape;286;p5"/>
            <p:cNvSpPr/>
            <p:nvPr/>
          </p:nvSpPr>
          <p:spPr>
            <a:xfrm>
              <a:off x="46315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7" name="Google Shape;287;p5"/>
            <p:cNvSpPr/>
            <p:nvPr/>
          </p:nvSpPr>
          <p:spPr>
            <a:xfrm>
              <a:off x="46315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8" name="Google Shape;288;p5"/>
            <p:cNvSpPr/>
            <p:nvPr/>
          </p:nvSpPr>
          <p:spPr>
            <a:xfrm>
              <a:off x="46315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89" name="Google Shape;289;p5"/>
            <p:cNvSpPr/>
            <p:nvPr/>
          </p:nvSpPr>
          <p:spPr>
            <a:xfrm>
              <a:off x="57289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0" name="Google Shape;290;p5"/>
            <p:cNvSpPr/>
            <p:nvPr/>
          </p:nvSpPr>
          <p:spPr>
            <a:xfrm>
              <a:off x="57289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1" name="Google Shape;291;p5"/>
            <p:cNvSpPr/>
            <p:nvPr/>
          </p:nvSpPr>
          <p:spPr>
            <a:xfrm>
              <a:off x="57289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2" name="Google Shape;292;p5"/>
            <p:cNvSpPr/>
            <p:nvPr/>
          </p:nvSpPr>
          <p:spPr>
            <a:xfrm>
              <a:off x="57289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3" name="Google Shape;293;p5"/>
            <p:cNvSpPr/>
            <p:nvPr/>
          </p:nvSpPr>
          <p:spPr>
            <a:xfrm>
              <a:off x="5180238" y="3565250"/>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4" name="Google Shape;294;p5"/>
            <p:cNvSpPr/>
            <p:nvPr/>
          </p:nvSpPr>
          <p:spPr>
            <a:xfrm>
              <a:off x="5180238" y="3082824"/>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295" name="Google Shape;295;p5"/>
            <p:cNvSpPr/>
            <p:nvPr/>
          </p:nvSpPr>
          <p:spPr>
            <a:xfrm>
              <a:off x="5180238" y="3966675"/>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296" name="Google Shape;296;p5"/>
          <p:cNvGrpSpPr/>
          <p:nvPr/>
        </p:nvGrpSpPr>
        <p:grpSpPr>
          <a:xfrm>
            <a:off x="1642431" y="3308085"/>
            <a:ext cx="2384088" cy="3124820"/>
            <a:chOff x="385275" y="2907000"/>
            <a:chExt cx="1189507" cy="2343615"/>
          </a:xfrm>
        </p:grpSpPr>
        <p:sp>
          <p:nvSpPr>
            <p:cNvPr id="297" name="Google Shape;297;p5"/>
            <p:cNvSpPr txBox="1"/>
            <p:nvPr/>
          </p:nvSpPr>
          <p:spPr>
            <a:xfrm>
              <a:off x="385275" y="2907000"/>
              <a:ext cx="1189500" cy="41465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733" u="none" cap="none" strike="noStrike">
                  <a:solidFill>
                    <a:srgbClr val="000000"/>
                  </a:solidFill>
                  <a:latin typeface="Consolas"/>
                  <a:ea typeface="Consolas"/>
                  <a:cs typeface="Consolas"/>
                  <a:sym typeface="Consolas"/>
                </a:rPr>
                <a:t>draw_castle()</a:t>
              </a:r>
              <a:endParaRPr b="1" i="0" sz="1733" u="none" cap="none" strike="noStrike">
                <a:solidFill>
                  <a:srgbClr val="000000"/>
                </a:solidFill>
                <a:latin typeface="Consolas"/>
                <a:ea typeface="Consolas"/>
                <a:cs typeface="Consolas"/>
                <a:sym typeface="Consolas"/>
              </a:endParaRPr>
            </a:p>
          </p:txBody>
        </p:sp>
        <p:sp>
          <p:nvSpPr>
            <p:cNvPr id="298" name="Google Shape;298;p5"/>
            <p:cNvSpPr txBox="1"/>
            <p:nvPr/>
          </p:nvSpPr>
          <p:spPr>
            <a:xfrm>
              <a:off x="385282" y="3261013"/>
              <a:ext cx="1189500" cy="1989602"/>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draw_apartment3()</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3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b="0" i="0" sz="13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draw_flat()</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draw_flat()</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draw_roof()</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b="0"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3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p:txBody>
        </p:sp>
      </p:grpSp>
      <p:grpSp>
        <p:nvGrpSpPr>
          <p:cNvPr id="299" name="Google Shape;299;p5"/>
          <p:cNvGrpSpPr/>
          <p:nvPr/>
        </p:nvGrpSpPr>
        <p:grpSpPr>
          <a:xfrm>
            <a:off x="4564073" y="388094"/>
            <a:ext cx="2194800" cy="1722591"/>
            <a:chOff x="4631538" y="2681336"/>
            <a:chExt cx="1646100" cy="1678939"/>
          </a:xfrm>
        </p:grpSpPr>
        <p:sp>
          <p:nvSpPr>
            <p:cNvPr id="300" name="Google Shape;300;p5"/>
            <p:cNvSpPr/>
            <p:nvPr/>
          </p:nvSpPr>
          <p:spPr>
            <a:xfrm>
              <a:off x="46315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1" name="Google Shape;301;p5"/>
            <p:cNvSpPr/>
            <p:nvPr/>
          </p:nvSpPr>
          <p:spPr>
            <a:xfrm>
              <a:off x="46315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2" name="Google Shape;302;p5"/>
            <p:cNvSpPr/>
            <p:nvPr/>
          </p:nvSpPr>
          <p:spPr>
            <a:xfrm>
              <a:off x="46315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3" name="Google Shape;303;p5"/>
            <p:cNvSpPr/>
            <p:nvPr/>
          </p:nvSpPr>
          <p:spPr>
            <a:xfrm>
              <a:off x="46315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4" name="Google Shape;304;p5"/>
            <p:cNvSpPr/>
            <p:nvPr/>
          </p:nvSpPr>
          <p:spPr>
            <a:xfrm>
              <a:off x="5728938" y="316376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5" name="Google Shape;305;p5"/>
            <p:cNvSpPr/>
            <p:nvPr/>
          </p:nvSpPr>
          <p:spPr>
            <a:xfrm>
              <a:off x="5728938" y="2681336"/>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6" name="Google Shape;306;p5"/>
            <p:cNvSpPr/>
            <p:nvPr/>
          </p:nvSpPr>
          <p:spPr>
            <a:xfrm>
              <a:off x="5728938" y="3565188"/>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7" name="Google Shape;307;p5"/>
            <p:cNvSpPr/>
            <p:nvPr/>
          </p:nvSpPr>
          <p:spPr>
            <a:xfrm>
              <a:off x="5728938" y="3966613"/>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8" name="Google Shape;308;p5"/>
            <p:cNvSpPr/>
            <p:nvPr/>
          </p:nvSpPr>
          <p:spPr>
            <a:xfrm>
              <a:off x="5180238" y="3565250"/>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09" name="Google Shape;309;p5"/>
            <p:cNvSpPr/>
            <p:nvPr/>
          </p:nvSpPr>
          <p:spPr>
            <a:xfrm>
              <a:off x="5180238" y="3082824"/>
              <a:ext cx="548700" cy="4746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10" name="Google Shape;310;p5"/>
            <p:cNvSpPr/>
            <p:nvPr/>
          </p:nvSpPr>
          <p:spPr>
            <a:xfrm>
              <a:off x="5180238" y="3966675"/>
              <a:ext cx="548700" cy="3936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311" name="Google Shape;311;p5"/>
          <p:cNvGrpSpPr/>
          <p:nvPr/>
        </p:nvGrpSpPr>
        <p:grpSpPr>
          <a:xfrm>
            <a:off x="4564059" y="3308068"/>
            <a:ext cx="2384076" cy="3077545"/>
            <a:chOff x="385275" y="2907000"/>
            <a:chExt cx="1189500" cy="2308159"/>
          </a:xfrm>
        </p:grpSpPr>
        <p:sp>
          <p:nvSpPr>
            <p:cNvPr id="312" name="Google Shape;312;p5"/>
            <p:cNvSpPr txBox="1"/>
            <p:nvPr/>
          </p:nvSpPr>
          <p:spPr>
            <a:xfrm>
              <a:off x="385275" y="2907000"/>
              <a:ext cx="1189500" cy="41465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733" u="none" cap="none" strike="noStrike">
                  <a:solidFill>
                    <a:srgbClr val="000000"/>
                  </a:solidFill>
                  <a:latin typeface="Consolas"/>
                  <a:ea typeface="Consolas"/>
                  <a:cs typeface="Consolas"/>
                  <a:sym typeface="Consolas"/>
                </a:rPr>
                <a:t>draw_castle()</a:t>
              </a:r>
              <a:endParaRPr b="1" i="0" sz="1733" u="none" cap="none" strike="noStrike">
                <a:solidFill>
                  <a:srgbClr val="000000"/>
                </a:solidFill>
                <a:latin typeface="Consolas"/>
                <a:ea typeface="Consolas"/>
                <a:cs typeface="Consolas"/>
                <a:sym typeface="Consolas"/>
              </a:endParaRPr>
            </a:p>
          </p:txBody>
        </p:sp>
        <p:sp>
          <p:nvSpPr>
            <p:cNvPr id="313" name="Google Shape;313;p5"/>
            <p:cNvSpPr txBox="1"/>
            <p:nvPr/>
          </p:nvSpPr>
          <p:spPr>
            <a:xfrm>
              <a:off x="385275" y="3261000"/>
              <a:ext cx="1189500" cy="1954159"/>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333" u="none" cap="none" strike="noStrike">
                <a:solidFill>
                  <a:srgbClr val="999999"/>
                </a:solidFill>
                <a:latin typeface="Consolas"/>
                <a:ea typeface="Consolas"/>
                <a:cs typeface="Consolas"/>
                <a:sym typeface="Consolas"/>
              </a:endParaRPr>
            </a:p>
            <a:p>
              <a:pPr indent="0" lvl="0" marL="0" marR="0" rtl="0" algn="l">
                <a:lnSpc>
                  <a:spcPct val="115000"/>
                </a:lnSpc>
                <a:spcBef>
                  <a:spcPts val="0"/>
                </a:spcBef>
                <a:spcAft>
                  <a:spcPts val="0"/>
                </a:spcAft>
                <a:buNone/>
              </a:pPr>
              <a:br>
                <a:rPr b="0" i="0" lang="en-US" sz="1333" u="none" cap="none" strike="noStrike">
                  <a:solidFill>
                    <a:srgbClr val="999999"/>
                  </a:solidFill>
                  <a:latin typeface="Consolas"/>
                  <a:ea typeface="Consolas"/>
                  <a:cs typeface="Consolas"/>
                  <a:sym typeface="Consolas"/>
                </a:rPr>
              </a:br>
              <a:endParaRPr b="0" i="0" sz="1333" u="none" cap="none" strike="noStrike">
                <a:solidFill>
                  <a:srgbClr val="999999"/>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rgbClr val="0000FF"/>
                  </a:solidFill>
                  <a:latin typeface="Consolas"/>
                  <a:ea typeface="Consolas"/>
                  <a:cs typeface="Consolas"/>
                  <a:sym typeface="Consolas"/>
                </a:rPr>
                <a:t>draw_apartment_2()</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p:txBody>
        </p:sp>
      </p:grpSp>
      <p:sp>
        <p:nvSpPr>
          <p:cNvPr id="314" name="Google Shape;314;p5"/>
          <p:cNvSpPr txBox="1"/>
          <p:nvPr/>
        </p:nvSpPr>
        <p:spPr>
          <a:xfrm>
            <a:off x="1642500" y="2184033"/>
            <a:ext cx="2384000" cy="10588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draw_apartment_3</a:t>
            </a:r>
            <a:endParaRPr b="0" i="0" sz="1600" u="none" cap="none" strike="noStrike">
              <a:solidFill>
                <a:srgbClr val="666666"/>
              </a:solidFill>
              <a:latin typeface="Consolas"/>
              <a:ea typeface="Consolas"/>
              <a:cs typeface="Consolas"/>
              <a:sym typeface="Consolas"/>
            </a:endParaRPr>
          </a:p>
        </p:txBody>
      </p:sp>
      <p:sp>
        <p:nvSpPr>
          <p:cNvPr id="315" name="Google Shape;315;p5"/>
          <p:cNvSpPr txBox="1"/>
          <p:nvPr/>
        </p:nvSpPr>
        <p:spPr>
          <a:xfrm>
            <a:off x="4595600" y="2180000"/>
            <a:ext cx="2352400" cy="10588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draw_apartment_3</a:t>
            </a:r>
            <a:endParaRPr b="0" i="0" sz="1867" u="none" cap="none" strike="noStrike">
              <a:solidFill>
                <a:srgbClr val="666666"/>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draw_apartment_2</a:t>
            </a:r>
            <a:endParaRPr b="0" i="0" sz="1600" u="none" cap="none" strike="noStrike">
              <a:solidFill>
                <a:srgbClr val="666666"/>
              </a:solidFill>
              <a:latin typeface="Consolas"/>
              <a:ea typeface="Consolas"/>
              <a:cs typeface="Consolas"/>
              <a:sym typeface="Consolas"/>
            </a:endParaRPr>
          </a:p>
        </p:txBody>
      </p:sp>
      <p:grpSp>
        <p:nvGrpSpPr>
          <p:cNvPr id="316" name="Google Shape;316;p5"/>
          <p:cNvGrpSpPr/>
          <p:nvPr/>
        </p:nvGrpSpPr>
        <p:grpSpPr>
          <a:xfrm>
            <a:off x="8263449" y="3308034"/>
            <a:ext cx="2801352" cy="3077545"/>
            <a:chOff x="385275" y="2907000"/>
            <a:chExt cx="1189500" cy="2308159"/>
          </a:xfrm>
        </p:grpSpPr>
        <p:sp>
          <p:nvSpPr>
            <p:cNvPr id="317" name="Google Shape;317;p5"/>
            <p:cNvSpPr txBox="1"/>
            <p:nvPr/>
          </p:nvSpPr>
          <p:spPr>
            <a:xfrm>
              <a:off x="385275" y="2907000"/>
              <a:ext cx="1189500" cy="414651"/>
            </a:xfrm>
            <a:prstGeom prst="rect">
              <a:avLst/>
            </a:prstGeom>
            <a:solidFill>
              <a:srgbClr val="D9D9D9"/>
            </a:solid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733" u="none" cap="none" strike="noStrike">
                  <a:solidFill>
                    <a:srgbClr val="000000"/>
                  </a:solidFill>
                  <a:latin typeface="Consolas"/>
                  <a:ea typeface="Consolas"/>
                  <a:cs typeface="Consolas"/>
                  <a:sym typeface="Consolas"/>
                </a:rPr>
                <a:t>draw_castle_2()</a:t>
              </a:r>
              <a:endParaRPr b="1" i="0" sz="1733" u="none" cap="none" strike="noStrike">
                <a:solidFill>
                  <a:srgbClr val="000000"/>
                </a:solidFill>
                <a:latin typeface="Consolas"/>
                <a:ea typeface="Consolas"/>
                <a:cs typeface="Consolas"/>
                <a:sym typeface="Consolas"/>
              </a:endParaRPr>
            </a:p>
          </p:txBody>
        </p:sp>
        <p:sp>
          <p:nvSpPr>
            <p:cNvPr id="318" name="Google Shape;318;p5"/>
            <p:cNvSpPr txBox="1"/>
            <p:nvPr/>
          </p:nvSpPr>
          <p:spPr>
            <a:xfrm>
              <a:off x="385275" y="3261000"/>
              <a:ext cx="1189500" cy="1954159"/>
            </a:xfrm>
            <a:prstGeom prst="rect">
              <a:avLst/>
            </a:prstGeom>
            <a:noFill/>
            <a:ln cap="flat" cmpd="sng" w="9525">
              <a:solidFill>
                <a:srgbClr val="B7B7B7"/>
              </a:solidFill>
              <a:prstDash val="solid"/>
              <a:round/>
              <a:headEnd len="sm" w="sm" type="none"/>
              <a:tailEnd len="sm" w="sm" type="none"/>
            </a:ln>
          </p:spPr>
          <p:txBody>
            <a:bodyPr anchorCtr="0" anchor="t" bIns="121900" lIns="121900" spcFirstLastPara="1" rIns="121900" wrap="square" tIns="121900">
              <a:spAutoFit/>
            </a:bodyPr>
            <a:lstStyle/>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600" u="none" cap="none" strike="noStrike">
                <a:solidFill>
                  <a:srgbClr val="999999"/>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draw_apartment_2()</a:t>
              </a:r>
              <a:endParaRPr b="1"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333"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draw_house()</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draw_apartment_2()</a:t>
              </a:r>
              <a:endParaRPr b="1" i="0" sz="1600" u="none" cap="none" strike="noStrike">
                <a:solidFill>
                  <a:srgbClr val="0000FF"/>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333" u="none" cap="none" strike="noStrike">
                  <a:solidFill>
                    <a:srgbClr val="999999"/>
                  </a:solidFill>
                  <a:latin typeface="Consolas"/>
                  <a:ea typeface="Consolas"/>
                  <a:cs typeface="Consolas"/>
                  <a:sym typeface="Consolas"/>
                </a:rPr>
                <a:t>move to right</a:t>
              </a:r>
              <a:endParaRPr b="0" i="0" sz="16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None/>
              </a:pPr>
              <a:r>
                <a:rPr b="1" i="0" lang="en-US" sz="1600" u="none" cap="none" strike="noStrike">
                  <a:solidFill>
                    <a:schemeClr val="dk1"/>
                  </a:solidFill>
                  <a:latin typeface="Consolas"/>
                  <a:ea typeface="Consolas"/>
                  <a:cs typeface="Consolas"/>
                  <a:sym typeface="Consolas"/>
                </a:rPr>
                <a:t>draw_apartment_3()</a:t>
              </a:r>
              <a:endParaRPr b="1" i="0" sz="1600" u="none" cap="none" strike="noStrike">
                <a:solidFill>
                  <a:schemeClr val="dk1"/>
                </a:solidFill>
                <a:latin typeface="Consolas"/>
                <a:ea typeface="Consolas"/>
                <a:cs typeface="Consolas"/>
                <a:sym typeface="Consolas"/>
              </a:endParaRPr>
            </a:p>
          </p:txBody>
        </p:sp>
      </p:grpSp>
      <p:grpSp>
        <p:nvGrpSpPr>
          <p:cNvPr id="319" name="Google Shape;319;p5"/>
          <p:cNvGrpSpPr/>
          <p:nvPr/>
        </p:nvGrpSpPr>
        <p:grpSpPr>
          <a:xfrm>
            <a:off x="7875141" y="396078"/>
            <a:ext cx="3577649" cy="1722757"/>
            <a:chOff x="3275718" y="486820"/>
            <a:chExt cx="2683237" cy="1292068"/>
          </a:xfrm>
        </p:grpSpPr>
        <p:sp>
          <p:nvSpPr>
            <p:cNvPr id="320" name="Google Shape;320;p5"/>
            <p:cNvSpPr/>
            <p:nvPr/>
          </p:nvSpPr>
          <p:spPr>
            <a:xfrm>
              <a:off x="3275718" y="858047"/>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1" name="Google Shape;321;p5"/>
            <p:cNvSpPr/>
            <p:nvPr/>
          </p:nvSpPr>
          <p:spPr>
            <a:xfrm>
              <a:off x="3275718" y="486820"/>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2" name="Google Shape;322;p5"/>
            <p:cNvSpPr/>
            <p:nvPr/>
          </p:nvSpPr>
          <p:spPr>
            <a:xfrm>
              <a:off x="3275718" y="1166944"/>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3" name="Google Shape;323;p5"/>
            <p:cNvSpPr/>
            <p:nvPr/>
          </p:nvSpPr>
          <p:spPr>
            <a:xfrm>
              <a:off x="3275718" y="1475840"/>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4" name="Google Shape;324;p5"/>
            <p:cNvSpPr/>
            <p:nvPr/>
          </p:nvSpPr>
          <p:spPr>
            <a:xfrm>
              <a:off x="5410255" y="85807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5" name="Google Shape;325;p5"/>
            <p:cNvSpPr/>
            <p:nvPr/>
          </p:nvSpPr>
          <p:spPr>
            <a:xfrm>
              <a:off x="5410255" y="48684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6" name="Google Shape;326;p5"/>
            <p:cNvSpPr/>
            <p:nvPr/>
          </p:nvSpPr>
          <p:spPr>
            <a:xfrm>
              <a:off x="5410255" y="1166969"/>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7" name="Google Shape;327;p5"/>
            <p:cNvSpPr/>
            <p:nvPr/>
          </p:nvSpPr>
          <p:spPr>
            <a:xfrm>
              <a:off x="5410255" y="1475865"/>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8" name="Google Shape;328;p5"/>
            <p:cNvSpPr/>
            <p:nvPr/>
          </p:nvSpPr>
          <p:spPr>
            <a:xfrm>
              <a:off x="38244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29" name="Google Shape;329;p5"/>
            <p:cNvSpPr/>
            <p:nvPr/>
          </p:nvSpPr>
          <p:spPr>
            <a:xfrm>
              <a:off x="38244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0" name="Google Shape;330;p5"/>
            <p:cNvSpPr/>
            <p:nvPr/>
          </p:nvSpPr>
          <p:spPr>
            <a:xfrm>
              <a:off x="38244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1" name="Google Shape;331;p5"/>
            <p:cNvSpPr/>
            <p:nvPr/>
          </p:nvSpPr>
          <p:spPr>
            <a:xfrm>
              <a:off x="4357818" y="14717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2" name="Google Shape;332;p5"/>
            <p:cNvSpPr/>
            <p:nvPr/>
          </p:nvSpPr>
          <p:spPr>
            <a:xfrm>
              <a:off x="4357818" y="11005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3" name="Google Shape;333;p5"/>
            <p:cNvSpPr/>
            <p:nvPr/>
          </p:nvSpPr>
          <p:spPr>
            <a:xfrm>
              <a:off x="4906518" y="1166992"/>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4" name="Google Shape;334;p5"/>
            <p:cNvSpPr/>
            <p:nvPr/>
          </p:nvSpPr>
          <p:spPr>
            <a:xfrm>
              <a:off x="4906518" y="795765"/>
              <a:ext cx="548700" cy="365100"/>
            </a:xfrm>
            <a:prstGeom prst="triangle">
              <a:avLst>
                <a:gd fmla="val 50000" name="adj"/>
              </a:avLst>
            </a:prstGeom>
            <a:solidFill>
              <a:srgbClr val="93C47D"/>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35" name="Google Shape;335;p5"/>
            <p:cNvSpPr/>
            <p:nvPr/>
          </p:nvSpPr>
          <p:spPr>
            <a:xfrm>
              <a:off x="4906518" y="1475888"/>
              <a:ext cx="548700" cy="303000"/>
            </a:xfrm>
            <a:prstGeom prst="rect">
              <a:avLst/>
            </a:prstGeom>
            <a:solidFill>
              <a:srgbClr val="E69138"/>
            </a:solidFill>
            <a:ln cap="flat" cmpd="sng" w="952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36" name="Google Shape;336;p5"/>
          <p:cNvSpPr txBox="1"/>
          <p:nvPr/>
        </p:nvSpPr>
        <p:spPr>
          <a:xfrm>
            <a:off x="8263367" y="2184033"/>
            <a:ext cx="2801200" cy="10588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draw_apartment_3</a:t>
            </a:r>
            <a:endParaRPr b="0" i="0" sz="1867" u="none" cap="none" strike="noStrike">
              <a:solidFill>
                <a:srgbClr val="666666"/>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draw_apartment_2</a:t>
            </a:r>
            <a:endParaRPr b="0" i="0" sz="1600" u="none" cap="none" strike="noStrike">
              <a:solidFill>
                <a:srgbClr val="666666"/>
              </a:solidFill>
              <a:latin typeface="Consolas"/>
              <a:ea typeface="Consolas"/>
              <a:cs typeface="Consolas"/>
              <a:sym typeface="Consolas"/>
            </a:endParaRPr>
          </a:p>
          <a:p>
            <a:pPr indent="0" lvl="0" marL="0" marR="0" rtl="0" algn="l">
              <a:lnSpc>
                <a:spcPct val="115000"/>
              </a:lnSpc>
              <a:spcBef>
                <a:spcPts val="0"/>
              </a:spcBef>
              <a:spcAft>
                <a:spcPts val="0"/>
              </a:spcAft>
              <a:buNone/>
            </a:pPr>
            <a:r>
              <a:rPr b="0" i="0" lang="en-US" sz="1600" u="none" cap="none" strike="noStrike">
                <a:solidFill>
                  <a:srgbClr val="666666"/>
                </a:solidFill>
                <a:latin typeface="Consolas"/>
                <a:ea typeface="Consolas"/>
                <a:cs typeface="Consolas"/>
                <a:sym typeface="Consolas"/>
              </a:rPr>
              <a:t>draw_house</a:t>
            </a:r>
            <a:endParaRPr b="0" i="0" sz="1600" u="none" cap="none" strike="noStrike">
              <a:solidFill>
                <a:srgbClr val="666666"/>
              </a:solidFill>
              <a:latin typeface="Consolas"/>
              <a:ea typeface="Consolas"/>
              <a:cs typeface="Consolas"/>
              <a:sym typeface="Consolas"/>
            </a:endParaRPr>
          </a:p>
        </p:txBody>
      </p:sp>
      <p:sp>
        <p:nvSpPr>
          <p:cNvPr id="337" name="Google Shape;337;p5"/>
          <p:cNvSpPr txBox="1"/>
          <p:nvPr/>
        </p:nvSpPr>
        <p:spPr>
          <a:xfrm rot="-2700000">
            <a:off x="315164" y="2184104"/>
            <a:ext cx="1327099" cy="1002960"/>
          </a:xfrm>
          <a:prstGeom prst="rect">
            <a:avLst/>
          </a:prstGeom>
          <a:noFill/>
          <a:ln>
            <a:noFill/>
          </a:ln>
        </p:spPr>
        <p:txBody>
          <a:bodyPr anchorCtr="0" anchor="ctr" bIns="121900" lIns="121900" spcFirstLastPara="1" rIns="121900" wrap="square" tIns="121900">
            <a:noAutofit/>
          </a:bodyPr>
          <a:lstStyle/>
          <a:p>
            <a:pPr indent="0" lvl="0" marL="0" marR="0" rtl="0" algn="r">
              <a:lnSpc>
                <a:spcPct val="100000"/>
              </a:lnSpc>
              <a:spcBef>
                <a:spcPts val="0"/>
              </a:spcBef>
              <a:spcAft>
                <a:spcPts val="0"/>
              </a:spcAft>
              <a:buNone/>
            </a:pPr>
            <a:r>
              <a:rPr b="1" i="0" lang="en-US" sz="1333" u="none" cap="none" strike="noStrike">
                <a:solidFill>
                  <a:srgbClr val="000000"/>
                </a:solidFill>
                <a:latin typeface="Arial"/>
                <a:ea typeface="Arial"/>
                <a:cs typeface="Arial"/>
                <a:sym typeface="Arial"/>
              </a:rPr>
              <a:t>FUNCTIONS</a:t>
            </a:r>
            <a:endParaRPr b="1" i="0" sz="1333" u="none" cap="none" strike="noStrike">
              <a:solidFill>
                <a:srgbClr val="000000"/>
              </a:solidFill>
              <a:latin typeface="Arial"/>
              <a:ea typeface="Arial"/>
              <a:cs typeface="Arial"/>
              <a:sym typeface="Arial"/>
            </a:endParaRPr>
          </a:p>
        </p:txBody>
      </p:sp>
      <p:cxnSp>
        <p:nvCxnSpPr>
          <p:cNvPr id="338" name="Google Shape;338;p5"/>
          <p:cNvCxnSpPr/>
          <p:nvPr/>
        </p:nvCxnSpPr>
        <p:spPr>
          <a:xfrm>
            <a:off x="7359524" y="118500"/>
            <a:ext cx="0" cy="6487600"/>
          </a:xfrm>
          <a:prstGeom prst="straightConnector1">
            <a:avLst/>
          </a:prstGeom>
          <a:noFill/>
          <a:ln cap="flat" cmpd="sng" w="19050">
            <a:solidFill>
              <a:schemeClr val="dk2"/>
            </a:solidFill>
            <a:prstDash val="dash"/>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p:nvPr/>
        </p:nvSpPr>
        <p:spPr>
          <a:xfrm>
            <a:off x="6096000" y="385000"/>
            <a:ext cx="5798160" cy="6088032"/>
          </a:xfrm>
          <a:prstGeom prst="cloud">
            <a:avLst/>
          </a:prstGeom>
          <a:solidFill>
            <a:schemeClr val="lt2"/>
          </a:solidFill>
          <a:ln cap="flat" cmpd="sng" w="9525">
            <a:solidFill>
              <a:srgbClr val="CCCCC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44" name="Google Shape;344;p58"/>
          <p:cNvSpPr/>
          <p:nvPr/>
        </p:nvSpPr>
        <p:spPr>
          <a:xfrm>
            <a:off x="371667" y="548633"/>
            <a:ext cx="4796928" cy="5212080"/>
          </a:xfrm>
          <a:prstGeom prst="cloud">
            <a:avLst/>
          </a:prstGeom>
          <a:solidFill>
            <a:schemeClr val="lt2"/>
          </a:solidFill>
          <a:ln cap="flat" cmpd="sng" w="9525">
            <a:solidFill>
              <a:srgbClr val="CCCCC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45" name="Google Shape;345;p58"/>
          <p:cNvSpPr txBox="1"/>
          <p:nvPr/>
        </p:nvSpPr>
        <p:spPr>
          <a:xfrm>
            <a:off x="959567" y="4387534"/>
            <a:ext cx="3179200" cy="677068"/>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i="0" lang="en-US" sz="2800" u="none" cap="none" strike="noStrike">
                <a:solidFill>
                  <a:srgbClr val="000000"/>
                </a:solidFill>
                <a:latin typeface="Consolas"/>
                <a:ea typeface="Consolas"/>
                <a:cs typeface="Consolas"/>
                <a:sym typeface="Consolas"/>
              </a:rPr>
              <a:t>apartment_5</a:t>
            </a:r>
            <a:r>
              <a:rPr b="1" i="0" lang="en-US" sz="2400" u="none" cap="none" strike="noStrike">
                <a:solidFill>
                  <a:srgbClr val="000000"/>
                </a:solidFill>
                <a:latin typeface="Consolas"/>
                <a:ea typeface="Consolas"/>
                <a:cs typeface="Consolas"/>
                <a:sym typeface="Consolas"/>
              </a:rPr>
              <a:t>()</a:t>
            </a:r>
            <a:endParaRPr b="1" i="0" sz="2400" u="none" cap="none" strike="noStrike">
              <a:solidFill>
                <a:srgbClr val="000000"/>
              </a:solidFill>
              <a:latin typeface="Consolas"/>
              <a:ea typeface="Consolas"/>
              <a:cs typeface="Consolas"/>
              <a:sym typeface="Consolas"/>
            </a:endParaRPr>
          </a:p>
        </p:txBody>
      </p:sp>
      <p:sp>
        <p:nvSpPr>
          <p:cNvPr id="346" name="Google Shape;346;p58"/>
          <p:cNvSpPr txBox="1"/>
          <p:nvPr/>
        </p:nvSpPr>
        <p:spPr>
          <a:xfrm>
            <a:off x="6318067" y="4299767"/>
            <a:ext cx="1856400" cy="533504"/>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1867" u="none" cap="none" strike="noStrike">
                <a:solidFill>
                  <a:schemeClr val="dk1"/>
                </a:solidFill>
                <a:latin typeface="Consolas"/>
                <a:ea typeface="Consolas"/>
                <a:cs typeface="Consolas"/>
                <a:sym typeface="Consolas"/>
              </a:rPr>
              <a:t>apartment</a:t>
            </a:r>
            <a:r>
              <a:rPr b="1" i="0" lang="en-US" sz="1867" u="none" cap="none" strike="noStrike">
                <a:solidFill>
                  <a:srgbClr val="000000"/>
                </a:solidFill>
                <a:latin typeface="Consolas"/>
                <a:ea typeface="Consolas"/>
                <a:cs typeface="Consolas"/>
                <a:sym typeface="Consolas"/>
              </a:rPr>
              <a:t>(2)</a:t>
            </a:r>
            <a:endParaRPr b="1" i="0" sz="1867" u="none" cap="none" strike="noStrike">
              <a:solidFill>
                <a:srgbClr val="000000"/>
              </a:solidFill>
              <a:latin typeface="Consolas"/>
              <a:ea typeface="Consolas"/>
              <a:cs typeface="Consolas"/>
              <a:sym typeface="Consolas"/>
            </a:endParaRPr>
          </a:p>
        </p:txBody>
      </p:sp>
      <p:grpSp>
        <p:nvGrpSpPr>
          <p:cNvPr id="347" name="Google Shape;347;p58"/>
          <p:cNvGrpSpPr/>
          <p:nvPr/>
        </p:nvGrpSpPr>
        <p:grpSpPr>
          <a:xfrm>
            <a:off x="6864324" y="2981524"/>
            <a:ext cx="868800" cy="1248080"/>
            <a:chOff x="5148243" y="2236143"/>
            <a:chExt cx="651600" cy="936060"/>
          </a:xfrm>
        </p:grpSpPr>
        <p:sp>
          <p:nvSpPr>
            <p:cNvPr id="348" name="Google Shape;348;p58"/>
            <p:cNvSpPr/>
            <p:nvPr/>
          </p:nvSpPr>
          <p:spPr>
            <a:xfrm>
              <a:off x="5148243" y="2236143"/>
              <a:ext cx="651600" cy="31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49" name="Google Shape;349;p58"/>
            <p:cNvSpPr/>
            <p:nvPr/>
          </p:nvSpPr>
          <p:spPr>
            <a:xfrm>
              <a:off x="5148243" y="2548173"/>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50" name="Google Shape;350;p58"/>
            <p:cNvSpPr/>
            <p:nvPr/>
          </p:nvSpPr>
          <p:spPr>
            <a:xfrm>
              <a:off x="5148243" y="2860203"/>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51" name="Google Shape;351;p58"/>
          <p:cNvSpPr txBox="1"/>
          <p:nvPr/>
        </p:nvSpPr>
        <p:spPr>
          <a:xfrm>
            <a:off x="7774276" y="4636934"/>
            <a:ext cx="1856400" cy="533504"/>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1867" u="none" cap="none" strike="noStrike">
                <a:solidFill>
                  <a:schemeClr val="dk1"/>
                </a:solidFill>
                <a:latin typeface="Consolas"/>
                <a:ea typeface="Consolas"/>
                <a:cs typeface="Consolas"/>
                <a:sym typeface="Consolas"/>
              </a:rPr>
              <a:t>apartment</a:t>
            </a:r>
            <a:r>
              <a:rPr b="1" i="0" lang="en-US" sz="1867" u="none" cap="none" strike="noStrike">
                <a:solidFill>
                  <a:srgbClr val="000000"/>
                </a:solidFill>
                <a:latin typeface="Consolas"/>
                <a:ea typeface="Consolas"/>
                <a:cs typeface="Consolas"/>
                <a:sym typeface="Consolas"/>
              </a:rPr>
              <a:t>(3)</a:t>
            </a:r>
            <a:endParaRPr b="1" i="0" sz="1867" u="none" cap="none" strike="noStrike">
              <a:solidFill>
                <a:srgbClr val="000000"/>
              </a:solidFill>
              <a:latin typeface="Consolas"/>
              <a:ea typeface="Consolas"/>
              <a:cs typeface="Consolas"/>
              <a:sym typeface="Consolas"/>
            </a:endParaRPr>
          </a:p>
        </p:txBody>
      </p:sp>
      <p:grpSp>
        <p:nvGrpSpPr>
          <p:cNvPr id="352" name="Google Shape;352;p58"/>
          <p:cNvGrpSpPr/>
          <p:nvPr/>
        </p:nvGrpSpPr>
        <p:grpSpPr>
          <a:xfrm>
            <a:off x="8266876" y="2565485"/>
            <a:ext cx="868800" cy="1659761"/>
            <a:chOff x="6200157" y="1924113"/>
            <a:chExt cx="651600" cy="1244821"/>
          </a:xfrm>
        </p:grpSpPr>
        <p:sp>
          <p:nvSpPr>
            <p:cNvPr id="353" name="Google Shape;353;p58"/>
            <p:cNvSpPr/>
            <p:nvPr/>
          </p:nvSpPr>
          <p:spPr>
            <a:xfrm>
              <a:off x="6200157" y="1924113"/>
              <a:ext cx="651600" cy="31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54" name="Google Shape;354;p58"/>
            <p:cNvSpPr/>
            <p:nvPr/>
          </p:nvSpPr>
          <p:spPr>
            <a:xfrm>
              <a:off x="6200157" y="2236143"/>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55" name="Google Shape;355;p58"/>
            <p:cNvSpPr/>
            <p:nvPr/>
          </p:nvSpPr>
          <p:spPr>
            <a:xfrm>
              <a:off x="6200157" y="2548173"/>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56" name="Google Shape;356;p58"/>
            <p:cNvSpPr/>
            <p:nvPr/>
          </p:nvSpPr>
          <p:spPr>
            <a:xfrm>
              <a:off x="6200157" y="285693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57" name="Google Shape;357;p58"/>
          <p:cNvSpPr txBox="1"/>
          <p:nvPr/>
        </p:nvSpPr>
        <p:spPr>
          <a:xfrm>
            <a:off x="9222341" y="4299767"/>
            <a:ext cx="1856400" cy="533504"/>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1867" u="none" cap="none" strike="noStrike">
                <a:solidFill>
                  <a:schemeClr val="dk1"/>
                </a:solidFill>
                <a:latin typeface="Consolas"/>
                <a:ea typeface="Consolas"/>
                <a:cs typeface="Consolas"/>
                <a:sym typeface="Consolas"/>
              </a:rPr>
              <a:t>apartment</a:t>
            </a:r>
            <a:r>
              <a:rPr b="1" i="0" lang="en-US" sz="1867" u="none" cap="none" strike="noStrike">
                <a:solidFill>
                  <a:srgbClr val="000000"/>
                </a:solidFill>
                <a:latin typeface="Consolas"/>
                <a:ea typeface="Consolas"/>
                <a:cs typeface="Consolas"/>
                <a:sym typeface="Consolas"/>
              </a:rPr>
              <a:t>(5)</a:t>
            </a:r>
            <a:endParaRPr b="1" i="0" sz="1867" u="none" cap="none" strike="noStrike">
              <a:solidFill>
                <a:srgbClr val="000000"/>
              </a:solidFill>
              <a:latin typeface="Consolas"/>
              <a:ea typeface="Consolas"/>
              <a:cs typeface="Consolas"/>
              <a:sym typeface="Consolas"/>
            </a:endParaRPr>
          </a:p>
        </p:txBody>
      </p:sp>
      <p:grpSp>
        <p:nvGrpSpPr>
          <p:cNvPr id="358" name="Google Shape;358;p58"/>
          <p:cNvGrpSpPr/>
          <p:nvPr/>
        </p:nvGrpSpPr>
        <p:grpSpPr>
          <a:xfrm>
            <a:off x="9626060" y="1721965"/>
            <a:ext cx="868800" cy="2503280"/>
            <a:chOff x="7219545" y="1291474"/>
            <a:chExt cx="651600" cy="1877460"/>
          </a:xfrm>
        </p:grpSpPr>
        <p:sp>
          <p:nvSpPr>
            <p:cNvPr id="359" name="Google Shape;359;p58"/>
            <p:cNvSpPr/>
            <p:nvPr/>
          </p:nvSpPr>
          <p:spPr>
            <a:xfrm>
              <a:off x="7219545" y="1291474"/>
              <a:ext cx="651600" cy="3120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0" name="Google Shape;360;p58"/>
            <p:cNvSpPr/>
            <p:nvPr/>
          </p:nvSpPr>
          <p:spPr>
            <a:xfrm>
              <a:off x="7219545" y="160350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1" name="Google Shape;361;p58"/>
            <p:cNvSpPr/>
            <p:nvPr/>
          </p:nvSpPr>
          <p:spPr>
            <a:xfrm>
              <a:off x="7219545" y="191553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2" name="Google Shape;362;p58"/>
            <p:cNvSpPr/>
            <p:nvPr/>
          </p:nvSpPr>
          <p:spPr>
            <a:xfrm>
              <a:off x="7219545" y="222756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3" name="Google Shape;363;p58"/>
            <p:cNvSpPr/>
            <p:nvPr/>
          </p:nvSpPr>
          <p:spPr>
            <a:xfrm>
              <a:off x="7219545" y="253959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4" name="Google Shape;364;p58"/>
            <p:cNvSpPr/>
            <p:nvPr/>
          </p:nvSpPr>
          <p:spPr>
            <a:xfrm>
              <a:off x="7219545" y="2856934"/>
              <a:ext cx="651600" cy="31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65" name="Google Shape;365;p58"/>
          <p:cNvSpPr txBox="1"/>
          <p:nvPr/>
        </p:nvSpPr>
        <p:spPr>
          <a:xfrm>
            <a:off x="4962651" y="2744267"/>
            <a:ext cx="1203600" cy="820633"/>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3733" u="none" cap="none" strike="noStrike">
                <a:solidFill>
                  <a:srgbClr val="000000"/>
                </a:solidFill>
                <a:latin typeface="Arial"/>
                <a:ea typeface="Arial"/>
                <a:cs typeface="Arial"/>
                <a:sym typeface="Arial"/>
              </a:rPr>
              <a:t>vs</a:t>
            </a:r>
            <a:endParaRPr b="1" i="0" sz="3733" u="none" cap="none" strike="noStrike">
              <a:solidFill>
                <a:srgbClr val="000000"/>
              </a:solidFill>
              <a:latin typeface="Arial"/>
              <a:ea typeface="Arial"/>
              <a:cs typeface="Arial"/>
              <a:sym typeface="Arial"/>
            </a:endParaRPr>
          </a:p>
        </p:txBody>
      </p:sp>
      <p:sp>
        <p:nvSpPr>
          <p:cNvPr id="366" name="Google Shape;366;p58"/>
          <p:cNvSpPr txBox="1"/>
          <p:nvPr/>
        </p:nvSpPr>
        <p:spPr>
          <a:xfrm>
            <a:off x="1952200" y="2610600"/>
            <a:ext cx="3019200" cy="677068"/>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2800" u="none" cap="none" strike="noStrike">
                <a:solidFill>
                  <a:srgbClr val="000000"/>
                </a:solidFill>
                <a:latin typeface="Consolas"/>
                <a:ea typeface="Consolas"/>
                <a:cs typeface="Consolas"/>
                <a:sym typeface="Consolas"/>
              </a:rPr>
              <a:t>apartment_3()</a:t>
            </a:r>
            <a:endParaRPr b="1" i="0" sz="2800" u="none" cap="none" strike="noStrike">
              <a:solidFill>
                <a:srgbClr val="000000"/>
              </a:solidFill>
              <a:latin typeface="Consolas"/>
              <a:ea typeface="Consolas"/>
              <a:cs typeface="Consolas"/>
              <a:sym typeface="Consolas"/>
            </a:endParaRPr>
          </a:p>
        </p:txBody>
      </p:sp>
      <p:grpSp>
        <p:nvGrpSpPr>
          <p:cNvPr id="367" name="Google Shape;367;p58"/>
          <p:cNvGrpSpPr/>
          <p:nvPr/>
        </p:nvGrpSpPr>
        <p:grpSpPr>
          <a:xfrm>
            <a:off x="3527768" y="1044684"/>
            <a:ext cx="858400" cy="1643600"/>
            <a:chOff x="2554614" y="1242213"/>
            <a:chExt cx="643800" cy="1232700"/>
          </a:xfrm>
        </p:grpSpPr>
        <p:sp>
          <p:nvSpPr>
            <p:cNvPr id="368" name="Google Shape;368;p58"/>
            <p:cNvSpPr/>
            <p:nvPr/>
          </p:nvSpPr>
          <p:spPr>
            <a:xfrm>
              <a:off x="2554614" y="1242213"/>
              <a:ext cx="643800" cy="308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69" name="Google Shape;369;p58"/>
            <p:cNvSpPr/>
            <p:nvPr/>
          </p:nvSpPr>
          <p:spPr>
            <a:xfrm>
              <a:off x="2554614" y="1550413"/>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0" name="Google Shape;370;p58"/>
            <p:cNvSpPr/>
            <p:nvPr/>
          </p:nvSpPr>
          <p:spPr>
            <a:xfrm>
              <a:off x="2554614" y="1858613"/>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1" name="Google Shape;371;p58"/>
            <p:cNvSpPr/>
            <p:nvPr/>
          </p:nvSpPr>
          <p:spPr>
            <a:xfrm>
              <a:off x="2554614" y="2166813"/>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grpSp>
        <p:nvGrpSpPr>
          <p:cNvPr id="372" name="Google Shape;372;p58"/>
          <p:cNvGrpSpPr/>
          <p:nvPr/>
        </p:nvGrpSpPr>
        <p:grpSpPr>
          <a:xfrm>
            <a:off x="959565" y="1921933"/>
            <a:ext cx="858400" cy="2465467"/>
            <a:chOff x="719674" y="1441450"/>
            <a:chExt cx="643800" cy="1849100"/>
          </a:xfrm>
        </p:grpSpPr>
        <p:sp>
          <p:nvSpPr>
            <p:cNvPr id="373" name="Google Shape;373;p58"/>
            <p:cNvSpPr/>
            <p:nvPr/>
          </p:nvSpPr>
          <p:spPr>
            <a:xfrm>
              <a:off x="719674" y="1441450"/>
              <a:ext cx="643800" cy="308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4" name="Google Shape;374;p58"/>
            <p:cNvSpPr/>
            <p:nvPr/>
          </p:nvSpPr>
          <p:spPr>
            <a:xfrm>
              <a:off x="719674" y="1749650"/>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5" name="Google Shape;375;p58"/>
            <p:cNvSpPr/>
            <p:nvPr/>
          </p:nvSpPr>
          <p:spPr>
            <a:xfrm>
              <a:off x="719674" y="2057850"/>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6" name="Google Shape;376;p58"/>
            <p:cNvSpPr/>
            <p:nvPr/>
          </p:nvSpPr>
          <p:spPr>
            <a:xfrm>
              <a:off x="719674" y="2366050"/>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7" name="Google Shape;377;p58"/>
            <p:cNvSpPr/>
            <p:nvPr/>
          </p:nvSpPr>
          <p:spPr>
            <a:xfrm>
              <a:off x="719674" y="2674250"/>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sp>
          <p:nvSpPr>
            <p:cNvPr id="378" name="Google Shape;378;p58"/>
            <p:cNvSpPr/>
            <p:nvPr/>
          </p:nvSpPr>
          <p:spPr>
            <a:xfrm>
              <a:off x="719674" y="2982450"/>
              <a:ext cx="643800" cy="30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None/>
              </a:pPr>
              <a:r>
                <a:t/>
              </a:r>
              <a:endParaRPr b="0" i="0" sz="1867" u="none" cap="none" strike="noStrike">
                <a:solidFill>
                  <a:srgbClr val="000000"/>
                </a:solidFill>
                <a:latin typeface="Arial"/>
                <a:ea typeface="Arial"/>
                <a:cs typeface="Arial"/>
                <a:sym typeface="Arial"/>
              </a:endParaRPr>
            </a:p>
          </p:txBody>
        </p:sp>
      </p:grpSp>
      <p:sp>
        <p:nvSpPr>
          <p:cNvPr id="379" name="Google Shape;379;p58"/>
          <p:cNvSpPr txBox="1"/>
          <p:nvPr/>
        </p:nvSpPr>
        <p:spPr>
          <a:xfrm>
            <a:off x="6748333" y="1721967"/>
            <a:ext cx="3341600" cy="677068"/>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2800" u="none" cap="none" strike="noStrike">
                <a:solidFill>
                  <a:srgbClr val="000000"/>
                </a:solidFill>
                <a:latin typeface="Consolas"/>
                <a:ea typeface="Consolas"/>
                <a:cs typeface="Consolas"/>
                <a:sym typeface="Consolas"/>
              </a:rPr>
              <a:t>apartment(</a:t>
            </a:r>
            <a:r>
              <a:rPr b="1" i="0" lang="en-US" sz="2800" u="none" cap="none" strike="noStrike">
                <a:solidFill>
                  <a:srgbClr val="FF0000"/>
                </a:solidFill>
                <a:latin typeface="Consolas"/>
                <a:ea typeface="Consolas"/>
                <a:cs typeface="Consolas"/>
                <a:sym typeface="Consolas"/>
              </a:rPr>
              <a:t>x</a:t>
            </a:r>
            <a:r>
              <a:rPr b="1" i="0" lang="en-US" sz="2800" u="none" cap="none" strike="noStrike">
                <a:solidFill>
                  <a:srgbClr val="000000"/>
                </a:solidFill>
                <a:latin typeface="Consolas"/>
                <a:ea typeface="Consolas"/>
                <a:cs typeface="Consolas"/>
                <a:sym typeface="Consolas"/>
              </a:rPr>
              <a:t>)</a:t>
            </a:r>
            <a:endParaRPr b="1" i="0" sz="2400" u="none" cap="none" strike="noStrike">
              <a:solidFill>
                <a:schemeClr val="dk1"/>
              </a:solidFill>
              <a:latin typeface="Consolas"/>
              <a:ea typeface="Consolas"/>
              <a:cs typeface="Consolas"/>
              <a:sym typeface="Consolas"/>
            </a:endParaRPr>
          </a:p>
        </p:txBody>
      </p:sp>
      <p:sp>
        <p:nvSpPr>
          <p:cNvPr id="380" name="Google Shape;380;p58"/>
          <p:cNvSpPr txBox="1"/>
          <p:nvPr/>
        </p:nvSpPr>
        <p:spPr>
          <a:xfrm>
            <a:off x="10615484" y="3360667"/>
            <a:ext cx="1203600" cy="820633"/>
          </a:xfrm>
          <a:prstGeom prst="rect">
            <a:avLst/>
          </a:prstGeom>
          <a:noFill/>
          <a:ln>
            <a:noFill/>
          </a:ln>
        </p:spPr>
        <p:txBody>
          <a:bodyPr anchorCtr="0" anchor="t" bIns="121900" lIns="121900" spcFirstLastPara="1" rIns="121900" wrap="square" tIns="121900">
            <a:spAutoFit/>
          </a:bodyPr>
          <a:lstStyle/>
          <a:p>
            <a:pPr indent="0" lvl="0" marL="0" marR="0" rtl="0" algn="ctr">
              <a:lnSpc>
                <a:spcPct val="100000"/>
              </a:lnSpc>
              <a:spcBef>
                <a:spcPts val="0"/>
              </a:spcBef>
              <a:spcAft>
                <a:spcPts val="0"/>
              </a:spcAft>
              <a:buNone/>
            </a:pPr>
            <a:r>
              <a:rPr b="1" i="0" lang="en-US" sz="3733" u="none" cap="none" strike="noStrike">
                <a:solidFill>
                  <a:srgbClr val="000000"/>
                </a:solidFill>
                <a:latin typeface="Arial"/>
                <a:ea typeface="Arial"/>
                <a:cs typeface="Arial"/>
                <a:sym typeface="Arial"/>
              </a:rPr>
              <a:t>…</a:t>
            </a:r>
            <a:endParaRPr b="1" i="0" sz="3733"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2018-05-17T07:22:59Z</dcterms:created>
  <dc:creator>b</dc:creator>
</cp:coreProperties>
</file>