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59"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EEB127-8B97-47AB-93C4-6E4617EE0EEA}" v="16" dt="2023-11-01T15:18:39.4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59" d="100"/>
          <a:sy n="59" d="100"/>
        </p:scale>
        <p:origin x="-72" y="-23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ğa Tarman" userId="6777fd1773b0b659" providerId="Windows Live" clId="Web-{0BEEB127-8B97-47AB-93C4-6E4617EE0EEA}"/>
    <pc:docChg chg="modSld">
      <pc:chgData name="Doğa Tarman" userId="6777fd1773b0b659" providerId="Windows Live" clId="Web-{0BEEB127-8B97-47AB-93C4-6E4617EE0EEA}" dt="2023-11-01T15:18:39.491" v="9"/>
      <pc:docMkLst>
        <pc:docMk/>
      </pc:docMkLst>
      <pc:sldChg chg="delSp modSp">
        <pc:chgData name="Doğa Tarman" userId="6777fd1773b0b659" providerId="Windows Live" clId="Web-{0BEEB127-8B97-47AB-93C4-6E4617EE0EEA}" dt="2023-11-01T15:18:39.491" v="9"/>
        <pc:sldMkLst>
          <pc:docMk/>
          <pc:sldMk cId="2491324972" sldId="256"/>
        </pc:sldMkLst>
        <pc:spChg chg="mod">
          <ac:chgData name="Doğa Tarman" userId="6777fd1773b0b659" providerId="Windows Live" clId="Web-{0BEEB127-8B97-47AB-93C4-6E4617EE0EEA}" dt="2023-11-01T15:17:44.846" v="3" actId="20577"/>
          <ac:spMkLst>
            <pc:docMk/>
            <pc:sldMk cId="2491324972" sldId="256"/>
            <ac:spMk id="2" creationId="{00000000-0000-0000-0000-000000000000}"/>
          </ac:spMkLst>
        </pc:spChg>
        <pc:spChg chg="del">
          <ac:chgData name="Doğa Tarman" userId="6777fd1773b0b659" providerId="Windows Live" clId="Web-{0BEEB127-8B97-47AB-93C4-6E4617EE0EEA}" dt="2023-11-01T15:18:39.491" v="9"/>
          <ac:spMkLst>
            <pc:docMk/>
            <pc:sldMk cId="2491324972" sldId="256"/>
            <ac:spMk id="3" creationId="{00000000-0000-0000-0000-000000000000}"/>
          </ac:spMkLst>
        </pc:spChg>
      </pc:sldChg>
      <pc:sldChg chg="modSp">
        <pc:chgData name="Doğa Tarman" userId="6777fd1773b0b659" providerId="Windows Live" clId="Web-{0BEEB127-8B97-47AB-93C4-6E4617EE0EEA}" dt="2023-11-01T15:18:28.396" v="8" actId="20577"/>
        <pc:sldMkLst>
          <pc:docMk/>
          <pc:sldMk cId="981007705" sldId="257"/>
        </pc:sldMkLst>
        <pc:spChg chg="mod">
          <ac:chgData name="Doğa Tarman" userId="6777fd1773b0b659" providerId="Windows Live" clId="Web-{0BEEB127-8B97-47AB-93C4-6E4617EE0EEA}" dt="2023-11-01T15:18:28.396" v="8" actId="20577"/>
          <ac:spMkLst>
            <pc:docMk/>
            <pc:sldMk cId="981007705" sldId="257"/>
            <ac:spMk id="2" creationId="{00000000-0000-0000-0000-000000000000}"/>
          </ac:spMkLst>
        </pc:spChg>
        <pc:spChg chg="mod">
          <ac:chgData name="Doğa Tarman" userId="6777fd1773b0b659" providerId="Windows Live" clId="Web-{0BEEB127-8B97-47AB-93C4-6E4617EE0EEA}" dt="2023-11-01T15:17:52.472" v="5" actId="20577"/>
          <ac:spMkLst>
            <pc:docMk/>
            <pc:sldMk cId="981007705" sldId="257"/>
            <ac:spMk id="3" creationId="{00000000-0000-0000-0000-000000000000}"/>
          </ac:spMkLst>
        </pc:spChg>
      </pc:sldChg>
      <pc:sldChg chg="modSp">
        <pc:chgData name="Doğa Tarman" userId="6777fd1773b0b659" providerId="Windows Live" clId="Web-{0BEEB127-8B97-47AB-93C4-6E4617EE0EEA}" dt="2023-11-01T15:16:44.107" v="2" actId="20577"/>
        <pc:sldMkLst>
          <pc:docMk/>
          <pc:sldMk cId="89477474" sldId="258"/>
        </pc:sldMkLst>
        <pc:spChg chg="mod">
          <ac:chgData name="Doğa Tarman" userId="6777fd1773b0b659" providerId="Windows Live" clId="Web-{0BEEB127-8B97-47AB-93C4-6E4617EE0EEA}" dt="2023-11-01T15:16:44.107" v="2" actId="20577"/>
          <ac:spMkLst>
            <pc:docMk/>
            <pc:sldMk cId="89477474" sldId="258"/>
            <ac:spMk id="5" creationId="{00000000-0000-0000-0000-000000000000}"/>
          </ac:spMkLst>
        </pc:spChg>
      </pc:sldChg>
      <pc:sldChg chg="modSp">
        <pc:chgData name="Doğa Tarman" userId="6777fd1773b0b659" providerId="Windows Live" clId="Web-{0BEEB127-8B97-47AB-93C4-6E4617EE0EEA}" dt="2023-11-01T15:18:15.098" v="7" actId="20577"/>
        <pc:sldMkLst>
          <pc:docMk/>
          <pc:sldMk cId="1889596120" sldId="259"/>
        </pc:sldMkLst>
        <pc:spChg chg="mod">
          <ac:chgData name="Doğa Tarman" userId="6777fd1773b0b659" providerId="Windows Live" clId="Web-{0BEEB127-8B97-47AB-93C4-6E4617EE0EEA}" dt="2023-11-01T15:18:15.098" v="7" actId="20577"/>
          <ac:spMkLst>
            <pc:docMk/>
            <pc:sldMk cId="1889596120" sldId="259"/>
            <ac:spMk id="4" creationId="{00000000-0000-0000-0000-000000000000}"/>
          </ac:spMkLst>
        </pc:spChg>
      </pc:sldChg>
      <pc:sldChg chg="modSp">
        <pc:chgData name="Doğa Tarman" userId="6777fd1773b0b659" providerId="Windows Live" clId="Web-{0BEEB127-8B97-47AB-93C4-6E4617EE0EEA}" dt="2023-11-01T15:16:36.919" v="0" actId="20577"/>
        <pc:sldMkLst>
          <pc:docMk/>
          <pc:sldMk cId="4021153621" sldId="260"/>
        </pc:sldMkLst>
        <pc:spChg chg="mod">
          <ac:chgData name="Doğa Tarman" userId="6777fd1773b0b659" providerId="Windows Live" clId="Web-{0BEEB127-8B97-47AB-93C4-6E4617EE0EEA}" dt="2023-11-01T15:16:36.919" v="0" actId="20577"/>
          <ac:spMkLst>
            <pc:docMk/>
            <pc:sldMk cId="4021153621" sldId="260"/>
            <ac:spMk id="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11B47D-74B3-490F-94D3-1381ADA0D7AB}" type="datetimeFigureOut">
              <a:rPr lang="en-GB" smtClean="0"/>
              <a:pPr/>
              <a:t>01/11/2023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9F618D-0ACF-473D-979C-35BAC626CB13}" type="slidenum">
              <a:rPr lang="en-GB" smtClean="0"/>
              <a:pPr/>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6131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11B47D-74B3-490F-94D3-1381ADA0D7AB}" type="datetimeFigureOut">
              <a:rPr lang="en-GB" smtClean="0"/>
              <a:pPr/>
              <a:t>01/11/2023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9F618D-0ACF-473D-979C-35BAC626CB13}" type="slidenum">
              <a:rPr lang="en-GB" smtClean="0"/>
              <a:pPr/>
              <a:t>‹#›</a:t>
            </a:fld>
            <a:endParaRPr lang="en-GB"/>
          </a:p>
        </p:txBody>
      </p:sp>
    </p:spTree>
    <p:extLst>
      <p:ext uri="{BB962C8B-B14F-4D97-AF65-F5344CB8AC3E}">
        <p14:creationId xmlns:p14="http://schemas.microsoft.com/office/powerpoint/2010/main" val="1061061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11B47D-74B3-490F-94D3-1381ADA0D7AB}" type="datetimeFigureOut">
              <a:rPr lang="en-GB" smtClean="0"/>
              <a:pPr/>
              <a:t>01/11/2023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9F618D-0ACF-473D-979C-35BAC626CB13}" type="slidenum">
              <a:rPr lang="en-GB" smtClean="0"/>
              <a:pPr/>
              <a:t>‹#›</a:t>
            </a:fld>
            <a:endParaRPr lang="en-GB"/>
          </a:p>
        </p:txBody>
      </p:sp>
    </p:spTree>
    <p:extLst>
      <p:ext uri="{BB962C8B-B14F-4D97-AF65-F5344CB8AC3E}">
        <p14:creationId xmlns:p14="http://schemas.microsoft.com/office/powerpoint/2010/main" val="3057046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11B47D-74B3-490F-94D3-1381ADA0D7AB}" type="datetimeFigureOut">
              <a:rPr lang="en-GB" smtClean="0"/>
              <a:pPr/>
              <a:t>01/11/2023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9F618D-0ACF-473D-979C-35BAC626CB13}" type="slidenum">
              <a:rPr lang="en-GB" smtClean="0"/>
              <a:pPr/>
              <a:t>‹#›</a:t>
            </a:fld>
            <a:endParaRPr lang="en-GB"/>
          </a:p>
        </p:txBody>
      </p:sp>
    </p:spTree>
    <p:extLst>
      <p:ext uri="{BB962C8B-B14F-4D97-AF65-F5344CB8AC3E}">
        <p14:creationId xmlns:p14="http://schemas.microsoft.com/office/powerpoint/2010/main" val="2452506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11B47D-74B3-490F-94D3-1381ADA0D7AB}" type="datetimeFigureOut">
              <a:rPr lang="en-GB" smtClean="0"/>
              <a:pPr/>
              <a:t>01/11/2023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9F618D-0ACF-473D-979C-35BAC626CB13}" type="slidenum">
              <a:rPr lang="en-GB" smtClean="0"/>
              <a:pPr/>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8027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11B47D-74B3-490F-94D3-1381ADA0D7AB}" type="datetimeFigureOut">
              <a:rPr lang="en-GB" smtClean="0"/>
              <a:pPr/>
              <a:t>01/11/2023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B9F618D-0ACF-473D-979C-35BAC626CB13}" type="slidenum">
              <a:rPr lang="en-GB" smtClean="0"/>
              <a:pPr/>
              <a:t>‹#›</a:t>
            </a:fld>
            <a:endParaRPr lang="en-GB"/>
          </a:p>
        </p:txBody>
      </p:sp>
    </p:spTree>
    <p:extLst>
      <p:ext uri="{BB962C8B-B14F-4D97-AF65-F5344CB8AC3E}">
        <p14:creationId xmlns:p14="http://schemas.microsoft.com/office/powerpoint/2010/main" val="3670663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11B47D-74B3-490F-94D3-1381ADA0D7AB}" type="datetimeFigureOut">
              <a:rPr lang="en-GB" smtClean="0"/>
              <a:pPr/>
              <a:t>01/11/2023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B9F618D-0ACF-473D-979C-35BAC626CB13}" type="slidenum">
              <a:rPr lang="en-GB" smtClean="0"/>
              <a:pPr/>
              <a:t>‹#›</a:t>
            </a:fld>
            <a:endParaRPr lang="en-GB"/>
          </a:p>
        </p:txBody>
      </p:sp>
    </p:spTree>
    <p:extLst>
      <p:ext uri="{BB962C8B-B14F-4D97-AF65-F5344CB8AC3E}">
        <p14:creationId xmlns:p14="http://schemas.microsoft.com/office/powerpoint/2010/main" val="2899167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11B47D-74B3-490F-94D3-1381ADA0D7AB}" type="datetimeFigureOut">
              <a:rPr lang="en-GB" smtClean="0"/>
              <a:pPr/>
              <a:t>01/11/2023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B9F618D-0ACF-473D-979C-35BAC626CB13}" type="slidenum">
              <a:rPr lang="en-GB" smtClean="0"/>
              <a:pPr/>
              <a:t>‹#›</a:t>
            </a:fld>
            <a:endParaRPr lang="en-GB"/>
          </a:p>
        </p:txBody>
      </p:sp>
    </p:spTree>
    <p:extLst>
      <p:ext uri="{BB962C8B-B14F-4D97-AF65-F5344CB8AC3E}">
        <p14:creationId xmlns:p14="http://schemas.microsoft.com/office/powerpoint/2010/main" val="505085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211B47D-74B3-490F-94D3-1381ADA0D7AB}" type="datetimeFigureOut">
              <a:rPr lang="en-GB" smtClean="0"/>
              <a:pPr/>
              <a:t>01/11/2023</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CB9F618D-0ACF-473D-979C-35BAC626CB13}" type="slidenum">
              <a:rPr lang="en-GB" smtClean="0"/>
              <a:pPr/>
              <a:t>‹#›</a:t>
            </a:fld>
            <a:endParaRPr lang="en-GB"/>
          </a:p>
        </p:txBody>
      </p:sp>
    </p:spTree>
    <p:extLst>
      <p:ext uri="{BB962C8B-B14F-4D97-AF65-F5344CB8AC3E}">
        <p14:creationId xmlns:p14="http://schemas.microsoft.com/office/powerpoint/2010/main" val="3037851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11B47D-74B3-490F-94D3-1381ADA0D7AB}" type="datetimeFigureOut">
              <a:rPr lang="en-GB" smtClean="0"/>
              <a:pPr/>
              <a:t>01/11/2023</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B9F618D-0ACF-473D-979C-35BAC626CB13}" type="slidenum">
              <a:rPr lang="en-GB" smtClean="0"/>
              <a:pPr/>
              <a:t>‹#›</a:t>
            </a:fld>
            <a:endParaRPr lang="en-GB"/>
          </a:p>
        </p:txBody>
      </p:sp>
    </p:spTree>
    <p:extLst>
      <p:ext uri="{BB962C8B-B14F-4D97-AF65-F5344CB8AC3E}">
        <p14:creationId xmlns:p14="http://schemas.microsoft.com/office/powerpoint/2010/main" val="3522479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11B47D-74B3-490F-94D3-1381ADA0D7AB}" type="datetimeFigureOut">
              <a:rPr lang="en-GB" smtClean="0"/>
              <a:pPr/>
              <a:t>01/11/2023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B9F618D-0ACF-473D-979C-35BAC626CB13}" type="slidenum">
              <a:rPr lang="en-GB" smtClean="0"/>
              <a:pPr/>
              <a:t>‹#›</a:t>
            </a:fld>
            <a:endParaRPr lang="en-GB"/>
          </a:p>
        </p:txBody>
      </p:sp>
    </p:spTree>
    <p:extLst>
      <p:ext uri="{BB962C8B-B14F-4D97-AF65-F5344CB8AC3E}">
        <p14:creationId xmlns:p14="http://schemas.microsoft.com/office/powerpoint/2010/main" val="784487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211B47D-74B3-490F-94D3-1381ADA0D7AB}" type="datetimeFigureOut">
              <a:rPr lang="en-GB" smtClean="0"/>
              <a:pPr/>
              <a:t>01/11/2023</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B9F618D-0ACF-473D-979C-35BAC626CB13}" type="slidenum">
              <a:rPr lang="en-GB" smtClean="0"/>
              <a:pPr/>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726300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FF0000"/>
                </a:solidFill>
              </a:rPr>
              <a:t>Midterm Review Exercises</a:t>
            </a:r>
            <a:endParaRPr lang="en-GB" dirty="0">
              <a:solidFill>
                <a:srgbClr val="FF0000"/>
              </a:solidFill>
            </a:endParaRPr>
          </a:p>
        </p:txBody>
      </p:sp>
    </p:spTree>
    <p:extLst>
      <p:ext uri="{BB962C8B-B14F-4D97-AF65-F5344CB8AC3E}">
        <p14:creationId xmlns:p14="http://schemas.microsoft.com/office/powerpoint/2010/main" val="2491324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609" y="844704"/>
            <a:ext cx="6347713" cy="669731"/>
          </a:xfrm>
        </p:spPr>
        <p:txBody>
          <a:bodyPr>
            <a:normAutofit/>
          </a:bodyPr>
          <a:lstStyle/>
          <a:p>
            <a:r>
              <a:rPr lang="en-US" sz="4400" dirty="0">
                <a:solidFill>
                  <a:srgbClr val="FF0000"/>
                </a:solidFill>
              </a:rPr>
              <a:t>Exercise 1:</a:t>
            </a:r>
            <a:endParaRPr lang="en-GB" sz="4400" dirty="0">
              <a:solidFill>
                <a:srgbClr val="FF0000"/>
              </a:solidFill>
            </a:endParaRPr>
          </a:p>
        </p:txBody>
      </p:sp>
      <p:sp>
        <p:nvSpPr>
          <p:cNvPr id="3" name="Content Placeholder 2"/>
          <p:cNvSpPr>
            <a:spLocks noGrp="1"/>
          </p:cNvSpPr>
          <p:nvPr>
            <p:ph idx="1"/>
          </p:nvPr>
        </p:nvSpPr>
        <p:spPr>
          <a:xfrm>
            <a:off x="820609" y="2079431"/>
            <a:ext cx="8920843" cy="3936358"/>
          </a:xfrm>
        </p:spPr>
        <p:txBody>
          <a:bodyPr vert="horz" lIns="0" tIns="45720" rIns="0" bIns="45720" rtlCol="0" anchor="t">
            <a:normAutofit/>
          </a:bodyPr>
          <a:lstStyle/>
          <a:p>
            <a:pPr algn="just"/>
            <a:r>
              <a:rPr lang="en-US" sz="2200" dirty="0">
                <a:solidFill>
                  <a:srgbClr val="FF0000"/>
                </a:solidFill>
              </a:rPr>
              <a:t>Write a program that inputs random dice rolls from the user until the user enters -1.  Once all rolls have been input, the program should display the frequency of each value rolled.  Use a list to store the frequencies.</a:t>
            </a:r>
            <a:endParaRPr lang="en-US" sz="2200" dirty="0">
              <a:solidFill>
                <a:srgbClr val="FF0000"/>
              </a:solidFill>
              <a:ea typeface="Calibri"/>
              <a:cs typeface="Calibri"/>
            </a:endParaRPr>
          </a:p>
          <a:p>
            <a:pPr algn="just"/>
            <a:r>
              <a:rPr lang="en-US" sz="2200" dirty="0">
                <a:solidFill>
                  <a:srgbClr val="FF0000"/>
                </a:solidFill>
              </a:rPr>
              <a:t>Your program should make use of a function, </a:t>
            </a:r>
            <a:r>
              <a:rPr lang="en-US" sz="2200" err="1">
                <a:solidFill>
                  <a:srgbClr val="FF0000"/>
                </a:solidFill>
              </a:rPr>
              <a:t>updateFrequency</a:t>
            </a:r>
            <a:r>
              <a:rPr lang="en-US" sz="2200" dirty="0">
                <a:solidFill>
                  <a:srgbClr val="FF0000"/>
                </a:solidFill>
              </a:rPr>
              <a:t>() that takes a value and updates the appropriate frequency.  If the value is not valid, an error message should be displayed (using the exception handling mechanism) and False should be returned.  Otherwise return True.</a:t>
            </a:r>
            <a:endParaRPr lang="en-US" sz="2200" dirty="0">
              <a:solidFill>
                <a:srgbClr val="FF0000"/>
              </a:solidFill>
              <a:ea typeface="Calibri"/>
              <a:cs typeface="Calibri"/>
            </a:endParaRPr>
          </a:p>
          <a:p>
            <a:pPr algn="just"/>
            <a:endParaRPr lang="en-US" sz="2200" dirty="0">
              <a:solidFill>
                <a:srgbClr val="FF0000"/>
              </a:solidFill>
              <a:ea typeface="Calibri"/>
              <a:cs typeface="Calibri"/>
            </a:endParaRPr>
          </a:p>
          <a:p>
            <a:pPr algn="just"/>
            <a:r>
              <a:rPr lang="en-US" sz="2200" dirty="0">
                <a:solidFill>
                  <a:srgbClr val="FF0000"/>
                </a:solidFill>
              </a:rPr>
              <a:t>See: </a:t>
            </a:r>
            <a:r>
              <a:rPr lang="en-US" sz="2200" dirty="0">
                <a:solidFill>
                  <a:srgbClr val="FF0000"/>
                </a:solidFill>
                <a:latin typeface="Courier New"/>
                <a:cs typeface="Courier New"/>
              </a:rPr>
              <a:t>mt_review_exercise1.py</a:t>
            </a:r>
          </a:p>
        </p:txBody>
      </p:sp>
    </p:spTree>
    <p:extLst>
      <p:ext uri="{BB962C8B-B14F-4D97-AF65-F5344CB8AC3E}">
        <p14:creationId xmlns:p14="http://schemas.microsoft.com/office/powerpoint/2010/main" val="981007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17984" y="681699"/>
            <a:ext cx="8971720" cy="6740307"/>
          </a:xfrm>
          <a:prstGeom prst="rect">
            <a:avLst/>
          </a:prstGeom>
          <a:noFill/>
        </p:spPr>
        <p:txBody>
          <a:bodyPr wrap="square" lIns="91440" tIns="45720" rIns="91440" bIns="45720" numCol="2" rtlCol="0" anchor="t">
            <a:spAutoFit/>
          </a:bodyPr>
          <a:lstStyle/>
          <a:p>
            <a:r>
              <a:rPr lang="en-US" sz="1200" b="1" dirty="0">
                <a:solidFill>
                  <a:srgbClr val="FF0000"/>
                </a:solidFill>
                <a:latin typeface="Courier New"/>
                <a:cs typeface="Courier New"/>
              </a:rPr>
              <a:t>Sample Run: </a:t>
            </a:r>
            <a:endParaRPr lang="en-US" sz="1200" b="1" dirty="0">
              <a:solidFill>
                <a:srgbClr val="FF0000"/>
              </a:solidFill>
              <a:latin typeface="Courier New" panose="02070309020205020404" pitchFamily="49" charset="0"/>
              <a:cs typeface="Courier New" panose="02070309020205020404" pitchFamily="49" charset="0"/>
            </a:endParaRPr>
          </a:p>
          <a:p>
            <a:r>
              <a:rPr lang="en-US" sz="1200" dirty="0">
                <a:solidFill>
                  <a:srgbClr val="FF0000"/>
                </a:solidFill>
                <a:latin typeface="Courier New"/>
                <a:cs typeface="Courier New"/>
              </a:rPr>
              <a:t>Enter roll (-1 to quit): 1</a:t>
            </a:r>
          </a:p>
          <a:p>
            <a:r>
              <a:rPr lang="en-US" sz="1200" dirty="0">
                <a:solidFill>
                  <a:srgbClr val="FF0000"/>
                </a:solidFill>
                <a:latin typeface="Courier New"/>
                <a:cs typeface="Courier New"/>
              </a:rPr>
              <a:t>frequencies updated</a:t>
            </a:r>
          </a:p>
          <a:p>
            <a:endParaRPr lang="en-US" sz="1200" dirty="0">
              <a:solidFill>
                <a:srgbClr val="FF0000"/>
              </a:solidFill>
              <a:latin typeface="Courier New" panose="02070309020205020404" pitchFamily="49" charset="0"/>
              <a:cs typeface="Courier New" panose="02070309020205020404" pitchFamily="49" charset="0"/>
            </a:endParaRPr>
          </a:p>
          <a:p>
            <a:r>
              <a:rPr lang="en-US" sz="1200" dirty="0">
                <a:solidFill>
                  <a:srgbClr val="FF0000"/>
                </a:solidFill>
                <a:latin typeface="Courier New"/>
                <a:cs typeface="Courier New"/>
              </a:rPr>
              <a:t>Enter roll (-1 to quit): 2</a:t>
            </a:r>
          </a:p>
          <a:p>
            <a:r>
              <a:rPr lang="en-US" sz="1200" dirty="0">
                <a:solidFill>
                  <a:srgbClr val="FF0000"/>
                </a:solidFill>
                <a:latin typeface="Courier New"/>
                <a:cs typeface="Courier New"/>
              </a:rPr>
              <a:t>frequencies updated</a:t>
            </a:r>
          </a:p>
          <a:p>
            <a:endParaRPr lang="en-US" sz="1200" dirty="0">
              <a:solidFill>
                <a:srgbClr val="FF0000"/>
              </a:solidFill>
              <a:latin typeface="Courier New" panose="02070309020205020404" pitchFamily="49" charset="0"/>
              <a:cs typeface="Courier New" panose="02070309020205020404" pitchFamily="49" charset="0"/>
            </a:endParaRPr>
          </a:p>
          <a:p>
            <a:r>
              <a:rPr lang="en-US" sz="1200" dirty="0">
                <a:solidFill>
                  <a:srgbClr val="FF0000"/>
                </a:solidFill>
                <a:latin typeface="Courier New"/>
                <a:cs typeface="Courier New"/>
              </a:rPr>
              <a:t>Enter roll (-1 to quit): 3</a:t>
            </a:r>
          </a:p>
          <a:p>
            <a:r>
              <a:rPr lang="en-US" sz="1200" dirty="0">
                <a:solidFill>
                  <a:srgbClr val="FF0000"/>
                </a:solidFill>
                <a:latin typeface="Courier New"/>
                <a:cs typeface="Courier New"/>
              </a:rPr>
              <a:t>frequencies updated</a:t>
            </a:r>
          </a:p>
          <a:p>
            <a:endParaRPr lang="en-US" sz="1200" dirty="0">
              <a:solidFill>
                <a:srgbClr val="FF0000"/>
              </a:solidFill>
              <a:latin typeface="Courier New" panose="02070309020205020404" pitchFamily="49" charset="0"/>
              <a:cs typeface="Courier New" panose="02070309020205020404" pitchFamily="49" charset="0"/>
            </a:endParaRPr>
          </a:p>
          <a:p>
            <a:r>
              <a:rPr lang="en-US" sz="1200" dirty="0">
                <a:solidFill>
                  <a:srgbClr val="FF0000"/>
                </a:solidFill>
                <a:latin typeface="Courier New"/>
                <a:cs typeface="Courier New"/>
              </a:rPr>
              <a:t>Enter roll (-1 to quit): 4</a:t>
            </a:r>
          </a:p>
          <a:p>
            <a:r>
              <a:rPr lang="en-US" sz="1200" dirty="0">
                <a:solidFill>
                  <a:srgbClr val="FF0000"/>
                </a:solidFill>
                <a:latin typeface="Courier New"/>
                <a:cs typeface="Courier New"/>
              </a:rPr>
              <a:t>frequencies updated</a:t>
            </a:r>
          </a:p>
          <a:p>
            <a:endParaRPr lang="en-US" sz="1200" dirty="0">
              <a:solidFill>
                <a:srgbClr val="FF0000"/>
              </a:solidFill>
              <a:latin typeface="Courier New" panose="02070309020205020404" pitchFamily="49" charset="0"/>
              <a:cs typeface="Courier New" panose="02070309020205020404" pitchFamily="49" charset="0"/>
            </a:endParaRPr>
          </a:p>
          <a:p>
            <a:r>
              <a:rPr lang="en-US" sz="1200" dirty="0">
                <a:solidFill>
                  <a:srgbClr val="FF0000"/>
                </a:solidFill>
                <a:latin typeface="Courier New"/>
                <a:cs typeface="Courier New"/>
              </a:rPr>
              <a:t>Enter roll (-1 to quit): 5</a:t>
            </a:r>
          </a:p>
          <a:p>
            <a:r>
              <a:rPr lang="en-US" sz="1200" dirty="0">
                <a:solidFill>
                  <a:srgbClr val="FF0000"/>
                </a:solidFill>
                <a:latin typeface="Courier New"/>
                <a:cs typeface="Courier New"/>
              </a:rPr>
              <a:t>frequencies updated</a:t>
            </a:r>
          </a:p>
          <a:p>
            <a:endParaRPr lang="en-US" sz="1200" dirty="0">
              <a:solidFill>
                <a:srgbClr val="FF0000"/>
              </a:solidFill>
              <a:latin typeface="Courier New" panose="02070309020205020404" pitchFamily="49" charset="0"/>
              <a:cs typeface="Courier New" panose="02070309020205020404" pitchFamily="49" charset="0"/>
            </a:endParaRPr>
          </a:p>
          <a:p>
            <a:r>
              <a:rPr lang="en-US" sz="1200" dirty="0">
                <a:solidFill>
                  <a:srgbClr val="FF0000"/>
                </a:solidFill>
                <a:latin typeface="Courier New"/>
                <a:cs typeface="Courier New"/>
              </a:rPr>
              <a:t>Enter roll (-1 to quit): 6</a:t>
            </a:r>
          </a:p>
          <a:p>
            <a:r>
              <a:rPr lang="en-US" sz="1200" dirty="0">
                <a:solidFill>
                  <a:srgbClr val="FF0000"/>
                </a:solidFill>
                <a:latin typeface="Courier New"/>
                <a:cs typeface="Courier New"/>
              </a:rPr>
              <a:t>frequencies updated</a:t>
            </a:r>
          </a:p>
          <a:p>
            <a:endParaRPr lang="en-US" sz="1200" dirty="0">
              <a:solidFill>
                <a:srgbClr val="FF0000"/>
              </a:solidFill>
              <a:latin typeface="Courier New" panose="02070309020205020404" pitchFamily="49" charset="0"/>
              <a:cs typeface="Courier New" panose="02070309020205020404" pitchFamily="49" charset="0"/>
            </a:endParaRPr>
          </a:p>
          <a:p>
            <a:r>
              <a:rPr lang="en-US" sz="1200" dirty="0">
                <a:solidFill>
                  <a:srgbClr val="FF0000"/>
                </a:solidFill>
                <a:latin typeface="Courier New"/>
                <a:cs typeface="Courier New"/>
              </a:rPr>
              <a:t>Enter roll (-1 to quit): 6</a:t>
            </a:r>
          </a:p>
          <a:p>
            <a:r>
              <a:rPr lang="en-US" sz="1200" dirty="0">
                <a:solidFill>
                  <a:srgbClr val="FF0000"/>
                </a:solidFill>
                <a:latin typeface="Courier New"/>
                <a:cs typeface="Courier New"/>
              </a:rPr>
              <a:t>frequencies updated</a:t>
            </a:r>
          </a:p>
          <a:p>
            <a:endParaRPr lang="en-US" sz="1200" dirty="0">
              <a:solidFill>
                <a:srgbClr val="FF0000"/>
              </a:solidFill>
              <a:latin typeface="Courier New" panose="02070309020205020404" pitchFamily="49" charset="0"/>
              <a:cs typeface="Courier New" panose="02070309020205020404" pitchFamily="49" charset="0"/>
            </a:endParaRPr>
          </a:p>
          <a:p>
            <a:endParaRPr lang="en-US" sz="1200" dirty="0">
              <a:solidFill>
                <a:srgbClr val="FF0000"/>
              </a:solidFill>
              <a:latin typeface="Courier New" panose="02070309020205020404" pitchFamily="49" charset="0"/>
              <a:cs typeface="Courier New" panose="02070309020205020404" pitchFamily="49" charset="0"/>
            </a:endParaRPr>
          </a:p>
          <a:p>
            <a:endParaRPr lang="en-US" sz="1200" dirty="0">
              <a:solidFill>
                <a:srgbClr val="FF0000"/>
              </a:solidFill>
              <a:latin typeface="Courier New" panose="02070309020205020404" pitchFamily="49" charset="0"/>
              <a:cs typeface="Courier New" panose="02070309020205020404" pitchFamily="49" charset="0"/>
            </a:endParaRPr>
          </a:p>
          <a:p>
            <a:endParaRPr lang="en-US" sz="1200" dirty="0">
              <a:solidFill>
                <a:srgbClr val="FF0000"/>
              </a:solidFill>
              <a:latin typeface="Courier New" panose="02070309020205020404" pitchFamily="49" charset="0"/>
              <a:cs typeface="Courier New" panose="02070309020205020404" pitchFamily="49" charset="0"/>
            </a:endParaRPr>
          </a:p>
          <a:p>
            <a:endParaRPr lang="en-US" sz="1200" dirty="0">
              <a:solidFill>
                <a:srgbClr val="FF0000"/>
              </a:solidFill>
              <a:latin typeface="Courier New" panose="02070309020205020404" pitchFamily="49" charset="0"/>
              <a:cs typeface="Courier New" panose="02070309020205020404" pitchFamily="49" charset="0"/>
            </a:endParaRPr>
          </a:p>
          <a:p>
            <a:endParaRPr lang="en-US" sz="1200" dirty="0">
              <a:solidFill>
                <a:srgbClr val="FF0000"/>
              </a:solidFill>
              <a:latin typeface="Courier New" panose="02070309020205020404" pitchFamily="49" charset="0"/>
              <a:cs typeface="Courier New" panose="02070309020205020404" pitchFamily="49" charset="0"/>
            </a:endParaRPr>
          </a:p>
          <a:p>
            <a:endParaRPr lang="en-US" sz="1200" dirty="0">
              <a:solidFill>
                <a:srgbClr val="FF0000"/>
              </a:solidFill>
              <a:latin typeface="Courier New" panose="02070309020205020404" pitchFamily="49" charset="0"/>
              <a:cs typeface="Courier New" panose="02070309020205020404" pitchFamily="49" charset="0"/>
            </a:endParaRPr>
          </a:p>
          <a:p>
            <a:endParaRPr lang="en-US" sz="1200" dirty="0">
              <a:solidFill>
                <a:srgbClr val="FF0000"/>
              </a:solidFill>
              <a:latin typeface="Courier New" panose="02070309020205020404" pitchFamily="49" charset="0"/>
              <a:cs typeface="Courier New" panose="02070309020205020404" pitchFamily="49" charset="0"/>
            </a:endParaRPr>
          </a:p>
          <a:p>
            <a:endParaRPr lang="en-US" sz="1200" dirty="0">
              <a:solidFill>
                <a:srgbClr val="FF0000"/>
              </a:solidFill>
              <a:latin typeface="Courier New" panose="02070309020205020404" pitchFamily="49" charset="0"/>
              <a:cs typeface="Courier New" panose="02070309020205020404" pitchFamily="49" charset="0"/>
            </a:endParaRPr>
          </a:p>
          <a:p>
            <a:endParaRPr lang="en-US" sz="1200" dirty="0">
              <a:solidFill>
                <a:srgbClr val="FF0000"/>
              </a:solidFill>
              <a:latin typeface="Courier New" panose="02070309020205020404" pitchFamily="49" charset="0"/>
              <a:cs typeface="Courier New" panose="02070309020205020404" pitchFamily="49" charset="0"/>
            </a:endParaRPr>
          </a:p>
          <a:p>
            <a:endParaRPr lang="en-US" sz="1200" dirty="0">
              <a:solidFill>
                <a:srgbClr val="FF0000"/>
              </a:solidFill>
              <a:latin typeface="Courier New" panose="02070309020205020404" pitchFamily="49" charset="0"/>
              <a:cs typeface="Courier New" panose="02070309020205020404" pitchFamily="49" charset="0"/>
            </a:endParaRPr>
          </a:p>
          <a:p>
            <a:endParaRPr lang="en-US" sz="1200" dirty="0">
              <a:solidFill>
                <a:srgbClr val="FF0000"/>
              </a:solidFill>
              <a:latin typeface="Courier New" panose="02070309020205020404" pitchFamily="49" charset="0"/>
              <a:cs typeface="Courier New" panose="02070309020205020404" pitchFamily="49" charset="0"/>
            </a:endParaRPr>
          </a:p>
          <a:p>
            <a:endParaRPr lang="en-US" sz="1200" dirty="0">
              <a:solidFill>
                <a:srgbClr val="FF0000"/>
              </a:solidFill>
              <a:latin typeface="Courier New" panose="02070309020205020404" pitchFamily="49" charset="0"/>
              <a:cs typeface="Courier New" panose="02070309020205020404" pitchFamily="49" charset="0"/>
            </a:endParaRPr>
          </a:p>
          <a:p>
            <a:endParaRPr lang="en-US" sz="1200" dirty="0">
              <a:solidFill>
                <a:srgbClr val="FF0000"/>
              </a:solidFill>
              <a:latin typeface="Courier New" panose="02070309020205020404" pitchFamily="49" charset="0"/>
              <a:cs typeface="Courier New" panose="02070309020205020404" pitchFamily="49" charset="0"/>
            </a:endParaRPr>
          </a:p>
          <a:p>
            <a:endParaRPr lang="en-US" sz="1200" dirty="0">
              <a:solidFill>
                <a:srgbClr val="FF0000"/>
              </a:solidFill>
              <a:latin typeface="Courier New" panose="02070309020205020404" pitchFamily="49" charset="0"/>
              <a:cs typeface="Courier New" panose="02070309020205020404" pitchFamily="49" charset="0"/>
            </a:endParaRPr>
          </a:p>
          <a:p>
            <a:r>
              <a:rPr lang="en-US" sz="1200" dirty="0">
                <a:solidFill>
                  <a:srgbClr val="FF0000"/>
                </a:solidFill>
                <a:latin typeface="Courier New"/>
                <a:cs typeface="Courier New"/>
              </a:rPr>
              <a:t>Enter roll (-1 to quit): 6</a:t>
            </a:r>
          </a:p>
          <a:p>
            <a:r>
              <a:rPr lang="en-US" sz="1200" dirty="0">
                <a:solidFill>
                  <a:srgbClr val="FF0000"/>
                </a:solidFill>
                <a:latin typeface="Courier New"/>
                <a:cs typeface="Courier New"/>
              </a:rPr>
              <a:t>frequencies updated</a:t>
            </a:r>
          </a:p>
          <a:p>
            <a:endParaRPr lang="en-US" sz="1200" dirty="0">
              <a:solidFill>
                <a:srgbClr val="FF0000"/>
              </a:solidFill>
              <a:latin typeface="Courier New" panose="02070309020205020404" pitchFamily="49" charset="0"/>
              <a:cs typeface="Courier New" panose="02070309020205020404" pitchFamily="49" charset="0"/>
            </a:endParaRPr>
          </a:p>
          <a:p>
            <a:r>
              <a:rPr lang="en-US" sz="1200" dirty="0">
                <a:solidFill>
                  <a:srgbClr val="FF0000"/>
                </a:solidFill>
                <a:latin typeface="Courier New"/>
                <a:cs typeface="Courier New"/>
              </a:rPr>
              <a:t>Enter roll (-1 to quit): 7</a:t>
            </a:r>
          </a:p>
          <a:p>
            <a:r>
              <a:rPr lang="en-US" sz="1200" dirty="0">
                <a:solidFill>
                  <a:srgbClr val="FF0000"/>
                </a:solidFill>
                <a:latin typeface="Courier New"/>
                <a:cs typeface="Courier New"/>
              </a:rPr>
              <a:t>Roll not valid</a:t>
            </a:r>
          </a:p>
          <a:p>
            <a:endParaRPr lang="en-US" sz="1200" dirty="0">
              <a:solidFill>
                <a:srgbClr val="FF0000"/>
              </a:solidFill>
              <a:latin typeface="Courier New" panose="02070309020205020404" pitchFamily="49" charset="0"/>
              <a:cs typeface="Courier New" panose="02070309020205020404" pitchFamily="49" charset="0"/>
            </a:endParaRPr>
          </a:p>
          <a:p>
            <a:r>
              <a:rPr lang="en-US" sz="1200" dirty="0">
                <a:solidFill>
                  <a:srgbClr val="FF0000"/>
                </a:solidFill>
                <a:latin typeface="Courier New"/>
                <a:cs typeface="Courier New"/>
              </a:rPr>
              <a:t>Enter roll (-1 to quit): -1</a:t>
            </a:r>
          </a:p>
          <a:p>
            <a:r>
              <a:rPr lang="en-US" sz="1200" dirty="0">
                <a:solidFill>
                  <a:srgbClr val="FF0000"/>
                </a:solidFill>
                <a:latin typeface="Courier New"/>
                <a:cs typeface="Courier New"/>
              </a:rPr>
              <a:t>Face Value: Frequency</a:t>
            </a:r>
          </a:p>
          <a:p>
            <a:r>
              <a:rPr lang="en-US" sz="1200" dirty="0">
                <a:solidFill>
                  <a:srgbClr val="FF0000"/>
                </a:solidFill>
                <a:latin typeface="Courier New"/>
                <a:cs typeface="Courier New"/>
              </a:rPr>
              <a:t>1                1</a:t>
            </a:r>
          </a:p>
          <a:p>
            <a:r>
              <a:rPr lang="en-US" sz="1200" dirty="0">
                <a:solidFill>
                  <a:srgbClr val="FF0000"/>
                </a:solidFill>
                <a:latin typeface="Courier New"/>
                <a:cs typeface="Courier New"/>
              </a:rPr>
              <a:t>2                1</a:t>
            </a:r>
          </a:p>
          <a:p>
            <a:r>
              <a:rPr lang="en-US" sz="1200" dirty="0">
                <a:solidFill>
                  <a:srgbClr val="FF0000"/>
                </a:solidFill>
                <a:latin typeface="Courier New"/>
                <a:cs typeface="Courier New"/>
              </a:rPr>
              <a:t>3                1</a:t>
            </a:r>
          </a:p>
          <a:p>
            <a:r>
              <a:rPr lang="en-US" sz="1200" dirty="0">
                <a:solidFill>
                  <a:srgbClr val="FF0000"/>
                </a:solidFill>
                <a:latin typeface="Courier New"/>
                <a:cs typeface="Courier New"/>
              </a:rPr>
              <a:t>4                1</a:t>
            </a:r>
          </a:p>
          <a:p>
            <a:r>
              <a:rPr lang="en-US" sz="1200" dirty="0">
                <a:solidFill>
                  <a:srgbClr val="FF0000"/>
                </a:solidFill>
                <a:latin typeface="Courier New"/>
                <a:cs typeface="Courier New"/>
              </a:rPr>
              <a:t>5                1</a:t>
            </a:r>
          </a:p>
          <a:p>
            <a:r>
              <a:rPr lang="en-US" sz="1200" dirty="0">
                <a:solidFill>
                  <a:srgbClr val="FF0000"/>
                </a:solidFill>
                <a:latin typeface="Courier New"/>
                <a:cs typeface="Courier New"/>
              </a:rPr>
              <a:t>6                3</a:t>
            </a:r>
            <a:endParaRPr lang="en-GB" sz="1200">
              <a:solidFill>
                <a:srgbClr val="FF0000"/>
              </a:solidFill>
              <a:latin typeface="Courier New"/>
              <a:cs typeface="Courier New"/>
            </a:endParaRPr>
          </a:p>
        </p:txBody>
      </p:sp>
    </p:spTree>
    <p:extLst>
      <p:ext uri="{BB962C8B-B14F-4D97-AF65-F5344CB8AC3E}">
        <p14:creationId xmlns:p14="http://schemas.microsoft.com/office/powerpoint/2010/main" val="1889596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66270" y="870660"/>
            <a:ext cx="6347713" cy="669731"/>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t>Exercise 2:</a:t>
            </a:r>
            <a:endParaRPr lang="en-GB" sz="4400" dirty="0"/>
          </a:p>
        </p:txBody>
      </p:sp>
      <p:sp>
        <p:nvSpPr>
          <p:cNvPr id="5" name="Content Placeholder 2"/>
          <p:cNvSpPr txBox="1">
            <a:spLocks/>
          </p:cNvSpPr>
          <p:nvPr/>
        </p:nvSpPr>
        <p:spPr>
          <a:xfrm>
            <a:off x="987618" y="2059814"/>
            <a:ext cx="8810708" cy="4814578"/>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2200" dirty="0">
                <a:solidFill>
                  <a:srgbClr val="FF0000"/>
                </a:solidFill>
              </a:rPr>
              <a:t>Solve the problem above using a dictionary instead of a list to store frequencies.</a:t>
            </a:r>
            <a:endParaRPr lang="en-US" sz="2200" dirty="0">
              <a:solidFill>
                <a:srgbClr val="FF0000"/>
              </a:solidFill>
              <a:ea typeface="Calibri"/>
              <a:cs typeface="Calibri"/>
            </a:endParaRPr>
          </a:p>
          <a:p>
            <a:pPr algn="just"/>
            <a:r>
              <a:rPr lang="en-US" sz="2200" dirty="0">
                <a:solidFill>
                  <a:srgbClr val="FF0000"/>
                </a:solidFill>
              </a:rPr>
              <a:t>Note, in the dictionary you should use the key values ‘One’, ‘Two’, etc.  Write a function that takes an integer value from 1 to 6 and returns its string representation.  If the number is not valid return ’Error’.</a:t>
            </a:r>
            <a:endParaRPr lang="en-US" sz="2200" dirty="0">
              <a:solidFill>
                <a:srgbClr val="FF0000"/>
              </a:solidFill>
              <a:ea typeface="Calibri"/>
              <a:cs typeface="Calibri"/>
            </a:endParaRPr>
          </a:p>
          <a:p>
            <a:pPr algn="just"/>
            <a:r>
              <a:rPr lang="en-US" sz="2200" dirty="0">
                <a:solidFill>
                  <a:srgbClr val="FF0000"/>
                </a:solidFill>
              </a:rPr>
              <a:t>The dictionary should also hold a count for Error values.</a:t>
            </a:r>
            <a:endParaRPr lang="en-US" sz="2200" dirty="0">
              <a:solidFill>
                <a:srgbClr val="FF0000"/>
              </a:solidFill>
              <a:ea typeface="Calibri"/>
              <a:cs typeface="Calibri"/>
            </a:endParaRPr>
          </a:p>
          <a:p>
            <a:pPr algn="just"/>
            <a:r>
              <a:rPr lang="en-US" sz="2200" dirty="0">
                <a:solidFill>
                  <a:srgbClr val="FF0000"/>
                </a:solidFill>
              </a:rPr>
              <a:t>See: </a:t>
            </a:r>
            <a:r>
              <a:rPr lang="en-US" sz="2200" dirty="0">
                <a:solidFill>
                  <a:srgbClr val="FF0000"/>
                </a:solidFill>
                <a:latin typeface="Courier New"/>
                <a:cs typeface="Courier New"/>
              </a:rPr>
              <a:t>mt_review_exercise2.py</a:t>
            </a:r>
            <a:endParaRPr lang="en-US" sz="2200">
              <a:solidFill>
                <a:srgbClr val="FF0000"/>
              </a:solidFill>
              <a:latin typeface="Courier New"/>
              <a:cs typeface="Courier New"/>
            </a:endParaRPr>
          </a:p>
          <a:p>
            <a:endParaRPr lang="en-US" sz="2200" dirty="0"/>
          </a:p>
        </p:txBody>
      </p:sp>
    </p:spTree>
    <p:extLst>
      <p:ext uri="{BB962C8B-B14F-4D97-AF65-F5344CB8AC3E}">
        <p14:creationId xmlns:p14="http://schemas.microsoft.com/office/powerpoint/2010/main" val="89477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7395" y="551289"/>
            <a:ext cx="5717209" cy="5755422"/>
          </a:xfrm>
          <a:prstGeom prst="rect">
            <a:avLst/>
          </a:prstGeom>
          <a:noFill/>
        </p:spPr>
        <p:txBody>
          <a:bodyPr wrap="square" lIns="91440" tIns="45720" rIns="91440" bIns="45720" rtlCol="0" anchor="t">
            <a:spAutoFit/>
          </a:bodyPr>
          <a:lstStyle/>
          <a:p>
            <a:r>
              <a:rPr lang="en-US" sz="1600" b="1" dirty="0">
                <a:solidFill>
                  <a:srgbClr val="FF0000"/>
                </a:solidFill>
                <a:latin typeface="Courier New"/>
                <a:cs typeface="Courier New"/>
              </a:rPr>
              <a:t>Sample Run:</a:t>
            </a:r>
          </a:p>
          <a:p>
            <a:r>
              <a:rPr lang="en-US" sz="1600" dirty="0">
                <a:solidFill>
                  <a:srgbClr val="FF0000"/>
                </a:solidFill>
                <a:latin typeface="Courier New"/>
                <a:cs typeface="Courier New"/>
              </a:rPr>
              <a:t>Enter roll (-1 to quit): 1</a:t>
            </a:r>
          </a:p>
          <a:p>
            <a:r>
              <a:rPr lang="en-US" sz="1600" dirty="0">
                <a:solidFill>
                  <a:srgbClr val="FF0000"/>
                </a:solidFill>
                <a:latin typeface="Courier New"/>
                <a:cs typeface="Courier New"/>
              </a:rPr>
              <a:t>Enter roll (-1 to quit): 2</a:t>
            </a:r>
          </a:p>
          <a:p>
            <a:r>
              <a:rPr lang="en-US" sz="1600" dirty="0">
                <a:solidFill>
                  <a:srgbClr val="FF0000"/>
                </a:solidFill>
                <a:latin typeface="Courier New"/>
                <a:cs typeface="Courier New"/>
              </a:rPr>
              <a:t>Enter roll (-1 to quit): 3</a:t>
            </a:r>
          </a:p>
          <a:p>
            <a:r>
              <a:rPr lang="en-US" sz="1600" dirty="0">
                <a:solidFill>
                  <a:srgbClr val="FF0000"/>
                </a:solidFill>
                <a:latin typeface="Courier New"/>
                <a:cs typeface="Courier New"/>
              </a:rPr>
              <a:t>Enter roll (-1 to quit): 4</a:t>
            </a:r>
          </a:p>
          <a:p>
            <a:r>
              <a:rPr lang="en-US" sz="1600" dirty="0">
                <a:solidFill>
                  <a:srgbClr val="FF0000"/>
                </a:solidFill>
                <a:latin typeface="Courier New"/>
                <a:cs typeface="Courier New"/>
              </a:rPr>
              <a:t>Enter roll (-1 to quit): 5</a:t>
            </a:r>
          </a:p>
          <a:p>
            <a:r>
              <a:rPr lang="en-US" sz="1600" dirty="0">
                <a:solidFill>
                  <a:srgbClr val="FF0000"/>
                </a:solidFill>
                <a:latin typeface="Courier New"/>
                <a:cs typeface="Courier New"/>
              </a:rPr>
              <a:t>Enter roll (-1 to quit): 6</a:t>
            </a:r>
          </a:p>
          <a:p>
            <a:r>
              <a:rPr lang="en-US" sz="1600" dirty="0">
                <a:solidFill>
                  <a:srgbClr val="FF0000"/>
                </a:solidFill>
                <a:latin typeface="Courier New"/>
                <a:cs typeface="Courier New"/>
              </a:rPr>
              <a:t>Enter roll (-1 to quit): 6</a:t>
            </a:r>
          </a:p>
          <a:p>
            <a:r>
              <a:rPr lang="en-US" sz="1600" dirty="0">
                <a:solidFill>
                  <a:srgbClr val="FF0000"/>
                </a:solidFill>
                <a:latin typeface="Courier New"/>
                <a:cs typeface="Courier New"/>
              </a:rPr>
              <a:t>Enter roll (-1 to quit): 6</a:t>
            </a:r>
          </a:p>
          <a:p>
            <a:r>
              <a:rPr lang="en-US" sz="1600" dirty="0">
                <a:solidFill>
                  <a:srgbClr val="FF0000"/>
                </a:solidFill>
                <a:latin typeface="Courier New"/>
                <a:cs typeface="Courier New"/>
              </a:rPr>
              <a:t>Enter roll (-1 to quit): 7</a:t>
            </a:r>
          </a:p>
          <a:p>
            <a:r>
              <a:rPr lang="en-US" sz="1600" dirty="0">
                <a:solidFill>
                  <a:srgbClr val="FF0000"/>
                </a:solidFill>
                <a:latin typeface="Courier New"/>
                <a:cs typeface="Courier New"/>
              </a:rPr>
              <a:t>Enter roll (-1 to quit): 7</a:t>
            </a:r>
          </a:p>
          <a:p>
            <a:r>
              <a:rPr lang="en-US" sz="1600" dirty="0">
                <a:solidFill>
                  <a:srgbClr val="FF0000"/>
                </a:solidFill>
                <a:latin typeface="Courier New"/>
                <a:cs typeface="Courier New"/>
              </a:rPr>
              <a:t>Enter roll (-1 to quit): 7</a:t>
            </a:r>
          </a:p>
          <a:p>
            <a:r>
              <a:rPr lang="en-US" sz="1600" dirty="0">
                <a:solidFill>
                  <a:srgbClr val="FF0000"/>
                </a:solidFill>
                <a:latin typeface="Courier New"/>
                <a:cs typeface="Courier New"/>
              </a:rPr>
              <a:t>Enter roll (-1 to quit): 7</a:t>
            </a:r>
          </a:p>
          <a:p>
            <a:r>
              <a:rPr lang="en-US" sz="1600" dirty="0">
                <a:solidFill>
                  <a:srgbClr val="FF0000"/>
                </a:solidFill>
                <a:latin typeface="Courier New"/>
                <a:cs typeface="Courier New"/>
              </a:rPr>
              <a:t>Enter roll (-1 to quit): -1</a:t>
            </a:r>
          </a:p>
          <a:p>
            <a:endParaRPr lang="en-US" sz="1600" dirty="0">
              <a:solidFill>
                <a:srgbClr val="FF0000"/>
              </a:solidFill>
              <a:latin typeface="Courier New" panose="02070309020205020404" pitchFamily="49" charset="0"/>
              <a:cs typeface="Courier New" panose="02070309020205020404" pitchFamily="49" charset="0"/>
            </a:endParaRPr>
          </a:p>
          <a:p>
            <a:r>
              <a:rPr lang="en-US" sz="1600" dirty="0">
                <a:solidFill>
                  <a:srgbClr val="FF0000"/>
                </a:solidFill>
                <a:latin typeface="Courier New"/>
                <a:cs typeface="Courier New"/>
              </a:rPr>
              <a:t>Face Value: Frequency</a:t>
            </a:r>
          </a:p>
          <a:p>
            <a:r>
              <a:rPr lang="en-US" sz="1600" dirty="0">
                <a:solidFill>
                  <a:srgbClr val="FF0000"/>
                </a:solidFill>
                <a:latin typeface="Courier New"/>
                <a:cs typeface="Courier New"/>
              </a:rPr>
              <a:t>One              1</a:t>
            </a:r>
          </a:p>
          <a:p>
            <a:r>
              <a:rPr lang="en-US" sz="1600" dirty="0">
                <a:solidFill>
                  <a:srgbClr val="FF0000"/>
                </a:solidFill>
                <a:latin typeface="Courier New"/>
                <a:cs typeface="Courier New"/>
              </a:rPr>
              <a:t>Two              1</a:t>
            </a:r>
          </a:p>
          <a:p>
            <a:r>
              <a:rPr lang="en-US" sz="1600" dirty="0">
                <a:solidFill>
                  <a:srgbClr val="FF0000"/>
                </a:solidFill>
                <a:latin typeface="Courier New"/>
                <a:cs typeface="Courier New"/>
              </a:rPr>
              <a:t>Three            1</a:t>
            </a:r>
          </a:p>
          <a:p>
            <a:r>
              <a:rPr lang="en-US" sz="1600" dirty="0">
                <a:solidFill>
                  <a:srgbClr val="FF0000"/>
                </a:solidFill>
                <a:latin typeface="Courier New"/>
                <a:cs typeface="Courier New"/>
              </a:rPr>
              <a:t>Four             1</a:t>
            </a:r>
          </a:p>
          <a:p>
            <a:r>
              <a:rPr lang="en-US" sz="1600" dirty="0">
                <a:solidFill>
                  <a:srgbClr val="FF0000"/>
                </a:solidFill>
                <a:latin typeface="Courier New"/>
                <a:cs typeface="Courier New"/>
              </a:rPr>
              <a:t>Five             1</a:t>
            </a:r>
          </a:p>
          <a:p>
            <a:r>
              <a:rPr lang="en-US" sz="1600" dirty="0">
                <a:solidFill>
                  <a:srgbClr val="FF0000"/>
                </a:solidFill>
                <a:latin typeface="Courier New"/>
                <a:cs typeface="Courier New"/>
              </a:rPr>
              <a:t>Six              3</a:t>
            </a:r>
          </a:p>
          <a:p>
            <a:r>
              <a:rPr lang="en-US" sz="1600" dirty="0">
                <a:solidFill>
                  <a:srgbClr val="FF0000"/>
                </a:solidFill>
                <a:latin typeface="Courier New"/>
                <a:cs typeface="Courier New"/>
              </a:rPr>
              <a:t>ERRORS:          4</a:t>
            </a:r>
            <a:endParaRPr lang="en-GB" sz="1600" dirty="0">
              <a:solidFill>
                <a:srgbClr val="FF0000"/>
              </a:solidFill>
              <a:latin typeface="Courier New"/>
              <a:cs typeface="Courier New"/>
            </a:endParaRPr>
          </a:p>
        </p:txBody>
      </p:sp>
    </p:spTree>
    <p:extLst>
      <p:ext uri="{BB962C8B-B14F-4D97-AF65-F5344CB8AC3E}">
        <p14:creationId xmlns:p14="http://schemas.microsoft.com/office/powerpoint/2010/main" val="402115362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8</TotalTime>
  <Words>428</Words>
  <Application>Microsoft Office PowerPoint</Application>
  <PresentationFormat>Widescreen</PresentationFormat>
  <Paragraphs>84</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Retrospect</vt:lpstr>
      <vt:lpstr>Midterm Review Exercises</vt:lpstr>
      <vt:lpstr>Exercise 1:</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Review Exercises</dc:title>
  <dc:creator>b</dc:creator>
  <cp:lastModifiedBy>Teacher</cp:lastModifiedBy>
  <cp:revision>14</cp:revision>
  <dcterms:created xsi:type="dcterms:W3CDTF">2018-09-10T11:16:27Z</dcterms:created>
  <dcterms:modified xsi:type="dcterms:W3CDTF">2023-11-01T15:18:46Z</dcterms:modified>
</cp:coreProperties>
</file>