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18860C-2A0C-4ACB-B723-63908B530F27}"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C18ED-14B1-4DB6-B3B3-0D1329DA7D84}" type="slidenum">
              <a:rPr lang="en-US" smtClean="0"/>
              <a:t>‹#›</a:t>
            </a:fld>
            <a:endParaRPr lang="en-US"/>
          </a:p>
        </p:txBody>
      </p:sp>
    </p:spTree>
    <p:extLst>
      <p:ext uri="{BB962C8B-B14F-4D97-AF65-F5344CB8AC3E}">
        <p14:creationId xmlns:p14="http://schemas.microsoft.com/office/powerpoint/2010/main" val="1698781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18860C-2A0C-4ACB-B723-63908B530F27}"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C18ED-14B1-4DB6-B3B3-0D1329DA7D84}" type="slidenum">
              <a:rPr lang="en-US" smtClean="0"/>
              <a:t>‹#›</a:t>
            </a:fld>
            <a:endParaRPr lang="en-US"/>
          </a:p>
        </p:txBody>
      </p:sp>
    </p:spTree>
    <p:extLst>
      <p:ext uri="{BB962C8B-B14F-4D97-AF65-F5344CB8AC3E}">
        <p14:creationId xmlns:p14="http://schemas.microsoft.com/office/powerpoint/2010/main" val="1605305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18860C-2A0C-4ACB-B723-63908B530F27}"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C18ED-14B1-4DB6-B3B3-0D1329DA7D8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2257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18860C-2A0C-4ACB-B723-63908B530F27}"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C18ED-14B1-4DB6-B3B3-0D1329DA7D84}" type="slidenum">
              <a:rPr lang="en-US" smtClean="0"/>
              <a:t>‹#›</a:t>
            </a:fld>
            <a:endParaRPr lang="en-US"/>
          </a:p>
        </p:txBody>
      </p:sp>
    </p:spTree>
    <p:extLst>
      <p:ext uri="{BB962C8B-B14F-4D97-AF65-F5344CB8AC3E}">
        <p14:creationId xmlns:p14="http://schemas.microsoft.com/office/powerpoint/2010/main" val="2108471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18860C-2A0C-4ACB-B723-63908B530F27}"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C18ED-14B1-4DB6-B3B3-0D1329DA7D8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1526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18860C-2A0C-4ACB-B723-63908B530F27}"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C18ED-14B1-4DB6-B3B3-0D1329DA7D84}" type="slidenum">
              <a:rPr lang="en-US" smtClean="0"/>
              <a:t>‹#›</a:t>
            </a:fld>
            <a:endParaRPr lang="en-US"/>
          </a:p>
        </p:txBody>
      </p:sp>
    </p:spTree>
    <p:extLst>
      <p:ext uri="{BB962C8B-B14F-4D97-AF65-F5344CB8AC3E}">
        <p14:creationId xmlns:p14="http://schemas.microsoft.com/office/powerpoint/2010/main" val="3202069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8860C-2A0C-4ACB-B723-63908B530F27}"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C18ED-14B1-4DB6-B3B3-0D1329DA7D84}" type="slidenum">
              <a:rPr lang="en-US" smtClean="0"/>
              <a:t>‹#›</a:t>
            </a:fld>
            <a:endParaRPr lang="en-US"/>
          </a:p>
        </p:txBody>
      </p:sp>
    </p:spTree>
    <p:extLst>
      <p:ext uri="{BB962C8B-B14F-4D97-AF65-F5344CB8AC3E}">
        <p14:creationId xmlns:p14="http://schemas.microsoft.com/office/powerpoint/2010/main" val="30854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8860C-2A0C-4ACB-B723-63908B530F27}"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C18ED-14B1-4DB6-B3B3-0D1329DA7D84}" type="slidenum">
              <a:rPr lang="en-US" smtClean="0"/>
              <a:t>‹#›</a:t>
            </a:fld>
            <a:endParaRPr lang="en-US"/>
          </a:p>
        </p:txBody>
      </p:sp>
    </p:spTree>
    <p:extLst>
      <p:ext uri="{BB962C8B-B14F-4D97-AF65-F5344CB8AC3E}">
        <p14:creationId xmlns:p14="http://schemas.microsoft.com/office/powerpoint/2010/main" val="60518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8860C-2A0C-4ACB-B723-63908B530F27}"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C18ED-14B1-4DB6-B3B3-0D1329DA7D84}" type="slidenum">
              <a:rPr lang="en-US" smtClean="0"/>
              <a:t>‹#›</a:t>
            </a:fld>
            <a:endParaRPr lang="en-US"/>
          </a:p>
        </p:txBody>
      </p:sp>
    </p:spTree>
    <p:extLst>
      <p:ext uri="{BB962C8B-B14F-4D97-AF65-F5344CB8AC3E}">
        <p14:creationId xmlns:p14="http://schemas.microsoft.com/office/powerpoint/2010/main" val="3928868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18860C-2A0C-4ACB-B723-63908B530F27}" type="datetimeFigureOut">
              <a:rPr lang="en-US" smtClean="0"/>
              <a:t>4/13/2019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DC18ED-14B1-4DB6-B3B3-0D1329DA7D84}" type="slidenum">
              <a:rPr lang="en-US" smtClean="0"/>
              <a:t>‹#›</a:t>
            </a:fld>
            <a:endParaRPr lang="en-US"/>
          </a:p>
        </p:txBody>
      </p:sp>
    </p:spTree>
    <p:extLst>
      <p:ext uri="{BB962C8B-B14F-4D97-AF65-F5344CB8AC3E}">
        <p14:creationId xmlns:p14="http://schemas.microsoft.com/office/powerpoint/2010/main" val="19004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18860C-2A0C-4ACB-B723-63908B530F27}"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C18ED-14B1-4DB6-B3B3-0D1329DA7D84}" type="slidenum">
              <a:rPr lang="en-US" smtClean="0"/>
              <a:t>‹#›</a:t>
            </a:fld>
            <a:endParaRPr lang="en-US"/>
          </a:p>
        </p:txBody>
      </p:sp>
    </p:spTree>
    <p:extLst>
      <p:ext uri="{BB962C8B-B14F-4D97-AF65-F5344CB8AC3E}">
        <p14:creationId xmlns:p14="http://schemas.microsoft.com/office/powerpoint/2010/main" val="2684656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18860C-2A0C-4ACB-B723-63908B530F27}" type="datetimeFigureOut">
              <a:rPr lang="en-US" smtClean="0"/>
              <a:t>4/13/2019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DC18ED-14B1-4DB6-B3B3-0D1329DA7D84}" type="slidenum">
              <a:rPr lang="en-US" smtClean="0"/>
              <a:t>‹#›</a:t>
            </a:fld>
            <a:endParaRPr lang="en-US"/>
          </a:p>
        </p:txBody>
      </p:sp>
    </p:spTree>
    <p:extLst>
      <p:ext uri="{BB962C8B-B14F-4D97-AF65-F5344CB8AC3E}">
        <p14:creationId xmlns:p14="http://schemas.microsoft.com/office/powerpoint/2010/main" val="4087191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18860C-2A0C-4ACB-B723-63908B530F27}" type="datetimeFigureOut">
              <a:rPr lang="en-US" smtClean="0"/>
              <a:t>4/13/2019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DC18ED-14B1-4DB6-B3B3-0D1329DA7D84}" type="slidenum">
              <a:rPr lang="en-US" smtClean="0"/>
              <a:t>‹#›</a:t>
            </a:fld>
            <a:endParaRPr lang="en-US"/>
          </a:p>
        </p:txBody>
      </p:sp>
    </p:spTree>
    <p:extLst>
      <p:ext uri="{BB962C8B-B14F-4D97-AF65-F5344CB8AC3E}">
        <p14:creationId xmlns:p14="http://schemas.microsoft.com/office/powerpoint/2010/main" val="3226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8860C-2A0C-4ACB-B723-63908B530F27}" type="datetimeFigureOut">
              <a:rPr lang="en-US" smtClean="0"/>
              <a:t>4/13/2019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DC18ED-14B1-4DB6-B3B3-0D1329DA7D84}" type="slidenum">
              <a:rPr lang="en-US" smtClean="0"/>
              <a:t>‹#›</a:t>
            </a:fld>
            <a:endParaRPr lang="en-US"/>
          </a:p>
        </p:txBody>
      </p:sp>
    </p:spTree>
    <p:extLst>
      <p:ext uri="{BB962C8B-B14F-4D97-AF65-F5344CB8AC3E}">
        <p14:creationId xmlns:p14="http://schemas.microsoft.com/office/powerpoint/2010/main" val="853363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18860C-2A0C-4ACB-B723-63908B530F27}"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C18ED-14B1-4DB6-B3B3-0D1329DA7D84}" type="slidenum">
              <a:rPr lang="en-US" smtClean="0"/>
              <a:t>‹#›</a:t>
            </a:fld>
            <a:endParaRPr lang="en-US"/>
          </a:p>
        </p:txBody>
      </p:sp>
    </p:spTree>
    <p:extLst>
      <p:ext uri="{BB962C8B-B14F-4D97-AF65-F5344CB8AC3E}">
        <p14:creationId xmlns:p14="http://schemas.microsoft.com/office/powerpoint/2010/main" val="1475139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18860C-2A0C-4ACB-B723-63908B530F27}" type="datetimeFigureOut">
              <a:rPr lang="en-US" smtClean="0"/>
              <a:t>4/13/2019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DC18ED-14B1-4DB6-B3B3-0D1329DA7D84}" type="slidenum">
              <a:rPr lang="en-US" smtClean="0"/>
              <a:t>‹#›</a:t>
            </a:fld>
            <a:endParaRPr lang="en-US"/>
          </a:p>
        </p:txBody>
      </p:sp>
    </p:spTree>
    <p:extLst>
      <p:ext uri="{BB962C8B-B14F-4D97-AF65-F5344CB8AC3E}">
        <p14:creationId xmlns:p14="http://schemas.microsoft.com/office/powerpoint/2010/main" val="199970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18860C-2A0C-4ACB-B723-63908B530F27}" type="datetimeFigureOut">
              <a:rPr lang="en-US" smtClean="0"/>
              <a:t>4/13/2019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BDC18ED-14B1-4DB6-B3B3-0D1329DA7D84}" type="slidenum">
              <a:rPr lang="en-US" smtClean="0"/>
              <a:t>‹#›</a:t>
            </a:fld>
            <a:endParaRPr lang="en-US"/>
          </a:p>
        </p:txBody>
      </p:sp>
    </p:spTree>
    <p:extLst>
      <p:ext uri="{BB962C8B-B14F-4D97-AF65-F5344CB8AC3E}">
        <p14:creationId xmlns:p14="http://schemas.microsoft.com/office/powerpoint/2010/main" val="2505202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918A-F2A3-48F7-91C9-A11108A95566}"/>
              </a:ext>
            </a:extLst>
          </p:cNvPr>
          <p:cNvSpPr>
            <a:spLocks noGrp="1"/>
          </p:cNvSpPr>
          <p:nvPr>
            <p:ph type="ctrTitle"/>
          </p:nvPr>
        </p:nvSpPr>
        <p:spPr>
          <a:xfrm>
            <a:off x="1524000" y="816746"/>
            <a:ext cx="9144000" cy="2234364"/>
          </a:xfrm>
        </p:spPr>
        <p:txBody>
          <a:bodyPr>
            <a:normAutofit fontScale="90000"/>
          </a:bodyPr>
          <a:lstStyle/>
          <a:p>
            <a:pPr algn="l"/>
            <a:r>
              <a:rPr lang="en-US" sz="5400" b="1" i="1" dirty="0">
                <a:highlight>
                  <a:srgbClr val="800080"/>
                </a:highlight>
                <a:latin typeface="Calibri" panose="020F0502020204030204" pitchFamily="34" charset="0"/>
                <a:cs typeface="Calibri" panose="020F0502020204030204" pitchFamily="34" charset="0"/>
              </a:rPr>
              <a:t>Predicting optimal location for a Fast Food Restaurant in  Chicago</a:t>
            </a:r>
          </a:p>
        </p:txBody>
      </p:sp>
      <p:sp>
        <p:nvSpPr>
          <p:cNvPr id="3" name="Subtitle 2">
            <a:extLst>
              <a:ext uri="{FF2B5EF4-FFF2-40B4-BE49-F238E27FC236}">
                <a16:creationId xmlns:a16="http://schemas.microsoft.com/office/drawing/2014/main" id="{25386586-2E6E-4BE2-83AA-D3D66466078F}"/>
              </a:ext>
            </a:extLst>
          </p:cNvPr>
          <p:cNvSpPr>
            <a:spLocks noGrp="1"/>
          </p:cNvSpPr>
          <p:nvPr>
            <p:ph type="subTitle" idx="1"/>
          </p:nvPr>
        </p:nvSpPr>
        <p:spPr>
          <a:xfrm>
            <a:off x="1524000" y="3536302"/>
            <a:ext cx="9206204" cy="1716833"/>
          </a:xfrm>
        </p:spPr>
        <p:txBody>
          <a:bodyPr>
            <a:normAutofit/>
          </a:bodyPr>
          <a:lstStyle/>
          <a:p>
            <a:r>
              <a:rPr lang="en-US" sz="1800" dirty="0">
                <a:latin typeface="Magneto" panose="04030805050802020D02" pitchFamily="82" charset="0"/>
              </a:rPr>
              <a:t>Made by </a:t>
            </a:r>
            <a:r>
              <a:rPr lang="en-US" sz="1800" dirty="0" err="1">
                <a:latin typeface="Magneto" panose="04030805050802020D02" pitchFamily="82" charset="0"/>
              </a:rPr>
              <a:t>sushma</a:t>
            </a:r>
            <a:endParaRPr lang="en-US" sz="1800" dirty="0">
              <a:latin typeface="Magneto" panose="04030805050802020D02" pitchFamily="82" charset="0"/>
            </a:endParaRPr>
          </a:p>
        </p:txBody>
      </p:sp>
    </p:spTree>
    <p:extLst>
      <p:ext uri="{BB962C8B-B14F-4D97-AF65-F5344CB8AC3E}">
        <p14:creationId xmlns:p14="http://schemas.microsoft.com/office/powerpoint/2010/main" val="3297002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F0EF-C99E-4463-AA79-333DD45C3315}"/>
              </a:ext>
            </a:extLst>
          </p:cNvPr>
          <p:cNvSpPr>
            <a:spLocks noGrp="1"/>
          </p:cNvSpPr>
          <p:nvPr>
            <p:ph type="title"/>
          </p:nvPr>
        </p:nvSpPr>
        <p:spPr/>
        <p:txBody>
          <a:bodyPr/>
          <a:lstStyle/>
          <a:p>
            <a:pPr algn="ctr"/>
            <a:r>
              <a:rPr lang="en-US" dirty="0">
                <a:solidFill>
                  <a:schemeClr val="accent5">
                    <a:lumMod val="75000"/>
                  </a:schemeClr>
                </a:solidFill>
              </a:rPr>
              <a:t>conclusion</a:t>
            </a:r>
          </a:p>
        </p:txBody>
      </p:sp>
      <p:sp>
        <p:nvSpPr>
          <p:cNvPr id="3" name="Content Placeholder 2">
            <a:extLst>
              <a:ext uri="{FF2B5EF4-FFF2-40B4-BE49-F238E27FC236}">
                <a16:creationId xmlns:a16="http://schemas.microsoft.com/office/drawing/2014/main" id="{4D1AA9CE-0041-4404-A352-73ED211B5B53}"/>
              </a:ext>
            </a:extLst>
          </p:cNvPr>
          <p:cNvSpPr>
            <a:spLocks noGrp="1"/>
          </p:cNvSpPr>
          <p:nvPr>
            <p:ph idx="1"/>
          </p:nvPr>
        </p:nvSpPr>
        <p:spPr>
          <a:xfrm>
            <a:off x="677334" y="1384918"/>
            <a:ext cx="8596668" cy="4863482"/>
          </a:xfrm>
        </p:spPr>
        <p:txBody>
          <a:bodyPr>
            <a:normAutofit fontScale="92500" lnSpcReduction="10000"/>
          </a:bodyPr>
          <a:lstStyle/>
          <a:p>
            <a:r>
              <a:rPr lang="en-US" dirty="0"/>
              <a:t>After doing analysis and discussion , the conclusion is</a:t>
            </a:r>
          </a:p>
          <a:p>
            <a:r>
              <a:rPr lang="en-US" dirty="0"/>
              <a:t>Purpose of this project was to identify Chicago areas close to center with low number of restaurants (particularly Fast food restaurants) in order to aid stakeholders in narrowing down the search for optimal location for a new Fast food restaurant. By calculating restaurant density distribution from Foursquare data we have first identified general boroughs that justify further analysis , and then generated extensive collection of locations which satisfy some basic requirements regarding existing nearby restaurants. Clustering of those locations was then performed in order to create major zones of interest (containing greatest number of potential locations) and addresses of those zone centers were created to be used as starting points for final exploration by stakeholders.</a:t>
            </a:r>
          </a:p>
          <a:p>
            <a:r>
              <a:rPr lang="en-US" dirty="0"/>
              <a:t>Final decision 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p>
          <a:p>
            <a:r>
              <a:rPr lang="en-US" dirty="0"/>
              <a:t> </a:t>
            </a:r>
          </a:p>
          <a:p>
            <a:endParaRPr lang="en-US" dirty="0"/>
          </a:p>
        </p:txBody>
      </p:sp>
    </p:spTree>
    <p:extLst>
      <p:ext uri="{BB962C8B-B14F-4D97-AF65-F5344CB8AC3E}">
        <p14:creationId xmlns:p14="http://schemas.microsoft.com/office/powerpoint/2010/main" val="3197653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9EA2-9D03-49B9-8F70-1E87154C4497}"/>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28D6E411-1505-4803-BC77-7A27A763329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421B7149-C9CF-4D6F-BF20-B14018ECA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609600"/>
            <a:ext cx="8596668" cy="5638800"/>
          </a:xfrm>
          <a:prstGeom prst="rect">
            <a:avLst/>
          </a:prstGeom>
        </p:spPr>
      </p:pic>
    </p:spTree>
    <p:extLst>
      <p:ext uri="{BB962C8B-B14F-4D97-AF65-F5344CB8AC3E}">
        <p14:creationId xmlns:p14="http://schemas.microsoft.com/office/powerpoint/2010/main" val="1378474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95E1-5F2B-449C-8D8A-5A459FE76A89}"/>
              </a:ext>
            </a:extLst>
          </p:cNvPr>
          <p:cNvSpPr>
            <a:spLocks noGrp="1"/>
          </p:cNvSpPr>
          <p:nvPr>
            <p:ph type="title"/>
          </p:nvPr>
        </p:nvSpPr>
        <p:spPr/>
        <p:txBody>
          <a:bodyPr>
            <a:normAutofit/>
          </a:bodyPr>
          <a:lstStyle/>
          <a:p>
            <a:r>
              <a:rPr lang="en-US" sz="5400" dirty="0">
                <a:latin typeface="Calibri" panose="020F0502020204030204" pitchFamily="34" charset="0"/>
                <a:cs typeface="Calibri" panose="020F0502020204030204" pitchFamily="34" charset="0"/>
              </a:rPr>
              <a:t>                 </a:t>
            </a:r>
            <a:r>
              <a:rPr lang="en-US" sz="5400" dirty="0">
                <a:solidFill>
                  <a:srgbClr val="C00000"/>
                </a:solidFill>
                <a:latin typeface="Calibri" panose="020F0502020204030204" pitchFamily="34" charset="0"/>
                <a:cs typeface="Calibri" panose="020F0502020204030204" pitchFamily="34" charset="0"/>
              </a:rPr>
              <a:t>Location</a:t>
            </a:r>
            <a:br>
              <a:rPr lang="en-US" sz="6600" dirty="0"/>
            </a:br>
            <a:r>
              <a:rPr lang="en-US" sz="1800" dirty="0">
                <a:solidFill>
                  <a:srgbClr val="002060"/>
                </a:solidFill>
                <a:latin typeface="Calibri" panose="020F0502020204030204" pitchFamily="34" charset="0"/>
                <a:cs typeface="Calibri" panose="020F0502020204030204" pitchFamily="34" charset="0"/>
              </a:rPr>
              <a:t>Elements considering for potential restaurant location</a:t>
            </a:r>
            <a:br>
              <a:rPr lang="en-US" sz="1800" dirty="0">
                <a:solidFill>
                  <a:srgbClr val="002060"/>
                </a:solidFill>
                <a:latin typeface="Calibri" panose="020F0502020204030204" pitchFamily="34" charset="0"/>
                <a:cs typeface="Calibri" panose="020F0502020204030204" pitchFamily="34" charset="0"/>
              </a:rPr>
            </a:br>
            <a:r>
              <a:rPr lang="en-US" sz="1800" dirty="0">
                <a:solidFill>
                  <a:srgbClr val="002060"/>
                </a:solidFill>
                <a:latin typeface="Calibri" panose="020F0502020204030204" pitchFamily="34" charset="0"/>
                <a:cs typeface="Calibri" panose="020F0502020204030204" pitchFamily="34" charset="0"/>
              </a:rPr>
              <a:t>  </a:t>
            </a:r>
            <a:r>
              <a:rPr lang="en-US" sz="1600" dirty="0">
                <a:solidFill>
                  <a:srgbClr val="002060"/>
                </a:solidFill>
                <a:latin typeface="Calibri" panose="020F0502020204030204" pitchFamily="34" charset="0"/>
                <a:cs typeface="Calibri" panose="020F0502020204030204" pitchFamily="34" charset="0"/>
              </a:rPr>
              <a:t>1  since there are lots of restaurants in Berlin we will try to detect locations that are not already </a:t>
            </a:r>
            <a:br>
              <a:rPr lang="en-US" sz="1600" dirty="0">
                <a:solidFill>
                  <a:srgbClr val="002060"/>
                </a:solidFill>
                <a:latin typeface="Calibri" panose="020F0502020204030204" pitchFamily="34" charset="0"/>
                <a:cs typeface="Calibri" panose="020F0502020204030204" pitchFamily="34" charset="0"/>
              </a:rPr>
            </a:br>
            <a:r>
              <a:rPr lang="en-US" sz="1600" dirty="0">
                <a:solidFill>
                  <a:srgbClr val="002060"/>
                </a:solidFill>
                <a:latin typeface="Calibri" panose="020F0502020204030204" pitchFamily="34" charset="0"/>
                <a:cs typeface="Calibri" panose="020F0502020204030204" pitchFamily="34" charset="0"/>
              </a:rPr>
              <a:t>       crowded with restaurants.</a:t>
            </a:r>
            <a:br>
              <a:rPr lang="en-US" sz="1600" dirty="0">
                <a:solidFill>
                  <a:srgbClr val="002060"/>
                </a:solidFill>
                <a:latin typeface="Calibri" panose="020F0502020204030204" pitchFamily="34" charset="0"/>
                <a:cs typeface="Calibri" panose="020F0502020204030204" pitchFamily="34" charset="0"/>
              </a:rPr>
            </a:br>
            <a:r>
              <a:rPr lang="en-US" sz="1600" dirty="0">
                <a:solidFill>
                  <a:srgbClr val="002060"/>
                </a:solidFill>
                <a:latin typeface="Calibri" panose="020F0502020204030204" pitchFamily="34" charset="0"/>
                <a:cs typeface="Calibri" panose="020F0502020204030204" pitchFamily="34" charset="0"/>
              </a:rPr>
              <a:t>  </a:t>
            </a:r>
            <a:br>
              <a:rPr lang="en-US" sz="1600" dirty="0">
                <a:solidFill>
                  <a:srgbClr val="002060"/>
                </a:solidFill>
                <a:latin typeface="Calibri" panose="020F0502020204030204" pitchFamily="34" charset="0"/>
                <a:cs typeface="Calibri" panose="020F0502020204030204" pitchFamily="34" charset="0"/>
              </a:rPr>
            </a:br>
            <a:r>
              <a:rPr lang="en-US" sz="1600" dirty="0">
                <a:solidFill>
                  <a:srgbClr val="002060"/>
                </a:solidFill>
                <a:latin typeface="Calibri" panose="020F0502020204030204" pitchFamily="34" charset="0"/>
                <a:cs typeface="Calibri" panose="020F0502020204030204" pitchFamily="34" charset="0"/>
              </a:rPr>
              <a:t> 2   we are particularly interested in areas with no Fast Food Restaurants in vicinity.</a:t>
            </a:r>
            <a:endParaRPr lang="en-US" sz="1800" dirty="0">
              <a:solidFill>
                <a:srgbClr val="002060"/>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62A14F9D-ABFD-4921-9FB6-5C252DF388A6}"/>
              </a:ext>
            </a:extLst>
          </p:cNvPr>
          <p:cNvSpPr>
            <a:spLocks noGrp="1"/>
          </p:cNvSpPr>
          <p:nvPr>
            <p:ph type="body" idx="1"/>
          </p:nvPr>
        </p:nvSpPr>
        <p:spPr/>
        <p:txBody>
          <a:bodyPr>
            <a:noAutofit/>
          </a:bodyPr>
          <a:lstStyle/>
          <a:p>
            <a:pPr algn="ctr"/>
            <a:r>
              <a:rPr lang="en-US" sz="5400" dirty="0">
                <a:latin typeface="Calibri" panose="020F0502020204030204" pitchFamily="34" charset="0"/>
                <a:cs typeface="Calibri" panose="020F0502020204030204" pitchFamily="34" charset="0"/>
              </a:rPr>
              <a:t>                                                </a:t>
            </a:r>
            <a:r>
              <a:rPr lang="en-US" sz="5400" dirty="0" err="1">
                <a:solidFill>
                  <a:srgbClr val="C00000"/>
                </a:solidFill>
                <a:latin typeface="Calibri" panose="020F0502020204030204" pitchFamily="34" charset="0"/>
                <a:cs typeface="Calibri" panose="020F0502020204030204" pitchFamily="34" charset="0"/>
              </a:rPr>
              <a:t>Acessibility</a:t>
            </a:r>
            <a:endParaRPr lang="en-US" sz="5400" dirty="0">
              <a:solidFill>
                <a:srgbClr val="C00000"/>
              </a:solidFill>
              <a:latin typeface="Calibri" panose="020F0502020204030204" pitchFamily="34" charset="0"/>
              <a:cs typeface="Calibri" panose="020F0502020204030204" pitchFamily="34" charset="0"/>
            </a:endParaRPr>
          </a:p>
          <a:p>
            <a:r>
              <a:rPr lang="en-US" sz="1400" dirty="0">
                <a:solidFill>
                  <a:srgbClr val="002060"/>
                </a:solidFill>
                <a:latin typeface="Calibri" panose="020F0502020204030204" pitchFamily="34" charset="0"/>
                <a:cs typeface="Calibri" panose="020F0502020204030204" pitchFamily="34" charset="0"/>
              </a:rPr>
              <a:t>   3    Located near to center makes accessible for customers</a:t>
            </a:r>
          </a:p>
          <a:p>
            <a:r>
              <a:rPr lang="en-US" sz="1400" dirty="0">
                <a:solidFill>
                  <a:srgbClr val="002060"/>
                </a:solidFill>
                <a:latin typeface="Calibri" panose="020F0502020204030204" pitchFamily="34" charset="0"/>
                <a:cs typeface="Calibri" panose="020F0502020204030204" pitchFamily="34" charset="0"/>
              </a:rPr>
              <a:t>  4     Drive through should be there</a:t>
            </a:r>
          </a:p>
          <a:p>
            <a:pPr algn="ctr"/>
            <a:endParaRPr lang="en-US" sz="5400" dirty="0">
              <a:solidFill>
                <a:srgbClr val="C00000"/>
              </a:solidFill>
              <a:latin typeface="Calibri" panose="020F0502020204030204" pitchFamily="34" charset="0"/>
              <a:cs typeface="Calibri" panose="020F0502020204030204" pitchFamily="34" charset="0"/>
            </a:endParaRPr>
          </a:p>
          <a:p>
            <a:pPr algn="ctr"/>
            <a:endParaRPr lang="en-US" sz="5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7121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64DB-EB40-4C7D-8369-708AC1490D86}"/>
              </a:ext>
            </a:extLst>
          </p:cNvPr>
          <p:cNvSpPr>
            <a:spLocks noGrp="1"/>
          </p:cNvSpPr>
          <p:nvPr>
            <p:ph type="title"/>
          </p:nvPr>
        </p:nvSpPr>
        <p:spPr/>
        <p:txBody>
          <a:bodyPr/>
          <a:lstStyle/>
          <a:p>
            <a:pPr algn="ctr"/>
            <a:r>
              <a:rPr lang="en-US" dirty="0"/>
              <a:t> </a:t>
            </a:r>
            <a:r>
              <a:rPr lang="en-US" dirty="0">
                <a:solidFill>
                  <a:schemeClr val="accent5">
                    <a:lumMod val="75000"/>
                  </a:schemeClr>
                </a:solidFill>
              </a:rPr>
              <a:t>Advantages of Fast Food Restaurant</a:t>
            </a:r>
          </a:p>
        </p:txBody>
      </p:sp>
      <p:sp>
        <p:nvSpPr>
          <p:cNvPr id="3" name="Text Placeholder 2">
            <a:extLst>
              <a:ext uri="{FF2B5EF4-FFF2-40B4-BE49-F238E27FC236}">
                <a16:creationId xmlns:a16="http://schemas.microsoft.com/office/drawing/2014/main" id="{8E273A10-9025-437D-AFA3-EFA892E78296}"/>
              </a:ext>
            </a:extLst>
          </p:cNvPr>
          <p:cNvSpPr>
            <a:spLocks noGrp="1"/>
          </p:cNvSpPr>
          <p:nvPr>
            <p:ph type="body" idx="1"/>
          </p:nvPr>
        </p:nvSpPr>
        <p:spPr>
          <a:xfrm>
            <a:off x="677335" y="3429000"/>
            <a:ext cx="8596668" cy="2108718"/>
          </a:xfrm>
        </p:spPr>
        <p:txBody>
          <a:bodyPr>
            <a:normAutofit/>
          </a:bodyPr>
          <a:lstStyle/>
          <a:p>
            <a:r>
              <a:rPr lang="en-US" dirty="0"/>
              <a:t>One of the advantage of choosing Fast Food over regular restaurant are</a:t>
            </a:r>
          </a:p>
          <a:p>
            <a:r>
              <a:rPr lang="en-US" dirty="0"/>
              <a:t> Fast serving time</a:t>
            </a:r>
          </a:p>
          <a:p>
            <a:r>
              <a:rPr lang="en-US" dirty="0"/>
              <a:t> convenient</a:t>
            </a:r>
          </a:p>
          <a:p>
            <a:r>
              <a:rPr lang="en-US" dirty="0"/>
              <a:t> Nutritious items like peanut butter, pasta, brown rice are relatively inexpensive</a:t>
            </a:r>
          </a:p>
          <a:p>
            <a:r>
              <a:rPr lang="en-US" dirty="0"/>
              <a:t>Low cost food can help stay with budget</a:t>
            </a:r>
          </a:p>
          <a:p>
            <a:endParaRPr lang="en-US" dirty="0"/>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181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67CECE-233E-4EA2-B46A-91B2CB3846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850" y="666750"/>
            <a:ext cx="8067675" cy="4953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4344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C7996B-DFA4-4395-B3ED-7A098CA84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104775"/>
            <a:ext cx="11782425" cy="6962775"/>
          </a:xfrm>
          <a:prstGeom prst="rect">
            <a:avLst/>
          </a:prstGeom>
        </p:spPr>
      </p:pic>
    </p:spTree>
    <p:extLst>
      <p:ext uri="{BB962C8B-B14F-4D97-AF65-F5344CB8AC3E}">
        <p14:creationId xmlns:p14="http://schemas.microsoft.com/office/powerpoint/2010/main" val="2241703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114E92-E1C0-41CA-8A77-CE357D2CB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0"/>
            <a:ext cx="10496550" cy="6858000"/>
          </a:xfrm>
          <a:prstGeom prst="rect">
            <a:avLst/>
          </a:prstGeom>
        </p:spPr>
      </p:pic>
    </p:spTree>
    <p:extLst>
      <p:ext uri="{BB962C8B-B14F-4D97-AF65-F5344CB8AC3E}">
        <p14:creationId xmlns:p14="http://schemas.microsoft.com/office/powerpoint/2010/main" val="326608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263E93-FA82-45B5-B227-7F6C4A573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50" y="200026"/>
            <a:ext cx="8648699" cy="6324600"/>
          </a:xfrm>
          <a:prstGeom prst="rect">
            <a:avLst/>
          </a:prstGeom>
        </p:spPr>
      </p:pic>
    </p:spTree>
    <p:extLst>
      <p:ext uri="{BB962C8B-B14F-4D97-AF65-F5344CB8AC3E}">
        <p14:creationId xmlns:p14="http://schemas.microsoft.com/office/powerpoint/2010/main" val="60803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39C1AE-434E-4662-9C9C-479EC3B29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75" y="314325"/>
            <a:ext cx="9334500" cy="5915025"/>
          </a:xfrm>
          <a:prstGeom prst="rect">
            <a:avLst/>
          </a:prstGeom>
        </p:spPr>
      </p:pic>
    </p:spTree>
    <p:extLst>
      <p:ext uri="{BB962C8B-B14F-4D97-AF65-F5344CB8AC3E}">
        <p14:creationId xmlns:p14="http://schemas.microsoft.com/office/powerpoint/2010/main" val="390177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2E43-A190-432D-AB48-E7F1B30A4B39}"/>
              </a:ext>
            </a:extLst>
          </p:cNvPr>
          <p:cNvSpPr>
            <a:spLocks noGrp="1"/>
          </p:cNvSpPr>
          <p:nvPr>
            <p:ph type="title"/>
          </p:nvPr>
        </p:nvSpPr>
        <p:spPr>
          <a:xfrm>
            <a:off x="677334" y="609600"/>
            <a:ext cx="8596668" cy="1320800"/>
          </a:xfrm>
        </p:spPr>
        <p:txBody>
          <a:bodyPr/>
          <a:lstStyle/>
          <a:p>
            <a:pPr algn="ctr"/>
            <a:r>
              <a:rPr lang="en-US" dirty="0">
                <a:solidFill>
                  <a:srgbClr val="002060"/>
                </a:solidFill>
              </a:rPr>
              <a:t>DATA</a:t>
            </a:r>
          </a:p>
        </p:txBody>
      </p:sp>
      <p:sp>
        <p:nvSpPr>
          <p:cNvPr id="3" name="Content Placeholder 2">
            <a:extLst>
              <a:ext uri="{FF2B5EF4-FFF2-40B4-BE49-F238E27FC236}">
                <a16:creationId xmlns:a16="http://schemas.microsoft.com/office/drawing/2014/main" id="{E2F9483C-4627-4843-A1D1-E5D6DEC316A5}"/>
              </a:ext>
            </a:extLst>
          </p:cNvPr>
          <p:cNvSpPr>
            <a:spLocks noGrp="1"/>
          </p:cNvSpPr>
          <p:nvPr>
            <p:ph idx="1"/>
          </p:nvPr>
        </p:nvSpPr>
        <p:spPr/>
        <p:txBody>
          <a:bodyPr/>
          <a:lstStyle/>
          <a:p>
            <a:endParaRPr lang="en-US" dirty="0"/>
          </a:p>
          <a:p>
            <a:r>
              <a:rPr lang="en-US" dirty="0"/>
              <a:t>In this project we will try to find an optimal location for a restaurant. </a:t>
            </a:r>
          </a:p>
          <a:p>
            <a:r>
              <a:rPr lang="en-US" dirty="0"/>
              <a:t>Specifically, this report will be targeted to stakeholders interested in opening </a:t>
            </a:r>
          </a:p>
          <a:p>
            <a:r>
              <a:rPr lang="en-US" dirty="0"/>
              <a:t>an Fast Food Restaurant in Chicago.</a:t>
            </a:r>
          </a:p>
          <a:p>
            <a:endParaRPr lang="en-US" dirty="0"/>
          </a:p>
          <a:p>
            <a:endParaRPr lang="en-US" dirty="0"/>
          </a:p>
          <a:p>
            <a:r>
              <a:rPr lang="en-US" dirty="0"/>
              <a:t>We would also prefer locations as close to city , Advantages of each area will </a:t>
            </a:r>
          </a:p>
          <a:p>
            <a:r>
              <a:rPr lang="en-US" dirty="0"/>
              <a:t>then be clearly expressed so that best possible final location can be chosen by </a:t>
            </a:r>
          </a:p>
          <a:p>
            <a:r>
              <a:rPr lang="en-US" dirty="0"/>
              <a:t>stakeholders.</a:t>
            </a:r>
          </a:p>
          <a:p>
            <a:endParaRPr lang="en-US" dirty="0"/>
          </a:p>
        </p:txBody>
      </p:sp>
    </p:spTree>
    <p:extLst>
      <p:ext uri="{BB962C8B-B14F-4D97-AF65-F5344CB8AC3E}">
        <p14:creationId xmlns:p14="http://schemas.microsoft.com/office/powerpoint/2010/main" val="4246605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142</TotalTime>
  <Words>343</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Magneto</vt:lpstr>
      <vt:lpstr>Trebuchet MS</vt:lpstr>
      <vt:lpstr>Wingdings 3</vt:lpstr>
      <vt:lpstr>Facet</vt:lpstr>
      <vt:lpstr>Predicting optimal location for a Fast Food Restaurant in  Chicago</vt:lpstr>
      <vt:lpstr>                 Location Elements considering for potential restaurant location   1  since there are lots of restaurants in Berlin we will try to detect locations that are not already         crowded with restaurants.     2   we are particularly interested in areas with no Fast Food Restaurants in vicinity.</vt:lpstr>
      <vt:lpstr> Advantages of Fast Food Restaurant</vt:lpstr>
      <vt:lpstr>PowerPoint Presentation</vt:lpstr>
      <vt:lpstr>PowerPoint Presentation</vt:lpstr>
      <vt:lpstr>PowerPoint Presentation</vt:lpstr>
      <vt:lpstr>PowerPoint Presentation</vt:lpstr>
      <vt:lpstr>PowerPoint Presentation</vt:lpstr>
      <vt:lpstr>DATA</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optimal location for a Restaurant</dc:title>
  <dc:creator>Sushma</dc:creator>
  <cp:lastModifiedBy>Sushma</cp:lastModifiedBy>
  <cp:revision>11</cp:revision>
  <dcterms:created xsi:type="dcterms:W3CDTF">2019-04-13T02:34:47Z</dcterms:created>
  <dcterms:modified xsi:type="dcterms:W3CDTF">2019-04-13T05:07:59Z</dcterms:modified>
</cp:coreProperties>
</file>