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0" r:id="rId3"/>
    <p:sldId id="271" r:id="rId4"/>
    <p:sldId id="258" r:id="rId5"/>
    <p:sldId id="288" r:id="rId6"/>
    <p:sldId id="274" r:id="rId7"/>
    <p:sldId id="276" r:id="rId8"/>
    <p:sldId id="287" r:id="rId9"/>
    <p:sldId id="278" r:id="rId10"/>
    <p:sldId id="284" r:id="rId11"/>
    <p:sldId id="286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D727D-6AE5-4C80-B4B3-E430C9DCC5A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36D05-1352-48C0-9324-0AA847E09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8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D727D-6AE5-4C80-B4B3-E430C9DCC5A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36D05-1352-48C0-9324-0AA847E09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0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D727D-6AE5-4C80-B4B3-E430C9DCC5A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36D05-1352-48C0-9324-0AA847E09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65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D727D-6AE5-4C80-B4B3-E430C9DCC5A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36D05-1352-48C0-9324-0AA847E09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835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D727D-6AE5-4C80-B4B3-E430C9DCC5A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36D05-1352-48C0-9324-0AA847E09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025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D727D-6AE5-4C80-B4B3-E430C9DCC5A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36D05-1352-48C0-9324-0AA847E09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561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46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4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5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4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8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7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6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6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D727D-6AE5-4C80-B4B3-E430C9DCC5A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36D05-1352-48C0-9324-0AA847E09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85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jpe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962973"/>
            <a:ext cx="10946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IN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	</a:t>
            </a:r>
            <a:r>
              <a:rPr lang="en-IN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	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GROUP 4 - PART 3 PRESENTATION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2565" y="2751876"/>
            <a:ext cx="5643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</a:rPr>
              <a:t>By</a:t>
            </a:r>
          </a:p>
          <a:p>
            <a:pPr algn="ctr"/>
            <a:r>
              <a:rPr lang="en-US" sz="2000" dirty="0" err="1">
                <a:latin typeface="Calibri" panose="020F0502020204030204" pitchFamily="34" charset="0"/>
              </a:rPr>
              <a:t>Bhavya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Devineni</a:t>
            </a:r>
            <a:endParaRPr lang="en-US" sz="2000" dirty="0">
              <a:latin typeface="Calibri" panose="020F0502020204030204" pitchFamily="34" charset="0"/>
            </a:endParaRPr>
          </a:p>
          <a:p>
            <a:pPr algn="ctr"/>
            <a:r>
              <a:rPr lang="en-US" sz="2000" dirty="0" err="1">
                <a:latin typeface="Calibri" panose="020F0502020204030204" pitchFamily="34" charset="0"/>
              </a:rPr>
              <a:t>Kalyan</a:t>
            </a:r>
            <a:r>
              <a:rPr lang="en-US" sz="2000" dirty="0">
                <a:latin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</a:rPr>
              <a:t>Purushotham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Karra</a:t>
            </a:r>
            <a:endParaRPr lang="en-US" sz="2000" dirty="0">
              <a:latin typeface="Calibri" panose="020F0502020204030204" pitchFamily="34" charset="0"/>
            </a:endParaRPr>
          </a:p>
          <a:p>
            <a:pPr algn="ctr"/>
            <a:r>
              <a:rPr lang="en-US" sz="2000" dirty="0" err="1">
                <a:latin typeface="Calibri" panose="020F0502020204030204" pitchFamily="34" charset="0"/>
              </a:rPr>
              <a:t>Nevetha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Balasubramanian</a:t>
            </a:r>
            <a:endParaRPr lang="en-US" sz="2000" dirty="0">
              <a:latin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</a:rPr>
              <a:t>Praveen Kumar </a:t>
            </a:r>
            <a:r>
              <a:rPr lang="en-US" sz="2000" dirty="0" err="1">
                <a:latin typeface="Calibri" panose="020F0502020204030204" pitchFamily="34" charset="0"/>
              </a:rPr>
              <a:t>Govindaraj</a:t>
            </a:r>
            <a:endParaRPr lang="en-US" sz="2000" dirty="0">
              <a:latin typeface="Calibri" panose="020F0502020204030204" pitchFamily="34" charset="0"/>
            </a:endParaRPr>
          </a:p>
          <a:p>
            <a:pPr algn="ctr"/>
            <a:r>
              <a:rPr lang="en-US" sz="2000" dirty="0" err="1">
                <a:latin typeface="Calibri" panose="020F0502020204030204" pitchFamily="34" charset="0"/>
              </a:rPr>
              <a:t>Raghunath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Viswanath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Nallapeta</a:t>
            </a:r>
            <a:endParaRPr lang="en-US" sz="2000" dirty="0">
              <a:latin typeface="Calibri" panose="020F0502020204030204" pitchFamily="34" charset="0"/>
            </a:endParaRPr>
          </a:p>
          <a:p>
            <a:pPr algn="ctr"/>
            <a:r>
              <a:rPr lang="en-US" sz="2000" dirty="0" err="1">
                <a:latin typeface="Calibri" panose="020F0502020204030204" pitchFamily="34" charset="0"/>
              </a:rPr>
              <a:t>Sridevi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Rachakulla</a:t>
            </a:r>
            <a:endParaRPr lang="en-US" sz="2000" dirty="0">
              <a:latin typeface="Calibri" panose="020F0502020204030204" pitchFamily="34" charset="0"/>
            </a:endParaRPr>
          </a:p>
          <a:p>
            <a:pPr algn="ctr"/>
            <a:r>
              <a:rPr lang="en-US" sz="2000" dirty="0" err="1">
                <a:latin typeface="Calibri" panose="020F0502020204030204" pitchFamily="34" charset="0"/>
              </a:rPr>
              <a:t>Sushma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Venkatesh</a:t>
            </a:r>
            <a:r>
              <a:rPr lang="en-US" sz="2000" dirty="0">
                <a:latin typeface="Calibri" panose="020F0502020204030204" pitchFamily="34" charset="0"/>
              </a:rPr>
              <a:t> Reddy</a:t>
            </a:r>
          </a:p>
          <a:p>
            <a:pPr algn="ctr"/>
            <a:r>
              <a:rPr lang="en-US" sz="2000" dirty="0" err="1">
                <a:latin typeface="Calibri" panose="020F0502020204030204" pitchFamily="34" charset="0"/>
              </a:rPr>
              <a:t>Vishwanarayan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Sriganesh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5471" y="379442"/>
            <a:ext cx="8306873" cy="530292"/>
          </a:xfrm>
        </p:spPr>
        <p:txBody>
          <a:bodyPr>
            <a:noAutofit/>
          </a:bodyPr>
          <a:lstStyle/>
          <a:p>
            <a:r>
              <a:rPr lang="en-US" b="1" dirty="0" smtClean="0"/>
              <a:t>IMPACT OF US PRESIDENTIAL ELECTIONS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72183" y="5193657"/>
            <a:ext cx="11307441" cy="1570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INFERENCES: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US" sz="2000" dirty="0" smtClean="0"/>
              <a:t>Presidential </a:t>
            </a:r>
            <a:r>
              <a:rPr lang="en-US" sz="2000" dirty="0"/>
              <a:t>elections </a:t>
            </a:r>
            <a:r>
              <a:rPr lang="en-US" dirty="0" smtClean="0"/>
              <a:t>“</a:t>
            </a:r>
            <a:r>
              <a:rPr lang="en-US" sz="2000" b="1" dirty="0" smtClean="0"/>
              <a:t>do </a:t>
            </a:r>
            <a:r>
              <a:rPr lang="en-US" sz="2000" b="1" dirty="0"/>
              <a:t>not have significant </a:t>
            </a:r>
            <a:r>
              <a:rPr lang="en-US" sz="2000" b="1" dirty="0" smtClean="0"/>
              <a:t>impact</a:t>
            </a:r>
            <a:r>
              <a:rPr lang="en-US" sz="2000" dirty="0" smtClean="0"/>
              <a:t>” on the </a:t>
            </a:r>
            <a:r>
              <a:rPr lang="en-US" sz="2000" dirty="0"/>
              <a:t>fortune </a:t>
            </a:r>
            <a:r>
              <a:rPr lang="en-US" sz="2000" dirty="0" smtClean="0"/>
              <a:t>500 </a:t>
            </a:r>
            <a:r>
              <a:rPr lang="en-US" sz="2000" dirty="0" err="1" smtClean="0"/>
              <a:t>COMPANIEs’</a:t>
            </a:r>
            <a:r>
              <a:rPr lang="en-US" sz="2000" dirty="0" smtClean="0"/>
              <a:t> Revenue.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5" y="909734"/>
            <a:ext cx="5912950" cy="414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75" y="909734"/>
            <a:ext cx="58016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949" y="645517"/>
            <a:ext cx="8663288" cy="602850"/>
          </a:xfrm>
        </p:spPr>
        <p:txBody>
          <a:bodyPr>
            <a:normAutofit/>
          </a:bodyPr>
          <a:lstStyle/>
          <a:p>
            <a:r>
              <a:rPr lang="en-US" b="1" dirty="0" smtClean="0"/>
              <a:t>LIMITATIONS AND CONCLUSION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1030" name="Picture 6" descr="creen Shot 2016-04-26 at 6.21.2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95" y="1720465"/>
            <a:ext cx="3515284" cy="360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3638" y="1344810"/>
            <a:ext cx="789342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2800" b="1" u="sng" dirty="0" smtClean="0">
                <a:solidFill>
                  <a:srgbClr val="000000"/>
                </a:solidFill>
                <a:latin typeface="Calibri" charset="0"/>
              </a:rPr>
              <a:t>ASSUMPTIONS</a:t>
            </a:r>
            <a:r>
              <a:rPr lang="en-US" sz="2800" b="1" dirty="0" smtClean="0">
                <a:solidFill>
                  <a:srgbClr val="000000"/>
                </a:solidFill>
                <a:latin typeface="Calibri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Patent count for the Fortune 500 companies hold good only for the period (2008 - 2014)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Presidential Election Sponsorship holds good only for those companies whose data is consistent and 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For better visualization of CSR using the Cluster analysis, we have considered only 3 attributes (CSR Index, Charity and Community)</a:t>
            </a:r>
            <a:endParaRPr lang="en-US" dirty="0" smtClean="0">
              <a:solidFill>
                <a:srgbClr val="000000"/>
              </a:solidFill>
              <a:latin typeface="Noto Sans Symbols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sz="2800" b="1" u="sng" dirty="0" smtClean="0">
                <a:solidFill>
                  <a:srgbClr val="000000"/>
                </a:solidFill>
                <a:latin typeface="Calibri" charset="0"/>
              </a:rPr>
              <a:t>LIMITATION</a:t>
            </a:r>
            <a:r>
              <a:rPr lang="en-US" sz="2800" b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K-10 reports that have been collected challenged us in providing more insight related to Analytics and Innovation </a:t>
            </a: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r>
              <a:rPr lang="en-US" sz="2800" b="1" u="sng" dirty="0" smtClean="0">
                <a:solidFill>
                  <a:srgbClr val="000000"/>
                </a:solidFill>
                <a:latin typeface="Calibri" charset="0"/>
              </a:rPr>
              <a:t>CONCLUSION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Election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does not have influence on the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revenues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organizations,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however it depends on other factors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as well.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endParaRPr lang="en-US" dirty="0">
              <a:solidFill>
                <a:srgbClr val="000000"/>
              </a:solidFill>
              <a:latin typeface="Noto Sans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83238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THANK YOU!!</a:t>
            </a:r>
            <a:endParaRPr lang="en-US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775377" cy="820347"/>
          </a:xfrm>
        </p:spPr>
        <p:txBody>
          <a:bodyPr>
            <a:normAutofit/>
          </a:bodyPr>
          <a:lstStyle/>
          <a:p>
            <a:r>
              <a:rPr lang="en-US" sz="3200" i="1" dirty="0" smtClean="0"/>
              <a:t>Any Questions ?</a:t>
            </a:r>
            <a:endParaRPr lang="en-US" sz="32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1" y="755719"/>
            <a:ext cx="10601738" cy="53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42" y="207045"/>
            <a:ext cx="6122589" cy="694379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COLLECTION PROCESS</a:t>
            </a:r>
            <a:endParaRPr lang="en-US" b="1" dirty="0"/>
          </a:p>
        </p:txBody>
      </p:sp>
      <p:pic>
        <p:nvPicPr>
          <p:cNvPr id="15" name="Picture 2" descr="https://apkupdate.com/images/cover/com.Tableau.Tableau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13" y="3943750"/>
            <a:ext cx="1430383" cy="143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 rot="19629802">
            <a:off x="2118593" y="2452932"/>
            <a:ext cx="934866" cy="25568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06708" y="1980292"/>
            <a:ext cx="665120" cy="2381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9298524" y="3178885"/>
            <a:ext cx="614022" cy="34307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8004129" y="4524190"/>
            <a:ext cx="665120" cy="2381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5312179" y="4506542"/>
            <a:ext cx="665120" cy="2381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9" y="2360145"/>
            <a:ext cx="1279161" cy="12791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05" y="1322146"/>
            <a:ext cx="1762347" cy="135141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28" y="1415098"/>
            <a:ext cx="1550042" cy="14216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864" y="1334787"/>
            <a:ext cx="1582271" cy="15822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778" y="4035423"/>
            <a:ext cx="1830585" cy="1245067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7795273" y="2006862"/>
            <a:ext cx="665120" cy="2381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28" y="3858837"/>
            <a:ext cx="1550042" cy="1421653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 rot="10800000">
            <a:off x="2263040" y="4539879"/>
            <a:ext cx="665120" cy="2381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35" y="4229647"/>
            <a:ext cx="1937413" cy="680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3" y="1102534"/>
            <a:ext cx="1465914" cy="911345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1023396">
            <a:off x="2180897" y="1689689"/>
            <a:ext cx="934866" cy="25568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8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669" y="389927"/>
            <a:ext cx="8576201" cy="524474"/>
          </a:xfrm>
        </p:spPr>
        <p:txBody>
          <a:bodyPr>
            <a:noAutofit/>
          </a:bodyPr>
          <a:lstStyle/>
          <a:p>
            <a:r>
              <a:rPr lang="en-US" b="1" dirty="0" smtClean="0"/>
              <a:t>DESCRIPTIVE STATISTICS- F500 COMPANIES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18457" y="1285539"/>
            <a:ext cx="10881359" cy="529045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55130"/>
              </p:ext>
            </p:extLst>
          </p:nvPr>
        </p:nvGraphicFramePr>
        <p:xfrm>
          <a:off x="540915" y="2060620"/>
          <a:ext cx="11058900" cy="38642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4924">
                  <a:extLst>
                    <a:ext uri="{9D8B030D-6E8A-4147-A177-3AD203B41FA5}">
                      <a16:colId xmlns="" xmlns:a16="http://schemas.microsoft.com/office/drawing/2014/main" val="619718147"/>
                    </a:ext>
                  </a:extLst>
                </a:gridCol>
                <a:gridCol w="1874924"/>
                <a:gridCol w="1874924"/>
                <a:gridCol w="1874924"/>
                <a:gridCol w="1874924"/>
                <a:gridCol w="1684280">
                  <a:extLst>
                    <a:ext uri="{9D8B030D-6E8A-4147-A177-3AD203B41FA5}">
                      <a16:colId xmlns="" xmlns:a16="http://schemas.microsoft.com/office/drawing/2014/main" val="5849496"/>
                    </a:ext>
                  </a:extLst>
                </a:gridCol>
              </a:tblGrid>
              <a:tr h="14407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US" sz="28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(RECORDS)</a:t>
                      </a:r>
                      <a:endParaRPr lang="en-US" sz="28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endParaRPr lang="en-US" sz="28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en-US" sz="28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sz="28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STD</a:t>
                      </a:r>
                      <a:r>
                        <a:rPr lang="en-US" sz="28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DEV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7622888"/>
                  </a:ext>
                </a:extLst>
              </a:tr>
              <a:tr h="6723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2,14,518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429.036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49105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</a:rPr>
                        <a:t>(IBM)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2617.277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1258927"/>
                  </a:ext>
                </a:extLst>
              </a:tr>
              <a:tr h="6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142214.9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3098376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(Walmart)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3098376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250655.4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473075"/>
                  </a:ext>
                </a:extLst>
              </a:tr>
              <a:tr h="9604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CSR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47%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(GE)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0.07105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861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7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61" y="300446"/>
            <a:ext cx="8667481" cy="1093859"/>
          </a:xfrm>
        </p:spPr>
        <p:txBody>
          <a:bodyPr>
            <a:noAutofit/>
          </a:bodyPr>
          <a:lstStyle/>
          <a:p>
            <a:r>
              <a:rPr lang="en-IN" b="1" dirty="0" smtClean="0"/>
              <a:t>Relationship AMONGST VARIABLES</a:t>
            </a:r>
            <a:endParaRPr lang="en-IN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82019"/>
              </p:ext>
            </p:extLst>
          </p:nvPr>
        </p:nvGraphicFramePr>
        <p:xfrm>
          <a:off x="874644" y="1659349"/>
          <a:ext cx="9952382" cy="40390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1380">
                  <a:extLst>
                    <a:ext uri="{9D8B030D-6E8A-4147-A177-3AD203B41FA5}">
                      <a16:colId xmlns="" xmlns:a16="http://schemas.microsoft.com/office/drawing/2014/main" val="619718147"/>
                    </a:ext>
                  </a:extLst>
                </a:gridCol>
                <a:gridCol w="3131380"/>
                <a:gridCol w="3689622"/>
              </a:tblGrid>
              <a:tr h="5600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VARIABLE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US" sz="28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endParaRPr lang="en-US" sz="28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7622888"/>
                  </a:ext>
                </a:extLst>
              </a:tr>
              <a:tr h="6136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Directly Related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1258927"/>
                  </a:ext>
                </a:extLst>
              </a:tr>
              <a:tr h="7163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CSR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Directly Related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473075"/>
                  </a:ext>
                </a:extLst>
              </a:tr>
              <a:tr h="7163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CSR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Related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8611643"/>
                  </a:ext>
                </a:extLst>
              </a:tr>
              <a:tr h="7163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t Related</a:t>
                      </a:r>
                      <a:endParaRPr lang="en-US" dirty="0"/>
                    </a:p>
                  </a:txBody>
                  <a:tcPr/>
                </a:tc>
              </a:tr>
              <a:tr h="7163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Related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242" y="198210"/>
            <a:ext cx="7729728" cy="823766"/>
          </a:xfrm>
        </p:spPr>
        <p:txBody>
          <a:bodyPr>
            <a:normAutofit/>
          </a:bodyPr>
          <a:lstStyle/>
          <a:p>
            <a:r>
              <a:rPr lang="en-US" b="1" dirty="0"/>
              <a:t>IBM - HIGHEST PATENT COUNT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4" y="1169894"/>
            <a:ext cx="5782235" cy="504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9" y="1169894"/>
            <a:ext cx="5979458" cy="5042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063" y="198210"/>
            <a:ext cx="1349813" cy="708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4242" y="1897950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IBM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20857388">
            <a:off x="2360159" y="2717606"/>
            <a:ext cx="133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Microsoft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25459" y="3824412"/>
            <a:ext cx="89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89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84281" y="258385"/>
            <a:ext cx="6690794" cy="616827"/>
          </a:xfrm>
        </p:spPr>
        <p:txBody>
          <a:bodyPr>
            <a:normAutofit/>
          </a:bodyPr>
          <a:lstStyle/>
          <a:p>
            <a:r>
              <a:rPr lang="en-US" b="1" dirty="0" smtClean="0"/>
              <a:t>IBM - HIGHEST PATENT COUNT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4" y="1008529"/>
            <a:ext cx="12070976" cy="5506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063" y="198210"/>
            <a:ext cx="1349813" cy="7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884281" y="258385"/>
            <a:ext cx="6690794" cy="616827"/>
          </a:xfrm>
        </p:spPr>
        <p:txBody>
          <a:bodyPr>
            <a:normAutofit/>
          </a:bodyPr>
          <a:lstStyle/>
          <a:p>
            <a:r>
              <a:rPr lang="en-US" b="1" dirty="0" smtClean="0"/>
              <a:t>IBM - HIGHEST PATENT COUNT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212"/>
            <a:ext cx="12310900" cy="59827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00009" y="5934670"/>
            <a:ext cx="5410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RATING GIVEN: </a:t>
            </a:r>
            <a:r>
              <a:rPr lang="en-US" b="1" i="1" dirty="0" smtClean="0"/>
              <a:t>5 (</a:t>
            </a:r>
            <a:r>
              <a:rPr lang="en-US" b="1" dirty="0" smtClean="0"/>
              <a:t>EXCELLENT)</a:t>
            </a:r>
            <a:r>
              <a:rPr lang="en-US" b="1" i="1" dirty="0" smtClean="0"/>
              <a:t>, </a:t>
            </a:r>
            <a:r>
              <a:rPr lang="en-US" b="1" i="1" dirty="0"/>
              <a:t>BASED ON 5 STAGES OF ANALYTICAL MATURITY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063" y="198210"/>
            <a:ext cx="1349813" cy="7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51998"/>
            <a:ext cx="7729728" cy="1188720"/>
          </a:xfrm>
        </p:spPr>
        <p:txBody>
          <a:bodyPr>
            <a:normAutofit/>
          </a:bodyPr>
          <a:lstStyle/>
          <a:p>
            <a:r>
              <a:rPr lang="en-US" b="1" dirty="0" smtClean="0"/>
              <a:t>WALMART – HIGHEST REVENUE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" y="1549213"/>
            <a:ext cx="7046258" cy="48515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247" y="2138082"/>
            <a:ext cx="4540623" cy="32757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69759" y="3721994"/>
            <a:ext cx="643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52%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60865" y="3721994"/>
            <a:ext cx="71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38%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9114" y="2841964"/>
            <a:ext cx="6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6880" y="317219"/>
            <a:ext cx="10058400" cy="110957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  <a:ea typeface="+mn-ea"/>
                <a:cs typeface="+mn-cs"/>
              </a:rPr>
              <a:t>DAVENPORT’S  ANALYSIS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0119" y="1271458"/>
            <a:ext cx="7350596" cy="38518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b="1" u="sng" dirty="0" smtClean="0">
                <a:latin typeface="Calibri" panose="020F0502020204030204" pitchFamily="34" charset="0"/>
              </a:rPr>
              <a:t>Mobility and big data: </a:t>
            </a:r>
            <a:r>
              <a:rPr lang="en-US" sz="1400" cap="none" dirty="0">
                <a:latin typeface="Calibri" panose="020F0502020204030204" pitchFamily="34" charset="0"/>
              </a:rPr>
              <a:t>The </a:t>
            </a:r>
            <a:r>
              <a:rPr lang="en-US" sz="1400" cap="none" dirty="0" err="1" smtClean="0">
                <a:latin typeface="Calibri" panose="020F0502020204030204" pitchFamily="34" charset="0"/>
              </a:rPr>
              <a:t>Geofencing</a:t>
            </a:r>
            <a:r>
              <a:rPr lang="en-US" sz="1400" cap="none" dirty="0" smtClean="0">
                <a:latin typeface="Calibri" panose="020F0502020204030204" pitchFamily="34" charset="0"/>
              </a:rPr>
              <a:t> </a:t>
            </a:r>
            <a:r>
              <a:rPr lang="en-US" sz="1400" cap="none" dirty="0">
                <a:latin typeface="Calibri" panose="020F0502020204030204" pitchFamily="34" charset="0"/>
              </a:rPr>
              <a:t>feature of Walmart’s mobile app senses </a:t>
            </a:r>
            <a:r>
              <a:rPr lang="en-US" sz="1400" cap="none" dirty="0" smtClean="0">
                <a:latin typeface="Calibri" panose="020F0502020204030204" pitchFamily="34" charset="0"/>
              </a:rPr>
              <a:t>a user’s entry and pops up to </a:t>
            </a:r>
            <a:r>
              <a:rPr lang="en-US" sz="1400" cap="none" dirty="0">
                <a:latin typeface="Calibri" panose="020F0502020204030204" pitchFamily="34" charset="0"/>
              </a:rPr>
              <a:t>enter into the “Store Mode”. </a:t>
            </a:r>
            <a:endParaRPr lang="en-US" sz="1400" cap="none" dirty="0" smtClean="0">
              <a:latin typeface="Calibri" panose="020F0502020204030204" pitchFamily="34" charset="0"/>
            </a:endParaRPr>
          </a:p>
          <a:p>
            <a:pPr marL="282575" indent="53975">
              <a:buNone/>
            </a:pPr>
            <a:r>
              <a:rPr lang="en-US" sz="1400" cap="none" dirty="0" smtClean="0">
                <a:latin typeface="Calibri" panose="020F0502020204030204" pitchFamily="34" charset="0"/>
              </a:rPr>
              <a:t>The store mode helps users to scan QE codes for special discounts and offers on products they would like to buy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u="sng" dirty="0" smtClean="0">
                <a:latin typeface="Calibri" panose="020F0502020204030204" pitchFamily="34" charset="0"/>
              </a:rPr>
              <a:t>Acquisition of </a:t>
            </a:r>
            <a:r>
              <a:rPr lang="en-US" sz="1400" b="1" u="sng" dirty="0" err="1" smtClean="0">
                <a:latin typeface="Calibri" panose="020F0502020204030204" pitchFamily="34" charset="0"/>
              </a:rPr>
              <a:t>aN</a:t>
            </a:r>
            <a:r>
              <a:rPr lang="en-US" sz="1400" b="1" u="sng" dirty="0" smtClean="0">
                <a:latin typeface="Calibri" panose="020F0502020204030204" pitchFamily="34" charset="0"/>
              </a:rPr>
              <a:t> analytics firm: </a:t>
            </a:r>
            <a:r>
              <a:rPr lang="en-US" sz="1400" cap="none" dirty="0" smtClean="0">
                <a:latin typeface="Calibri" panose="020F0502020204030204" pitchFamily="34" charset="0"/>
              </a:rPr>
              <a:t>‘</a:t>
            </a:r>
            <a:r>
              <a:rPr lang="en-US" sz="1400" b="1" cap="none" dirty="0" smtClean="0">
                <a:latin typeface="Calibri" panose="020F0502020204030204" pitchFamily="34" charset="0"/>
              </a:rPr>
              <a:t>INKIRU</a:t>
            </a:r>
            <a:r>
              <a:rPr lang="en-US" sz="1400" cap="none" dirty="0" smtClean="0">
                <a:latin typeface="Calibri" panose="020F0502020204030204" pitchFamily="34" charset="0"/>
              </a:rPr>
              <a:t>’ </a:t>
            </a:r>
            <a:r>
              <a:rPr lang="en-US" sz="1400" cap="none" dirty="0">
                <a:latin typeface="Calibri" panose="020F0502020204030204" pitchFamily="34" charset="0"/>
              </a:rPr>
              <a:t>is used to improve personalization through data </a:t>
            </a:r>
            <a:r>
              <a:rPr lang="en-US" sz="1400" cap="none" dirty="0" smtClean="0">
                <a:latin typeface="Calibri" panose="020F0502020204030204" pitchFamily="34" charset="0"/>
              </a:rPr>
              <a:t>analytics</a:t>
            </a:r>
            <a:endParaRPr lang="en-US" sz="1400" cap="none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u="sng" dirty="0" smtClean="0">
                <a:latin typeface="Calibri" panose="020F0502020204030204" pitchFamily="34" charset="0"/>
              </a:rPr>
              <a:t>Big data technology: </a:t>
            </a:r>
            <a:r>
              <a:rPr lang="en-US" sz="1400" cap="none" dirty="0">
                <a:latin typeface="Calibri" panose="020F0502020204030204" pitchFamily="34" charset="0"/>
              </a:rPr>
              <a:t>Text mining on social media data, gift recommendation engine, social genome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u="sng" dirty="0" smtClean="0">
                <a:latin typeface="Calibri" panose="020F0502020204030204" pitchFamily="34" charset="0"/>
              </a:rPr>
              <a:t>Business application of analytics: </a:t>
            </a:r>
            <a:r>
              <a:rPr lang="en-US" sz="1400" cap="none" dirty="0">
                <a:latin typeface="Calibri" panose="020F0502020204030204" pitchFamily="34" charset="0"/>
              </a:rPr>
              <a:t>Customized recommendation, launching new products, better predictive analytics, inventory management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u="sng" dirty="0" smtClean="0">
                <a:latin typeface="Calibri" panose="020F0502020204030204" pitchFamily="34" charset="0"/>
              </a:rPr>
              <a:t>Analytics rotation program:</a:t>
            </a:r>
            <a:r>
              <a:rPr lang="en-US" sz="1400" b="1" u="sng" cap="none" dirty="0" smtClean="0">
                <a:latin typeface="Calibri" panose="020F0502020204030204" pitchFamily="34" charset="0"/>
              </a:rPr>
              <a:t> </a:t>
            </a:r>
            <a:r>
              <a:rPr lang="en-US" sz="1400" cap="none" dirty="0">
                <a:latin typeface="Calibri" panose="020F0502020204030204" pitchFamily="34" charset="0"/>
              </a:rPr>
              <a:t>S</a:t>
            </a:r>
            <a:r>
              <a:rPr lang="en-US" sz="1400" cap="none" dirty="0" smtClean="0">
                <a:latin typeface="Calibri" panose="020F0502020204030204" pitchFamily="34" charset="0"/>
              </a:rPr>
              <a:t>pending a period within every department to get an overview of how analytics is used across the company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latin typeface="Calibri" panose="020F0502020204030204" pitchFamily="34" charset="0"/>
            </a:endParaRPr>
          </a:p>
          <a:p>
            <a:endParaRPr lang="en-US" sz="1400" b="1" dirty="0" smtClean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30" y="16785"/>
            <a:ext cx="3480250" cy="980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863373"/>
            <a:ext cx="11759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RECOMMENDATIONS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Calibri" panose="020F0502020204030204" pitchFamily="34" charset="0"/>
              </a:rPr>
              <a:t>Building a Business for sharing the Profits gained with the associates and employees, for better work performance encouragement.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Calibri" panose="020F0502020204030204" pitchFamily="34" charset="0"/>
              </a:rPr>
              <a:t> Focusing on training the current employees in the booming field that is vital for the company’s growth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Calibri" panose="020F0502020204030204" pitchFamily="34" charset="0"/>
              </a:rPr>
              <a:t> Getting new employees keeping in mind about the predictive analytical needs </a:t>
            </a:r>
          </a:p>
          <a:p>
            <a:pPr>
              <a:lnSpc>
                <a:spcPct val="150000"/>
              </a:lnSpc>
            </a:pPr>
            <a:r>
              <a:rPr lang="en-US" sz="1600" b="1" i="1" dirty="0" smtClean="0"/>
              <a:t>RATING GIVEN: 5 (EXCELLENT), BASED ON 5 STAGES OF ANALYTICAL MATURITY</a:t>
            </a:r>
            <a:endParaRPr lang="en-US" sz="1600" b="1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1" t="31951" r="16184" b="6846"/>
          <a:stretch/>
        </p:blipFill>
        <p:spPr>
          <a:xfrm>
            <a:off x="0" y="1203003"/>
            <a:ext cx="3913239" cy="35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922</TotalTime>
  <Words>345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Noto Sans Symbols</vt:lpstr>
      <vt:lpstr>Tw Cen MT</vt:lpstr>
      <vt:lpstr>Wingdings</vt:lpstr>
      <vt:lpstr>Droplet</vt:lpstr>
      <vt:lpstr>PowerPoint Presentation</vt:lpstr>
      <vt:lpstr>DATA COLLECTION PROCESS</vt:lpstr>
      <vt:lpstr>DESCRIPTIVE STATISTICS- F500 COMPANIES</vt:lpstr>
      <vt:lpstr>Relationship AMONGST VARIABLES</vt:lpstr>
      <vt:lpstr>IBM - HIGHEST PATENT COUNT</vt:lpstr>
      <vt:lpstr>IBM - HIGHEST PATENT COUNT</vt:lpstr>
      <vt:lpstr>IBM - HIGHEST PATENT COUNT</vt:lpstr>
      <vt:lpstr>WALMART – HIGHEST REVENUE</vt:lpstr>
      <vt:lpstr>DAVENPORT’S  ANALYSIS</vt:lpstr>
      <vt:lpstr>IMPACT OF US PRESIDENTIAL ELECTIONS</vt:lpstr>
      <vt:lpstr>LIMITATIONS AND CONCLUSION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 Narayan</dc:creator>
  <cp:lastModifiedBy>Vishwa Narayan</cp:lastModifiedBy>
  <cp:revision>126</cp:revision>
  <dcterms:created xsi:type="dcterms:W3CDTF">2016-05-07T16:47:54Z</dcterms:created>
  <dcterms:modified xsi:type="dcterms:W3CDTF">2016-05-11T03:38:07Z</dcterms:modified>
</cp:coreProperties>
</file>