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53AC2-DE2A-44CF-95CC-999AB07D3A84}"/>
              </a:ext>
            </a:extLst>
          </p:cNvPr>
          <p:cNvSpPr>
            <a:spLocks noGrp="1"/>
          </p:cNvSpPr>
          <p:nvPr>
            <p:ph type="title"/>
          </p:nvPr>
        </p:nvSpPr>
        <p:spPr>
          <a:xfrm>
            <a:off x="1113183" y="1228362"/>
            <a:ext cx="9236765" cy="1497507"/>
          </a:xfrm>
        </p:spPr>
        <p:txBody>
          <a:bodyPr>
            <a:normAutofit fontScale="90000"/>
          </a:bodyPr>
          <a:lstStyle/>
          <a:p>
            <a:r>
              <a:rPr lang="en-US" dirty="0">
                <a:latin typeface="Arial Black" panose="020B0A04020102020204" pitchFamily="34" charset="0"/>
              </a:rPr>
              <a:t>Deep Learning-Based Medical Image Synthesis for Data Augmentation and Missing Data Completion</a:t>
            </a:r>
          </a:p>
        </p:txBody>
      </p:sp>
      <p:sp>
        <p:nvSpPr>
          <p:cNvPr id="5" name="Text Placeholder 4">
            <a:extLst>
              <a:ext uri="{FF2B5EF4-FFF2-40B4-BE49-F238E27FC236}">
                <a16:creationId xmlns:a16="http://schemas.microsoft.com/office/drawing/2014/main" id="{72CD6F91-B4DB-4D09-8001-236E72070575}"/>
              </a:ext>
            </a:extLst>
          </p:cNvPr>
          <p:cNvSpPr>
            <a:spLocks noGrp="1"/>
          </p:cNvSpPr>
          <p:nvPr>
            <p:ph type="body" idx="1"/>
          </p:nvPr>
        </p:nvSpPr>
        <p:spPr>
          <a:xfrm>
            <a:off x="1522096" y="7523156"/>
            <a:ext cx="11029615" cy="600556"/>
          </a:xfrm>
        </p:spPr>
        <p:txBody>
          <a:bodyPr/>
          <a:lstStyle/>
          <a:p>
            <a:endParaRPr lang="en-US" dirty="0"/>
          </a:p>
        </p:txBody>
      </p:sp>
      <p:sp>
        <p:nvSpPr>
          <p:cNvPr id="7" name="Rectangle 2">
            <a:extLst>
              <a:ext uri="{FF2B5EF4-FFF2-40B4-BE49-F238E27FC236}">
                <a16:creationId xmlns:a16="http://schemas.microsoft.com/office/drawing/2014/main" id="{FA50A924-CFCD-4E64-AAFD-21B5E2EED369}"/>
              </a:ext>
            </a:extLst>
          </p:cNvPr>
          <p:cNvSpPr>
            <a:spLocks noChangeArrowheads="1"/>
          </p:cNvSpPr>
          <p:nvPr/>
        </p:nvSpPr>
        <p:spPr bwMode="auto">
          <a:xfrm>
            <a:off x="0" y="0"/>
            <a:ext cx="677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3105217-EACD-4692-A94D-3F164EAF83B5}"/>
              </a:ext>
            </a:extLst>
          </p:cNvPr>
          <p:cNvSpPr>
            <a:spLocks noChangeArrowheads="1"/>
          </p:cNvSpPr>
          <p:nvPr/>
        </p:nvSpPr>
        <p:spPr bwMode="auto">
          <a:xfrm>
            <a:off x="152400" y="152400"/>
            <a:ext cx="677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9C367565-F10C-4290-A19B-36C00C90970F}"/>
              </a:ext>
            </a:extLst>
          </p:cNvPr>
          <p:cNvSpPr>
            <a:spLocks noChangeArrowheads="1"/>
          </p:cNvSpPr>
          <p:nvPr/>
        </p:nvSpPr>
        <p:spPr bwMode="auto">
          <a:xfrm>
            <a:off x="4704522" y="3857615"/>
            <a:ext cx="703690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Enhancing Medical Image Analysis Through Generative Adversarial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F9B8B5F0-B756-4BEF-99FE-EC9ED45E95D5}"/>
              </a:ext>
            </a:extLst>
          </p:cNvPr>
          <p:cNvSpPr>
            <a:spLocks noChangeArrowheads="1"/>
          </p:cNvSpPr>
          <p:nvPr/>
        </p:nvSpPr>
        <p:spPr bwMode="auto">
          <a:xfrm>
            <a:off x="1245704" y="3286539"/>
            <a:ext cx="67738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636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A709-2F8B-40A9-9A5D-705720429D7A}"/>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E005EA24-0780-48C1-B7FF-4A075CA36838}"/>
              </a:ext>
            </a:extLst>
          </p:cNvPr>
          <p:cNvSpPr>
            <a:spLocks noGrp="1"/>
          </p:cNvSpPr>
          <p:nvPr>
            <p:ph idx="1"/>
          </p:nvPr>
        </p:nvSpPr>
        <p:spPr>
          <a:xfrm>
            <a:off x="581192" y="2180496"/>
            <a:ext cx="9742251" cy="3809487"/>
          </a:xfrm>
        </p:spPr>
        <p:txBody>
          <a:bodyPr>
            <a:normAutofit/>
          </a:bodyPr>
          <a:lstStyle/>
          <a:p>
            <a:r>
              <a:rPr lang="en-US" sz="2400" dirty="0"/>
              <a:t>Medical image synthesis plays a crucial role in various medical applications such as data augmentation for training deep learning models, filling in missing data in medical datasets, and generating synthetic images for research and education purposes. However, generating realistic and diverse medical images poses several challenges due to the complexity and variability of anatomical structures and imaging modalities.</a:t>
            </a:r>
            <a:br>
              <a:rPr lang="en-US" sz="2400" dirty="0"/>
            </a:br>
            <a:endParaRPr lang="en-US" sz="2400" dirty="0"/>
          </a:p>
        </p:txBody>
      </p:sp>
    </p:spTree>
    <p:extLst>
      <p:ext uri="{BB962C8B-B14F-4D97-AF65-F5344CB8AC3E}">
        <p14:creationId xmlns:p14="http://schemas.microsoft.com/office/powerpoint/2010/main" val="177811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12CA-9E05-4DC9-8911-6C476CFA4D65}"/>
              </a:ext>
            </a:extLst>
          </p:cNvPr>
          <p:cNvSpPr>
            <a:spLocks noGrp="1"/>
          </p:cNvSpPr>
          <p:nvPr>
            <p:ph type="title"/>
          </p:nvPr>
        </p:nvSpPr>
        <p:spPr/>
        <p:txBody>
          <a:bodyPr>
            <a:normAutofit/>
          </a:bodyPr>
          <a:lstStyle/>
          <a:p>
            <a:r>
              <a:rPr lang="en-US" b="1" dirty="0"/>
              <a:t>Proposed System / Solution:</a:t>
            </a:r>
            <a:endParaRPr lang="en-US" dirty="0"/>
          </a:p>
        </p:txBody>
      </p:sp>
      <p:sp>
        <p:nvSpPr>
          <p:cNvPr id="3" name="Content Placeholder 2">
            <a:extLst>
              <a:ext uri="{FF2B5EF4-FFF2-40B4-BE49-F238E27FC236}">
                <a16:creationId xmlns:a16="http://schemas.microsoft.com/office/drawing/2014/main" id="{2DCC334C-4DC1-49DF-826E-2CECEFD2D106}"/>
              </a:ext>
            </a:extLst>
          </p:cNvPr>
          <p:cNvSpPr>
            <a:spLocks noGrp="1"/>
          </p:cNvSpPr>
          <p:nvPr>
            <p:ph idx="1"/>
          </p:nvPr>
        </p:nvSpPr>
        <p:spPr/>
        <p:txBody>
          <a:bodyPr/>
          <a:lstStyle/>
          <a:p>
            <a:r>
              <a:rPr lang="en-US" sz="2400" dirty="0"/>
              <a:t>I propose to train a Generative Adversarial Network (GAN) to generate synthetic medical images. The GAN framework consists of a generator network and a discriminator network, which compete against each other to generate realistic images. The generator aims to produce images that are indistinguishable from real medical images, while the discriminator aims to differentiate between real and synthetic images</a:t>
            </a:r>
            <a:r>
              <a:rPr lang="en-US" dirty="0"/>
              <a:t>.</a:t>
            </a:r>
          </a:p>
        </p:txBody>
      </p:sp>
    </p:spTree>
    <p:extLst>
      <p:ext uri="{BB962C8B-B14F-4D97-AF65-F5344CB8AC3E}">
        <p14:creationId xmlns:p14="http://schemas.microsoft.com/office/powerpoint/2010/main" val="346776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CF13-D597-45AD-AC7B-B6F16CD9AA93}"/>
              </a:ext>
            </a:extLst>
          </p:cNvPr>
          <p:cNvSpPr>
            <a:spLocks noGrp="1"/>
          </p:cNvSpPr>
          <p:nvPr>
            <p:ph type="title"/>
          </p:nvPr>
        </p:nvSpPr>
        <p:spPr/>
        <p:txBody>
          <a:bodyPr/>
          <a:lstStyle/>
          <a:p>
            <a:r>
              <a:rPr lang="en-US" dirty="0"/>
              <a:t>To address the challenges specific to medical image synthesis, we will design the following components:</a:t>
            </a:r>
          </a:p>
        </p:txBody>
      </p:sp>
      <p:sp>
        <p:nvSpPr>
          <p:cNvPr id="3" name="Content Placeholder 2">
            <a:extLst>
              <a:ext uri="{FF2B5EF4-FFF2-40B4-BE49-F238E27FC236}">
                <a16:creationId xmlns:a16="http://schemas.microsoft.com/office/drawing/2014/main" id="{3509F30C-172E-40B7-9BEB-8FAD9DE5018D}"/>
              </a:ext>
            </a:extLst>
          </p:cNvPr>
          <p:cNvSpPr>
            <a:spLocks noGrp="1"/>
          </p:cNvSpPr>
          <p:nvPr>
            <p:ph idx="1"/>
          </p:nvPr>
        </p:nvSpPr>
        <p:spPr/>
        <p:txBody>
          <a:bodyPr>
            <a:normAutofit fontScale="92500"/>
          </a:bodyPr>
          <a:lstStyle/>
          <a:p>
            <a:r>
              <a:rPr lang="en-US" sz="2400" dirty="0"/>
              <a:t>Data preprocessing: Preprocess and normalize medical image data to ensure consistency and remove noise.</a:t>
            </a:r>
          </a:p>
          <a:p>
            <a:r>
              <a:rPr lang="en-US" sz="2400" dirty="0"/>
              <a:t>Architecture selection: Choose an appropriate GAN architecture suitable for medical image synthesis, considering factors such as image resolution, modality, and anatomical variability.</a:t>
            </a:r>
          </a:p>
          <a:p>
            <a:r>
              <a:rPr lang="en-US" sz="2400" dirty="0"/>
              <a:t>Loss function design: Design custom loss functions tailored to medical image synthesis tasks, incorporating domain-specific knowledge to encourage the generation of clinically relevant images.</a:t>
            </a:r>
          </a:p>
          <a:p>
            <a:r>
              <a:rPr lang="en-US" sz="2400" dirty="0"/>
              <a:t>Augmentation techniques: Implement data augmentation techniques to increase the diversity of the training dataset and improve the generalization of the model.</a:t>
            </a:r>
          </a:p>
          <a:p>
            <a:endParaRPr lang="en-US" dirty="0"/>
          </a:p>
        </p:txBody>
      </p:sp>
    </p:spTree>
    <p:extLst>
      <p:ext uri="{BB962C8B-B14F-4D97-AF65-F5344CB8AC3E}">
        <p14:creationId xmlns:p14="http://schemas.microsoft.com/office/powerpoint/2010/main" val="134095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2F64-F9CB-4423-8DCC-27B0C3CE3A18}"/>
              </a:ext>
            </a:extLst>
          </p:cNvPr>
          <p:cNvSpPr>
            <a:spLocks noGrp="1"/>
          </p:cNvSpPr>
          <p:nvPr>
            <p:ph type="title"/>
          </p:nvPr>
        </p:nvSpPr>
        <p:spPr/>
        <p:txBody>
          <a:bodyPr/>
          <a:lstStyle/>
          <a:p>
            <a:r>
              <a:rPr lang="en-US" b="1" dirty="0"/>
              <a:t>Algorithm &amp; Deployment:</a:t>
            </a:r>
            <a:endParaRPr lang="en-US" dirty="0"/>
          </a:p>
        </p:txBody>
      </p:sp>
      <p:sp>
        <p:nvSpPr>
          <p:cNvPr id="3" name="Content Placeholder 2">
            <a:extLst>
              <a:ext uri="{FF2B5EF4-FFF2-40B4-BE49-F238E27FC236}">
                <a16:creationId xmlns:a16="http://schemas.microsoft.com/office/drawing/2014/main" id="{7303BE8A-CD4D-44EF-B7BB-CDA8A92A6AFC}"/>
              </a:ext>
            </a:extLst>
          </p:cNvPr>
          <p:cNvSpPr>
            <a:spLocks noGrp="1"/>
          </p:cNvSpPr>
          <p:nvPr>
            <p:ph idx="1"/>
          </p:nvPr>
        </p:nvSpPr>
        <p:spPr>
          <a:xfrm>
            <a:off x="581192" y="2180496"/>
            <a:ext cx="11029616" cy="4326321"/>
          </a:xfrm>
        </p:spPr>
        <p:txBody>
          <a:bodyPr>
            <a:normAutofit/>
          </a:bodyPr>
          <a:lstStyle/>
          <a:p>
            <a:r>
              <a:rPr lang="en-US" sz="2000" dirty="0"/>
              <a:t>Data Collection and Preprocessing: Collect a large dataset of medical images from various sources and preprocess them to ensure consistency and remove noise.</a:t>
            </a:r>
          </a:p>
          <a:p>
            <a:r>
              <a:rPr lang="en-US" sz="2000" dirty="0"/>
              <a:t>Architecture Selection: Choose a suitable GAN architecture such as DCGAN, WGAN, or Big GAN, considering the specific requirements of medical image synthesis.</a:t>
            </a:r>
          </a:p>
          <a:p>
            <a:r>
              <a:rPr lang="en-US" sz="2000" dirty="0"/>
              <a:t>Model Training: Train the GAN model using the preprocessed medical image dataset. Monitor the training process and fine-tune hyperparameters as necessary to ensure convergence and stability.</a:t>
            </a:r>
          </a:p>
          <a:p>
            <a:r>
              <a:rPr lang="en-US" sz="2000" dirty="0"/>
              <a:t>Evaluation: Evaluate the trained model using quantitative metrics such as </a:t>
            </a:r>
            <a:r>
              <a:rPr lang="en-US" sz="2000" dirty="0" err="1"/>
              <a:t>Fre</a:t>
            </a:r>
            <a:r>
              <a:rPr lang="en-US" sz="2000" dirty="0"/>
              <a:t> </a:t>
            </a:r>
            <a:r>
              <a:rPr lang="en-US" sz="2000" dirty="0" err="1"/>
              <a:t>chet</a:t>
            </a:r>
            <a:r>
              <a:rPr lang="en-US" sz="2000" dirty="0"/>
              <a:t> Inception Distance (FID) and qualitative assessment by domain experts.</a:t>
            </a:r>
          </a:p>
          <a:p>
            <a:r>
              <a:rPr lang="en-US" sz="2000" dirty="0"/>
              <a:t>Deployment: Deploy the trained model in a clinical or research environment for generating synthetic medical images for data augmentation or filling in missing data in medical datasets.</a:t>
            </a:r>
          </a:p>
          <a:p>
            <a:endParaRPr lang="en-US" dirty="0"/>
          </a:p>
        </p:txBody>
      </p:sp>
    </p:spTree>
    <p:extLst>
      <p:ext uri="{BB962C8B-B14F-4D97-AF65-F5344CB8AC3E}">
        <p14:creationId xmlns:p14="http://schemas.microsoft.com/office/powerpoint/2010/main" val="237643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CC9E-9F7B-4A88-83A3-2D784EF0C5AF}"/>
              </a:ext>
            </a:extLst>
          </p:cNvPr>
          <p:cNvSpPr>
            <a:spLocks noGrp="1"/>
          </p:cNvSpPr>
          <p:nvPr>
            <p:ph type="title"/>
          </p:nvPr>
        </p:nvSpPr>
        <p:spPr/>
        <p:txBody>
          <a:bodyPr/>
          <a:lstStyle/>
          <a:p>
            <a:r>
              <a:rPr lang="en-US" b="1" dirty="0"/>
              <a:t>Result &amp; Conclusion:</a:t>
            </a:r>
            <a:endParaRPr lang="en-US" dirty="0"/>
          </a:p>
        </p:txBody>
      </p:sp>
      <p:sp>
        <p:nvSpPr>
          <p:cNvPr id="3" name="Content Placeholder 2">
            <a:extLst>
              <a:ext uri="{FF2B5EF4-FFF2-40B4-BE49-F238E27FC236}">
                <a16:creationId xmlns:a16="http://schemas.microsoft.com/office/drawing/2014/main" id="{A39C0FB0-E44C-45AA-BB26-1F2C82BD72CD}"/>
              </a:ext>
            </a:extLst>
          </p:cNvPr>
          <p:cNvSpPr>
            <a:spLocks noGrp="1"/>
          </p:cNvSpPr>
          <p:nvPr>
            <p:ph idx="1"/>
          </p:nvPr>
        </p:nvSpPr>
        <p:spPr/>
        <p:txBody>
          <a:bodyPr/>
          <a:lstStyle/>
          <a:p>
            <a:r>
              <a:rPr lang="en-US" sz="2400" dirty="0"/>
              <a:t>The performance of the proposed GAN-based medical image synthesis system will be evaluated based on the quality, diversity, and clinical relevance of the generated images. We expect the system to produce synthetic medical images that are visually realistic and diverse, capturing the variability of anatomical structures and imaging modalities. The generated images can be used to augment training datasets for deep learning models, improve the generalization of medical image classifiers, and fill in missing data in medical datasets. Additionally, the proposed system has the potential to accelerate medical imaging research and education by providing access to a diverse set of synthetic medical images</a:t>
            </a:r>
            <a:r>
              <a:rPr lang="en-US" dirty="0"/>
              <a:t>.</a:t>
            </a:r>
          </a:p>
        </p:txBody>
      </p:sp>
    </p:spTree>
    <p:extLst>
      <p:ext uri="{BB962C8B-B14F-4D97-AF65-F5344CB8AC3E}">
        <p14:creationId xmlns:p14="http://schemas.microsoft.com/office/powerpoint/2010/main" val="35714845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36</TotalTime>
  <Words>524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Gill Sans MT</vt:lpstr>
      <vt:lpstr>Söhne</vt:lpstr>
      <vt:lpstr>Wingdings 2</vt:lpstr>
      <vt:lpstr>Dividend</vt:lpstr>
      <vt:lpstr>Deep Learning-Based Medical Image Synthesis for Data Augmentation and Missing Data Completion</vt:lpstr>
      <vt:lpstr>Problem Statement:</vt:lpstr>
      <vt:lpstr>Proposed System / Solution:</vt:lpstr>
      <vt:lpstr>To address the challenges specific to medical image synthesis, we will design the following components:</vt:lpstr>
      <vt:lpstr>Algorithm &amp; Deployment:</vt:lpstr>
      <vt:lpstr>Result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Rajkumar</dc:creator>
  <cp:lastModifiedBy>Sushma Rajkumar</cp:lastModifiedBy>
  <cp:revision>3</cp:revision>
  <dcterms:created xsi:type="dcterms:W3CDTF">2024-04-05T10:07:05Z</dcterms:created>
  <dcterms:modified xsi:type="dcterms:W3CDTF">2024-04-05T10:43:39Z</dcterms:modified>
</cp:coreProperties>
</file>