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trada Srivalli" userId="857feb3a9d704ca0" providerId="LiveId" clId="{A2E03B7C-60A3-4881-8A69-3612457AA2CF}"/>
    <pc:docChg chg="modSld">
      <pc:chgData name="Chitrada Srivalli" userId="857feb3a9d704ca0" providerId="LiveId" clId="{A2E03B7C-60A3-4881-8A69-3612457AA2CF}" dt="2024-06-22T14:17:13.579" v="47"/>
      <pc:docMkLst>
        <pc:docMk/>
      </pc:docMkLst>
      <pc:sldChg chg="modSp mod">
        <pc:chgData name="Chitrada Srivalli" userId="857feb3a9d704ca0" providerId="LiveId" clId="{A2E03B7C-60A3-4881-8A69-3612457AA2CF}" dt="2024-06-22T14:17:13.579" v="47"/>
        <pc:sldMkLst>
          <pc:docMk/>
          <pc:sldMk cId="0" sldId="265"/>
        </pc:sldMkLst>
        <pc:spChg chg="mod">
          <ac:chgData name="Chitrada Srivalli" userId="857feb3a9d704ca0" providerId="LiveId" clId="{A2E03B7C-60A3-4881-8A69-3612457AA2CF}" dt="2024-06-22T14:17:13.579" v="47"/>
          <ac:spMkLst>
            <pc:docMk/>
            <pc:sldMk cId="0" sldId="265"/>
            <ac:spMk id="10" creationId="{F8812908-63E1-5728-BBA6-E981C5021BE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09364" y="1914678"/>
            <a:ext cx="7373272" cy="509114"/>
          </a:xfrm>
          <a:prstGeom prst="rect">
            <a:avLst/>
          </a:prstGeom>
        </p:spPr>
        <p:txBody>
          <a:bodyPr vert="horz" wrap="square" lIns="0" tIns="16510" rIns="0" bIns="0" rtlCol="0">
            <a:spAutoFit/>
          </a:bodyPr>
          <a:lstStyle/>
          <a:p>
            <a:pPr marL="3213735">
              <a:lnSpc>
                <a:spcPct val="100000"/>
              </a:lnSpc>
              <a:spcBef>
                <a:spcPts val="130"/>
              </a:spcBef>
            </a:pPr>
            <a:r>
              <a:rPr lang="en-IN" spc="15" dirty="0"/>
              <a:t>CHITRADA SAI SUSHMA</a:t>
            </a:r>
            <a:endParaRPr spc="15" dirty="0"/>
          </a:p>
        </p:txBody>
      </p:sp>
      <p:sp>
        <p:nvSpPr>
          <p:cNvPr id="8" name="object 8"/>
          <p:cNvSpPr txBox="1"/>
          <p:nvPr/>
        </p:nvSpPr>
        <p:spPr>
          <a:xfrm>
            <a:off x="6248400" y="2951947"/>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F8812908-63E1-5728-BBA6-E981C5021BEC}"/>
              </a:ext>
            </a:extLst>
          </p:cNvPr>
          <p:cNvSpPr txBox="1"/>
          <p:nvPr/>
        </p:nvSpPr>
        <p:spPr>
          <a:xfrm>
            <a:off x="1905000" y="2743200"/>
            <a:ext cx="6100916" cy="400110"/>
          </a:xfrm>
          <a:prstGeom prst="rect">
            <a:avLst/>
          </a:prstGeom>
          <a:noFill/>
        </p:spPr>
        <p:txBody>
          <a:bodyPr wrap="square">
            <a:spAutoFit/>
          </a:bodyPr>
          <a:lstStyle/>
          <a:p>
            <a:r>
              <a:rPr lang="en-IN" sz="2000" b="1" dirty="0">
                <a:solidFill>
                  <a:srgbClr val="00B050"/>
                </a:solidFill>
              </a:rPr>
              <a:t>https://github.com/sushma741/sushma-.git</a:t>
            </a:r>
          </a:p>
        </p:txBody>
      </p:sp>
      <p:sp>
        <p:nvSpPr>
          <p:cNvPr id="12" name="TextBox 11">
            <a:extLst>
              <a:ext uri="{FF2B5EF4-FFF2-40B4-BE49-F238E27FC236}">
                <a16:creationId xmlns:a16="http://schemas.microsoft.com/office/drawing/2014/main" id="{C328DE3B-442D-27AB-9DCB-18D7356DD327}"/>
              </a:ext>
            </a:extLst>
          </p:cNvPr>
          <p:cNvSpPr txBox="1"/>
          <p:nvPr/>
        </p:nvSpPr>
        <p:spPr>
          <a:xfrm>
            <a:off x="752321" y="1579758"/>
            <a:ext cx="6100916" cy="769441"/>
          </a:xfrm>
          <a:prstGeom prst="rect">
            <a:avLst/>
          </a:prstGeom>
          <a:noFill/>
        </p:spPr>
        <p:txBody>
          <a:bodyPr wrap="square">
            <a:spAutoFit/>
          </a:bodyPr>
          <a:lstStyle/>
          <a:p>
            <a:r>
              <a:rPr lang="en-IN" sz="4400" b="1" dirty="0"/>
              <a:t>Link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123"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lang="en-IN" dirty="0"/>
          </a:p>
          <a:p>
            <a:endParaRPr lang="en-IN" dirty="0"/>
          </a:p>
          <a:p>
            <a:endParaRPr lang="en-IN" dirty="0"/>
          </a:p>
          <a:p>
            <a:endParaRPr lang="en-IN" dirty="0"/>
          </a:p>
          <a:p>
            <a:r>
              <a:rPr lang="en-IN" dirty="0"/>
              <a:t>                                   </a:t>
            </a:r>
          </a:p>
          <a:p>
            <a:r>
              <a:rPr lang="en-IN" dirty="0"/>
              <a:t>                                         </a:t>
            </a:r>
          </a:p>
          <a:p>
            <a:r>
              <a:rPr lang="en-IN" sz="4400" b="1" dirty="0">
                <a:solidFill>
                  <a:srgbClr val="7030A0"/>
                </a:solidFill>
              </a:rPr>
              <a:t>                    </a:t>
            </a:r>
          </a:p>
          <a:p>
            <a:r>
              <a:rPr lang="en-IN" sz="4400" b="1" dirty="0">
                <a:solidFill>
                  <a:srgbClr val="7030A0"/>
                </a:solidFill>
              </a:rPr>
              <a:t>                  </a:t>
            </a:r>
            <a:r>
              <a:rPr lang="en-IN" sz="4400" b="1" dirty="0">
                <a:solidFill>
                  <a:srgbClr val="7030A0"/>
                </a:solidFill>
                <a:effectLst>
                  <a:outerShdw blurRad="38100" dist="38100" dir="2700000" algn="tl">
                    <a:srgbClr val="000000">
                      <a:alpha val="43137"/>
                    </a:srgbClr>
                  </a:outerShdw>
                </a:effectLst>
              </a:rPr>
              <a:t>KEYLOGGER AND SECURITY</a:t>
            </a:r>
            <a:endParaRPr sz="4400" b="1" dirty="0">
              <a:solidFill>
                <a:srgbClr val="7030A0"/>
              </a:solidFill>
              <a:effectLst>
                <a:outerShdw blurRad="38100" dist="38100" dir="2700000" algn="tl">
                  <a:srgbClr val="000000">
                    <a:alpha val="43137"/>
                  </a:srgbClr>
                </a:outerShdw>
              </a:effectLst>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lang="en-IN" dirty="0"/>
          </a:p>
          <a:p>
            <a:endParaRPr lang="en-IN" dirty="0"/>
          </a:p>
          <a:p>
            <a:endParaRPr lang="en-IN" dirty="0"/>
          </a:p>
          <a:p>
            <a:pPr marL="4000500" lvl="8" indent="-342900">
              <a:buFont typeface="Courier New" panose="02070309020205020404" pitchFamily="49" charset="0"/>
              <a:buChar char="o"/>
            </a:pPr>
            <a:r>
              <a:rPr lang="en-IN" sz="2400" dirty="0">
                <a:solidFill>
                  <a:srgbClr val="FF0066"/>
                </a:solidFill>
                <a:latin typeface="Times New Roman" panose="02020603050405020304" pitchFamily="18" charset="0"/>
                <a:cs typeface="Times New Roman" panose="02020603050405020304" pitchFamily="18" charset="0"/>
              </a:rPr>
              <a:t> Project Overview</a:t>
            </a:r>
          </a:p>
          <a:p>
            <a:pPr marL="4000500" lvl="8" indent="-342900">
              <a:buFont typeface="Courier New" panose="02070309020205020404" pitchFamily="49" charset="0"/>
              <a:buChar char="o"/>
            </a:pPr>
            <a:endParaRPr lang="en-IN" sz="2400" dirty="0">
              <a:solidFill>
                <a:srgbClr val="FF0066"/>
              </a:solidFill>
              <a:latin typeface="Times New Roman" panose="02020603050405020304" pitchFamily="18" charset="0"/>
              <a:cs typeface="Times New Roman" panose="02020603050405020304" pitchFamily="18" charset="0"/>
            </a:endParaRPr>
          </a:p>
          <a:p>
            <a:pPr marL="4000500" lvl="8" indent="-342900">
              <a:buFont typeface="Courier New" panose="02070309020205020404" pitchFamily="49" charset="0"/>
              <a:buChar char="o"/>
            </a:pPr>
            <a:r>
              <a:rPr lang="en-IN" sz="2400" dirty="0">
                <a:solidFill>
                  <a:srgbClr val="FF0066"/>
                </a:solidFill>
                <a:latin typeface="Times New Roman" panose="02020603050405020304" pitchFamily="18" charset="0"/>
                <a:cs typeface="Times New Roman" panose="02020603050405020304" pitchFamily="18" charset="0"/>
              </a:rPr>
              <a:t>Problem Statement</a:t>
            </a:r>
          </a:p>
          <a:p>
            <a:pPr lvl="8"/>
            <a:endParaRPr lang="en-IN" sz="2400" dirty="0">
              <a:solidFill>
                <a:srgbClr val="FF0066"/>
              </a:solidFill>
              <a:latin typeface="Times New Roman" panose="02020603050405020304" pitchFamily="18" charset="0"/>
              <a:cs typeface="Times New Roman" panose="02020603050405020304" pitchFamily="18" charset="0"/>
            </a:endParaRPr>
          </a:p>
          <a:p>
            <a:pPr marL="4000500" lvl="8" indent="-342900">
              <a:buFont typeface="Courier New" panose="02070309020205020404" pitchFamily="49" charset="0"/>
              <a:buChar char="o"/>
            </a:pPr>
            <a:r>
              <a:rPr lang="en-IN" sz="2400" dirty="0">
                <a:solidFill>
                  <a:srgbClr val="FF0066"/>
                </a:solidFill>
                <a:latin typeface="Times New Roman" panose="02020603050405020304" pitchFamily="18" charset="0"/>
                <a:cs typeface="Times New Roman" panose="02020603050405020304" pitchFamily="18" charset="0"/>
              </a:rPr>
              <a:t>Who Are The End Users</a:t>
            </a:r>
          </a:p>
          <a:p>
            <a:pPr marL="4000500" lvl="8" indent="-342900">
              <a:buFont typeface="Courier New" panose="02070309020205020404" pitchFamily="49" charset="0"/>
              <a:buChar char="o"/>
            </a:pPr>
            <a:endParaRPr lang="en-IN" sz="2400" dirty="0">
              <a:solidFill>
                <a:srgbClr val="FF0066"/>
              </a:solidFill>
              <a:latin typeface="Times New Roman" panose="02020603050405020304" pitchFamily="18" charset="0"/>
              <a:cs typeface="Times New Roman" panose="02020603050405020304" pitchFamily="18" charset="0"/>
            </a:endParaRPr>
          </a:p>
          <a:p>
            <a:pPr marL="4000500" lvl="8" indent="-342900">
              <a:buFont typeface="Courier New" panose="02070309020205020404" pitchFamily="49" charset="0"/>
              <a:buChar char="o"/>
            </a:pPr>
            <a:r>
              <a:rPr lang="en-IN" sz="2400" dirty="0">
                <a:solidFill>
                  <a:srgbClr val="FF0066"/>
                </a:solidFill>
                <a:latin typeface="Times New Roman" panose="02020603050405020304" pitchFamily="18" charset="0"/>
                <a:cs typeface="Times New Roman" panose="02020603050405020304" pitchFamily="18" charset="0"/>
              </a:rPr>
              <a:t>Why Solutions And Its Value Proposition</a:t>
            </a:r>
          </a:p>
          <a:p>
            <a:pPr marL="4000500" lvl="8" indent="-342900">
              <a:buFont typeface="Courier New" panose="02070309020205020404" pitchFamily="49" charset="0"/>
              <a:buChar char="o"/>
            </a:pPr>
            <a:endParaRPr lang="en-IN" sz="2400" dirty="0">
              <a:solidFill>
                <a:srgbClr val="FF0066"/>
              </a:solidFill>
              <a:latin typeface="Times New Roman" panose="02020603050405020304" pitchFamily="18" charset="0"/>
              <a:cs typeface="Times New Roman" panose="02020603050405020304" pitchFamily="18" charset="0"/>
            </a:endParaRPr>
          </a:p>
          <a:p>
            <a:pPr marL="4000500" lvl="8" indent="-342900">
              <a:buFont typeface="Courier New" panose="02070309020205020404" pitchFamily="49" charset="0"/>
              <a:buChar char="o"/>
            </a:pPr>
            <a:r>
              <a:rPr lang="en-IN" sz="2400" dirty="0">
                <a:solidFill>
                  <a:srgbClr val="FF0066"/>
                </a:solidFill>
                <a:latin typeface="Times New Roman" panose="02020603050405020304" pitchFamily="18" charset="0"/>
                <a:cs typeface="Times New Roman" panose="02020603050405020304" pitchFamily="18" charset="0"/>
              </a:rPr>
              <a:t>The Wow In Your Solution</a:t>
            </a:r>
          </a:p>
          <a:p>
            <a:pPr marL="4000500" lvl="8" indent="-342900">
              <a:buFont typeface="Courier New" panose="02070309020205020404" pitchFamily="49" charset="0"/>
              <a:buChar char="o"/>
            </a:pPr>
            <a:endParaRPr lang="en-IN" sz="2400" dirty="0">
              <a:solidFill>
                <a:srgbClr val="FF0066"/>
              </a:solidFill>
              <a:latin typeface="Times New Roman" panose="02020603050405020304" pitchFamily="18" charset="0"/>
              <a:cs typeface="Times New Roman" panose="02020603050405020304" pitchFamily="18" charset="0"/>
            </a:endParaRPr>
          </a:p>
          <a:p>
            <a:pPr marL="4000500" lvl="8" indent="-342900">
              <a:buFont typeface="Courier New" panose="02070309020205020404" pitchFamily="49" charset="0"/>
              <a:buChar char="o"/>
            </a:pPr>
            <a:r>
              <a:rPr lang="en-IN" sz="2400" dirty="0">
                <a:solidFill>
                  <a:srgbClr val="FF0066"/>
                </a:solidFill>
                <a:latin typeface="Times New Roman" panose="02020603050405020304" pitchFamily="18" charset="0"/>
                <a:cs typeface="Times New Roman" panose="02020603050405020304" pitchFamily="18" charset="0"/>
              </a:rPr>
              <a:t>Modelling</a:t>
            </a:r>
          </a:p>
          <a:p>
            <a:pPr marL="4000500" lvl="8" indent="-342900">
              <a:buFont typeface="Courier New" panose="02070309020205020404" pitchFamily="49" charset="0"/>
              <a:buChar char="o"/>
            </a:pPr>
            <a:endParaRPr lang="en-IN" sz="2400" dirty="0">
              <a:solidFill>
                <a:srgbClr val="FF0066"/>
              </a:solidFill>
              <a:latin typeface="Times New Roman" panose="02020603050405020304" pitchFamily="18" charset="0"/>
              <a:cs typeface="Times New Roman" panose="02020603050405020304" pitchFamily="18" charset="0"/>
            </a:endParaRPr>
          </a:p>
          <a:p>
            <a:pPr marL="4000500" lvl="8" indent="-342900">
              <a:buFont typeface="Courier New" panose="02070309020205020404" pitchFamily="49" charset="0"/>
              <a:buChar char="o"/>
            </a:pPr>
            <a:r>
              <a:rPr lang="en-IN" sz="2400" dirty="0">
                <a:solidFill>
                  <a:srgbClr val="FF0066"/>
                </a:solidFill>
                <a:latin typeface="Times New Roman" panose="02020603050405020304" pitchFamily="18" charset="0"/>
                <a:cs typeface="Times New Roman" panose="02020603050405020304" pitchFamily="18" charset="0"/>
              </a:rPr>
              <a:t>Result</a:t>
            </a:r>
          </a:p>
          <a:p>
            <a:endParaRPr lang="en-IN" dirty="0"/>
          </a:p>
          <a:p>
            <a:r>
              <a:rPr lang="en-IN" dirty="0"/>
              <a:t>                                                        </a:t>
            </a:r>
            <a:endParaRPr lang="en-IN" sz="2400" dirty="0">
              <a:latin typeface="Times New Roman" panose="02020603050405020304" pitchFamily="18" charset="0"/>
              <a:cs typeface="Times New Roman" panose="02020603050405020304" pitchFamily="18" charset="0"/>
            </a:endParaRPr>
          </a:p>
          <a:p>
            <a:pPr lvl="8"/>
            <a:endParaRPr lang="en-IN" sz="2400" dirty="0">
              <a:latin typeface="Times New Roman" panose="02020603050405020304" pitchFamily="18" charset="0"/>
              <a:cs typeface="Times New Roman" panose="02020603050405020304" pitchFamily="18" charset="0"/>
            </a:endParaRPr>
          </a:p>
          <a:p>
            <a:pPr marL="4000500" lvl="8" indent="-342900">
              <a:buFont typeface="Courier New" panose="02070309020205020404" pitchFamily="49" charset="0"/>
              <a:buChar char="o"/>
            </a:pPr>
            <a:endParaRPr lang="en-IN" sz="2400" dirty="0">
              <a:latin typeface="Times New Roman" panose="02020603050405020304" pitchFamily="18" charset="0"/>
              <a:cs typeface="Times New Roman" panose="02020603050405020304" pitchFamily="18" charset="0"/>
            </a:endParaRPr>
          </a:p>
          <a:p>
            <a:pPr marL="4000500" lvl="8" indent="-342900">
              <a:buFont typeface="Courier New" panose="02070309020205020404" pitchFamily="49" charset="0"/>
              <a:buChar char="o"/>
            </a:pPr>
            <a:endParaRPr lang="en-IN" sz="2400"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a:p>
            <a:endParaRPr lang="en-IN" dirty="0"/>
          </a:p>
          <a:p>
            <a:endParaRPr lang="en-IN" dirty="0"/>
          </a:p>
          <a:p>
            <a:endParaRPr lang="en-IN" dirty="0"/>
          </a:p>
          <a:p>
            <a:r>
              <a:rPr lang="en-IN" dirty="0"/>
              <a:t>  </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6" name="TextBox 15">
            <a:extLst>
              <a:ext uri="{FF2B5EF4-FFF2-40B4-BE49-F238E27FC236}">
                <a16:creationId xmlns:a16="http://schemas.microsoft.com/office/drawing/2014/main" id="{CC633C8B-E5B5-8B60-8547-CBC4AFCDA765}"/>
              </a:ext>
            </a:extLst>
          </p:cNvPr>
          <p:cNvSpPr txBox="1"/>
          <p:nvPr/>
        </p:nvSpPr>
        <p:spPr>
          <a:xfrm>
            <a:off x="834072" y="1430958"/>
            <a:ext cx="6557328" cy="3139321"/>
          </a:xfrm>
          <a:prstGeom prst="rect">
            <a:avLst/>
          </a:prstGeom>
          <a:noFill/>
        </p:spPr>
        <p:txBody>
          <a:bodyPr wrap="square">
            <a:spAutoFit/>
          </a:bodyPr>
          <a:lstStyle/>
          <a:p>
            <a:r>
              <a:rPr lang="en-IN" dirty="0"/>
              <a:t>The problem statement in that the keyloggers can be detected using</a:t>
            </a:r>
          </a:p>
          <a:p>
            <a:r>
              <a:rPr lang="en-IN" dirty="0"/>
              <a:t>Antiviruses. Installation of hardware keyloggers is difficult without the knowledge of the owner of the system.</a:t>
            </a:r>
          </a:p>
          <a:p>
            <a:endParaRPr lang="en-IN" dirty="0"/>
          </a:p>
          <a:p>
            <a:r>
              <a:rPr lang="en-IN" dirty="0"/>
              <a:t>                    Its challenging to covertly install a hardware keylogger on another persons device. To tackle this issue ,we are using a software like keylogger that can remotely installed on a persons pc to resolve this problem.</a:t>
            </a:r>
          </a:p>
          <a:p>
            <a:endParaRPr lang="en-IN" dirty="0"/>
          </a:p>
          <a:p>
            <a:r>
              <a:rPr lang="en-IN" dirty="0"/>
              <a:t>                    The solution to above existing problem is that we can build a software keyloggers instead of hardware keyloggers.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8B0123B7-C13F-D3F4-967B-1A2E2AC94A4C}"/>
              </a:ext>
            </a:extLst>
          </p:cNvPr>
          <p:cNvSpPr txBox="1"/>
          <p:nvPr/>
        </p:nvSpPr>
        <p:spPr>
          <a:xfrm>
            <a:off x="766814" y="1697973"/>
            <a:ext cx="8072386" cy="3416320"/>
          </a:xfrm>
          <a:prstGeom prst="rect">
            <a:avLst/>
          </a:prstGeom>
          <a:noFill/>
        </p:spPr>
        <p:txBody>
          <a:bodyPr wrap="square">
            <a:spAutoFit/>
          </a:bodyPr>
          <a:lstStyle/>
          <a:p>
            <a:pPr marL="285750" indent="-285750">
              <a:buFont typeface="Wingdings" panose="05000000000000000000" pitchFamily="2" charset="2"/>
              <a:buChar char="v"/>
            </a:pPr>
            <a:r>
              <a:rPr lang="en-IN" dirty="0"/>
              <a:t>  keylogging is the action of capturing and recording keys struck on a keyboard. A keylogger is a program which captures and monitors all </a:t>
            </a:r>
            <a:r>
              <a:rPr lang="en-IN" dirty="0" err="1"/>
              <a:t>keylogs</a:t>
            </a:r>
            <a:r>
              <a:rPr lang="en-IN" dirty="0"/>
              <a:t>.</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dirty="0"/>
              <a:t>keylogger can be both in the form of a built software or directly downloaded on to  a hardware module.</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dirty="0"/>
              <a:t> A software keylogger is put on a computer when the user downloads an infected application. In any way software keylogger can keep track of your keystores and record each one.</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dirty="0"/>
              <a:t>It is used to legitimate purposes like feedback for software development.</a:t>
            </a:r>
          </a:p>
          <a:p>
            <a:r>
              <a:rPr lang="en-IN"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4" name="TextBox 13">
            <a:extLst>
              <a:ext uri="{FF2B5EF4-FFF2-40B4-BE49-F238E27FC236}">
                <a16:creationId xmlns:a16="http://schemas.microsoft.com/office/drawing/2014/main" id="{0EC4ACBE-C5E8-3EDB-0624-F49D1001CD75}"/>
              </a:ext>
            </a:extLst>
          </p:cNvPr>
          <p:cNvSpPr txBox="1"/>
          <p:nvPr/>
        </p:nvSpPr>
        <p:spPr>
          <a:xfrm>
            <a:off x="692078" y="1526423"/>
            <a:ext cx="7994722" cy="4247317"/>
          </a:xfrm>
          <a:prstGeom prst="rect">
            <a:avLst/>
          </a:prstGeom>
          <a:noFill/>
        </p:spPr>
        <p:txBody>
          <a:bodyPr wrap="square">
            <a:spAutoFit/>
          </a:bodyPr>
          <a:lstStyle/>
          <a:p>
            <a:pPr marL="285750" indent="-285750">
              <a:buFont typeface="Arial" panose="020B0604020202020204" pitchFamily="34" charset="0"/>
              <a:buChar char="•"/>
            </a:pPr>
            <a:r>
              <a:rPr lang="en-IN" dirty="0"/>
              <a:t>Keyloggers are used in IT organisations to troubleshoot technical problems.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Families and business people use keyloggers legally to monitor network usage without their users direct knowledge.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User mode keyloggers use a windows application programming interface to intercept keyboard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These are require the attackers to monitor each key press.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As part of employee monitoring software to help track employee productivity.</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We can typically detecting a keylogger by observing the performance of your phone or whether someone else is trying to login to one or some of your accounts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C17ABA3F-F979-F28E-0FBF-B9019DDAA554}"/>
              </a:ext>
            </a:extLst>
          </p:cNvPr>
          <p:cNvSpPr txBox="1"/>
          <p:nvPr/>
        </p:nvSpPr>
        <p:spPr>
          <a:xfrm>
            <a:off x="3418861" y="2281555"/>
            <a:ext cx="6100916" cy="2585323"/>
          </a:xfrm>
          <a:prstGeom prst="rect">
            <a:avLst/>
          </a:prstGeom>
          <a:noFill/>
        </p:spPr>
        <p:txBody>
          <a:bodyPr wrap="square">
            <a:spAutoFit/>
          </a:bodyPr>
          <a:lstStyle/>
          <a:p>
            <a:r>
              <a:rPr lang="en-IN" dirty="0"/>
              <a:t>A keylogger or keystroke logger/keyboard capturing is a form of malware or hardware that keeps track of and records your keystrokes as you  type . It takes the information and sends it to a hacker using a command and control server.</a:t>
            </a:r>
          </a:p>
          <a:p>
            <a:r>
              <a:rPr lang="en-IN" dirty="0"/>
              <a:t>         </a:t>
            </a:r>
          </a:p>
          <a:p>
            <a:r>
              <a:rPr lang="en-IN" dirty="0"/>
              <a:t>         another positive of keystroke recorders is tracking the time of their employees these keyloggers are super efficient applications tracking the log in, log out time details and the total working hours of employees.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D3639BF6-A3C5-989D-63A4-11E9D3DDA6EE}"/>
              </a:ext>
            </a:extLst>
          </p:cNvPr>
          <p:cNvSpPr txBox="1"/>
          <p:nvPr/>
        </p:nvSpPr>
        <p:spPr>
          <a:xfrm>
            <a:off x="2716469" y="1447800"/>
            <a:ext cx="6100916" cy="4801314"/>
          </a:xfrm>
          <a:prstGeom prst="rect">
            <a:avLst/>
          </a:prstGeom>
          <a:noFill/>
        </p:spPr>
        <p:txBody>
          <a:bodyPr wrap="square">
            <a:spAutoFit/>
          </a:bodyPr>
          <a:lstStyle/>
          <a:p>
            <a:pPr marL="285750" indent="-285750">
              <a:buFont typeface="Wingdings" panose="05000000000000000000" pitchFamily="2" charset="2"/>
              <a:buChar char="ü"/>
            </a:pPr>
            <a:r>
              <a:rPr lang="en-IN" dirty="0">
                <a:solidFill>
                  <a:srgbClr val="00B050"/>
                </a:solidFill>
              </a:rPr>
              <a:t>A keylogger is a program that runs in the background or hardware recording all the keystrokes .</a:t>
            </a:r>
          </a:p>
          <a:p>
            <a:pPr marL="285750" indent="-285750">
              <a:buFont typeface="Wingdings" panose="05000000000000000000" pitchFamily="2" charset="2"/>
              <a:buChar char="ü"/>
            </a:pPr>
            <a:endParaRPr lang="en-IN" dirty="0">
              <a:solidFill>
                <a:srgbClr val="00B050"/>
              </a:solidFill>
            </a:endParaRPr>
          </a:p>
          <a:p>
            <a:pPr marL="285750" indent="-285750">
              <a:buFont typeface="Wingdings" panose="05000000000000000000" pitchFamily="2" charset="2"/>
              <a:buChar char="ü"/>
            </a:pPr>
            <a:r>
              <a:rPr lang="en-IN" dirty="0">
                <a:solidFill>
                  <a:srgbClr val="00B050"/>
                </a:solidFill>
              </a:rPr>
              <a:t>Once keystores are logged they are hidden in the machine for later retravel or shipped raw to the attacker.</a:t>
            </a:r>
          </a:p>
          <a:p>
            <a:pPr marL="285750" indent="-285750">
              <a:buFont typeface="Wingdings" panose="05000000000000000000" pitchFamily="2" charset="2"/>
              <a:buChar char="ü"/>
            </a:pPr>
            <a:endParaRPr lang="en-IN" dirty="0">
              <a:solidFill>
                <a:srgbClr val="00B050"/>
              </a:solidFill>
            </a:endParaRPr>
          </a:p>
          <a:p>
            <a:pPr marL="285750" indent="-285750">
              <a:buFont typeface="Wingdings" panose="05000000000000000000" pitchFamily="2" charset="2"/>
              <a:buChar char="ü"/>
            </a:pPr>
            <a:r>
              <a:rPr lang="en-IN" dirty="0">
                <a:solidFill>
                  <a:srgbClr val="00B050"/>
                </a:solidFill>
              </a:rPr>
              <a:t>Attacker checks files carefully in the hopes of either finding passwords or possibly other useful information.</a:t>
            </a:r>
          </a:p>
          <a:p>
            <a:pPr marL="285750" indent="-285750">
              <a:buFont typeface="Wingdings" panose="05000000000000000000" pitchFamily="2" charset="2"/>
              <a:buChar char="ü"/>
            </a:pPr>
            <a:endParaRPr lang="en-IN" dirty="0">
              <a:solidFill>
                <a:srgbClr val="00B050"/>
              </a:solidFill>
            </a:endParaRPr>
          </a:p>
          <a:p>
            <a:pPr marL="285750" indent="-285750">
              <a:buFont typeface="Wingdings" panose="05000000000000000000" pitchFamily="2" charset="2"/>
              <a:buChar char="ü"/>
            </a:pPr>
            <a:r>
              <a:rPr lang="en-IN" dirty="0">
                <a:solidFill>
                  <a:srgbClr val="00B050"/>
                </a:solidFill>
              </a:rPr>
              <a:t>Keylogger as a surveillance tool are often used by employees to ensure employees use work computers for business purposes only.</a:t>
            </a:r>
          </a:p>
          <a:p>
            <a:pPr marL="285750" indent="-285750">
              <a:buFont typeface="Wingdings" panose="05000000000000000000" pitchFamily="2" charset="2"/>
              <a:buChar char="ü"/>
            </a:pPr>
            <a:endParaRPr lang="en-IN" dirty="0">
              <a:solidFill>
                <a:srgbClr val="00B050"/>
              </a:solidFill>
            </a:endParaRPr>
          </a:p>
          <a:p>
            <a:pPr marL="285750" indent="-285750">
              <a:buFont typeface="Wingdings" panose="05000000000000000000" pitchFamily="2" charset="2"/>
              <a:buChar char="ü"/>
            </a:pPr>
            <a:r>
              <a:rPr lang="en-IN" dirty="0">
                <a:solidFill>
                  <a:srgbClr val="00B050"/>
                </a:solidFill>
              </a:rPr>
              <a:t>Such systems are also highly  useful for law enforcement  and espionage</a:t>
            </a:r>
          </a:p>
          <a:p>
            <a:pPr marL="285750" indent="-285750">
              <a:buFont typeface="Wingdings" panose="05000000000000000000" pitchFamily="2" charset="2"/>
              <a:buChar char="ü"/>
            </a:pPr>
            <a:endParaRPr lang="en-IN" dirty="0">
              <a:solidFill>
                <a:srgbClr val="00B050"/>
              </a:solidFill>
            </a:endParaRPr>
          </a:p>
          <a:p>
            <a:pPr marL="285750" indent="-285750">
              <a:buFont typeface="Wingdings" panose="05000000000000000000" pitchFamily="2" charset="2"/>
              <a:buChar char="ü"/>
            </a:pPr>
            <a:r>
              <a:rPr lang="en-IN" dirty="0">
                <a:solidFill>
                  <a:srgbClr val="00B050"/>
                </a:solidFill>
              </a:rPr>
              <a:t>It can achieved by both hardware and software</a:t>
            </a:r>
            <a:r>
              <a:rPr lang="en-IN"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a:extLst>
              <a:ext uri="{FF2B5EF4-FFF2-40B4-BE49-F238E27FC236}">
                <a16:creationId xmlns:a16="http://schemas.microsoft.com/office/drawing/2014/main" id="{EEB5AF08-320A-FB8A-E216-EE0BE23FD0CC}"/>
              </a:ext>
            </a:extLst>
          </p:cNvPr>
          <p:cNvSpPr txBox="1"/>
          <p:nvPr/>
        </p:nvSpPr>
        <p:spPr>
          <a:xfrm>
            <a:off x="729942" y="1219200"/>
            <a:ext cx="7575857" cy="5909310"/>
          </a:xfrm>
          <a:prstGeom prst="rect">
            <a:avLst/>
          </a:prstGeom>
          <a:noFill/>
        </p:spPr>
        <p:txBody>
          <a:bodyPr wrap="square">
            <a:spAutoFit/>
          </a:bodyPr>
          <a:lstStyle/>
          <a:p>
            <a:pPr marL="285750" indent="-285750">
              <a:buFont typeface="Wingdings" panose="05000000000000000000" pitchFamily="2" charset="2"/>
              <a:buChar char="Ø"/>
            </a:pPr>
            <a:r>
              <a:rPr lang="en-IN" dirty="0"/>
              <a:t>Keyloggers or keystroke loggers are tools that record what a person types on a device.</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While there are legitimate and legal uses for keyloggers many uses for keyloggers are malicious.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In a keylogger attack the keylogger software records every keystore on the victims device and sends it to the attacker.</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They can capture virtually every type of information entered through a keyboard.</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This includes but is not limited to email correspondence, instant messages documents, and web forms.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Software keyloggers the more prevalent type work by functioning at the kernel level of an operating system.</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202</TotalTime>
  <Words>668</Words>
  <Application>Microsoft Office PowerPoint</Application>
  <PresentationFormat>Widescreen</PresentationFormat>
  <Paragraphs>127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Courier New</vt:lpstr>
      <vt:lpstr>Times New Roman</vt:lpstr>
      <vt:lpstr>Trebuchet MS</vt:lpstr>
      <vt:lpstr>Wingdings</vt:lpstr>
      <vt:lpstr>Office Theme</vt:lpstr>
      <vt:lpstr>CHITRADA SAI SUSHMA</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Lenovo</dc:creator>
  <cp:lastModifiedBy>Chitrada Srivalli</cp:lastModifiedBy>
  <cp:revision>2</cp:revision>
  <dcterms:created xsi:type="dcterms:W3CDTF">2024-06-03T05:48:59Z</dcterms:created>
  <dcterms:modified xsi:type="dcterms:W3CDTF">2024-06-22T14:17:22Z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