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786C524-1A7B-4D4D-B8CC-5CF16E1759F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77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45C636-C32B-4551-B7D6-7FAEED517750}"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56429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97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0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338736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581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25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287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0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22478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5C636-C32B-4551-B7D6-7FAEED517750}" type="datetimeFigureOut">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6C524-1A7B-4D4D-B8CC-5CF16E1759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3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45C636-C32B-4551-B7D6-7FAEED517750}"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228911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45C636-C32B-4551-B7D6-7FAEED517750}" type="datetimeFigureOut">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6C524-1A7B-4D4D-B8CC-5CF16E1759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514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45C636-C32B-4551-B7D6-7FAEED517750}" type="datetimeFigureOut">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86C524-1A7B-4D4D-B8CC-5CF16E1759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00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5C636-C32B-4551-B7D6-7FAEED517750}" type="datetimeFigureOut">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68977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45C636-C32B-4551-B7D6-7FAEED517750}"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6C524-1A7B-4D4D-B8CC-5CF16E1759F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68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45C636-C32B-4551-B7D6-7FAEED517750}" type="datetimeFigureOut">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6C524-1A7B-4D4D-B8CC-5CF16E1759F0}" type="slidenum">
              <a:rPr lang="en-US" smtClean="0"/>
              <a:t>‹#›</a:t>
            </a:fld>
            <a:endParaRPr lang="en-US"/>
          </a:p>
        </p:txBody>
      </p:sp>
    </p:spTree>
    <p:extLst>
      <p:ext uri="{BB962C8B-B14F-4D97-AF65-F5344CB8AC3E}">
        <p14:creationId xmlns:p14="http://schemas.microsoft.com/office/powerpoint/2010/main" val="89432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45C636-C32B-4551-B7D6-7FAEED517750}" type="datetimeFigureOut">
              <a:rPr lang="en-US" smtClean="0"/>
              <a:t>9/18/2019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86C524-1A7B-4D4D-B8CC-5CF16E1759F0}" type="slidenum">
              <a:rPr lang="en-US" smtClean="0"/>
              <a:t>‹#›</a:t>
            </a:fld>
            <a:endParaRPr lang="en-US"/>
          </a:p>
        </p:txBody>
      </p:sp>
    </p:spTree>
    <p:extLst>
      <p:ext uri="{BB962C8B-B14F-4D97-AF65-F5344CB8AC3E}">
        <p14:creationId xmlns:p14="http://schemas.microsoft.com/office/powerpoint/2010/main" val="292381945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38999"/>
            <a:ext cx="10515600" cy="1842498"/>
          </a:xfrm>
        </p:spPr>
        <p:txBody>
          <a:bodyPr>
            <a:normAutofit/>
          </a:bodyPr>
          <a:lstStyle/>
          <a:p>
            <a:r>
              <a:rPr lang="en-US" sz="6000" b="1" dirty="0" smtClean="0"/>
              <a:t>CSS FLEXBOX AND GRID</a:t>
            </a:r>
            <a:endParaRPr lang="en-US" sz="60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46778" y="2779532"/>
            <a:ext cx="5898444" cy="33178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45677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EXAMPLE</a:t>
            </a:r>
            <a:endParaRPr lang="en-US" b="1" dirty="0"/>
          </a:p>
        </p:txBody>
      </p:sp>
      <p:sp>
        <p:nvSpPr>
          <p:cNvPr id="5" name="Text Placeholder 4"/>
          <p:cNvSpPr>
            <a:spLocks noGrp="1"/>
          </p:cNvSpPr>
          <p:nvPr>
            <p:ph type="body" idx="1"/>
          </p:nvPr>
        </p:nvSpPr>
        <p:spPr/>
        <p:txBody>
          <a:bodyPr/>
          <a:lstStyle/>
          <a:p>
            <a:r>
              <a:rPr lang="en-US" b="1" dirty="0" smtClean="0">
                <a:solidFill>
                  <a:schemeClr val="tx1"/>
                </a:solidFill>
              </a:rPr>
              <a:t>HTML CONTENT</a:t>
            </a:r>
            <a:endParaRPr lang="en-US" b="1" dirty="0">
              <a:solidFill>
                <a:schemeClr val="tx1"/>
              </a:solidFill>
            </a:endParaRPr>
          </a:p>
        </p:txBody>
      </p:sp>
      <p:sp>
        <p:nvSpPr>
          <p:cNvPr id="7" name="Text Placeholder 6"/>
          <p:cNvSpPr>
            <a:spLocks noGrp="1"/>
          </p:cNvSpPr>
          <p:nvPr>
            <p:ph type="body" sz="quarter" idx="3"/>
          </p:nvPr>
        </p:nvSpPr>
        <p:spPr/>
        <p:txBody>
          <a:bodyPr/>
          <a:lstStyle/>
          <a:p>
            <a:r>
              <a:rPr lang="en-US" b="1" dirty="0" smtClean="0">
                <a:solidFill>
                  <a:schemeClr val="tx1"/>
                </a:solidFill>
              </a:rPr>
              <a:t>CSS CONTENT</a:t>
            </a:r>
            <a:endParaRPr lang="en-US" b="1" dirty="0">
              <a:solidFill>
                <a:schemeClr val="tx1"/>
              </a:solidFill>
            </a:endParaRPr>
          </a:p>
        </p:txBody>
      </p:sp>
      <p:sp>
        <p:nvSpPr>
          <p:cNvPr id="8" name="Content Placeholder 7"/>
          <p:cNvSpPr>
            <a:spLocks noGrp="1"/>
          </p:cNvSpPr>
          <p:nvPr>
            <p:ph sz="quarter" idx="4"/>
          </p:nvPr>
        </p:nvSpPr>
        <p:spPr/>
        <p:txBody>
          <a:bodyPr>
            <a:normAutofit fontScale="55000" lnSpcReduction="20000"/>
          </a:bodyPr>
          <a:lstStyle/>
          <a:p>
            <a:r>
              <a:rPr lang="en-US" dirty="0"/>
              <a:t>#container {</a:t>
            </a:r>
          </a:p>
          <a:p>
            <a:r>
              <a:rPr lang="en-US" dirty="0"/>
              <a:t>  display: grid;</a:t>
            </a:r>
          </a:p>
          <a:p>
            <a:r>
              <a:rPr lang="en-US" dirty="0"/>
              <a:t>  grid: repeat(2, 60px) / auto-flow 80px;</a:t>
            </a:r>
          </a:p>
          <a:p>
            <a:r>
              <a:rPr lang="en-US" dirty="0" smtClean="0"/>
              <a:t>}</a:t>
            </a:r>
            <a:endParaRPr lang="en-US" dirty="0"/>
          </a:p>
          <a:p>
            <a:r>
              <a:rPr lang="en-US" dirty="0"/>
              <a:t>#container &gt; div {</a:t>
            </a:r>
          </a:p>
          <a:p>
            <a:r>
              <a:rPr lang="en-US" dirty="0"/>
              <a:t>  background-color: #8ca0ff;</a:t>
            </a:r>
          </a:p>
          <a:p>
            <a:r>
              <a:rPr lang="en-US" dirty="0"/>
              <a:t>  width: 50px;</a:t>
            </a:r>
          </a:p>
          <a:p>
            <a:r>
              <a:rPr lang="en-US" dirty="0"/>
              <a:t>  height: 50px;</a:t>
            </a:r>
          </a:p>
          <a:p>
            <a:r>
              <a:rPr lang="en-US" dirty="0"/>
              <a:t>}</a:t>
            </a:r>
          </a:p>
        </p:txBody>
      </p:sp>
      <p:sp>
        <p:nvSpPr>
          <p:cNvPr id="10" name="Content Placeholder 9"/>
          <p:cNvSpPr>
            <a:spLocks noGrp="1"/>
          </p:cNvSpPr>
          <p:nvPr>
            <p:ph sz="half" idx="2"/>
          </p:nvPr>
        </p:nvSpPr>
        <p:spPr/>
        <p:txBody>
          <a:bodyPr>
            <a:normAutofit/>
          </a:bodyPr>
          <a:lstStyle/>
          <a:p>
            <a:r>
              <a:rPr lang="en-US" dirty="0"/>
              <a:t>&lt;div id="container"&gt;</a:t>
            </a:r>
          </a:p>
          <a:p>
            <a:r>
              <a:rPr lang="en-US" dirty="0"/>
              <a:t>  &lt;div&gt;&lt;/div&gt;</a:t>
            </a:r>
          </a:p>
          <a:p>
            <a:r>
              <a:rPr lang="en-US" dirty="0"/>
              <a:t>  &lt;div&gt;&lt;/div&gt;</a:t>
            </a:r>
          </a:p>
          <a:p>
            <a:r>
              <a:rPr lang="en-US" dirty="0"/>
              <a:t>  &lt;div&gt;&lt;/div&gt;</a:t>
            </a:r>
          </a:p>
          <a:p>
            <a:r>
              <a:rPr lang="en-US" dirty="0" smtClean="0"/>
              <a:t>  &lt;/</a:t>
            </a:r>
            <a:r>
              <a:rPr lang="en-US" dirty="0"/>
              <a:t>div&gt;</a:t>
            </a:r>
          </a:p>
        </p:txBody>
      </p:sp>
      <p:sp>
        <p:nvSpPr>
          <p:cNvPr id="11" name="TextBox 10"/>
          <p:cNvSpPr txBox="1"/>
          <p:nvPr/>
        </p:nvSpPr>
        <p:spPr>
          <a:xfrm>
            <a:off x="10058400" y="5884334"/>
            <a:ext cx="1240971" cy="369332"/>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3388833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smtClean="0"/>
              <a:t>RESULT FOR THE PREVIOUS SLIDE</a:t>
            </a:r>
            <a:endParaRPr lang="en-US" b="1"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0218" y="2756263"/>
            <a:ext cx="4833256" cy="2899953"/>
          </a:xfrm>
        </p:spPr>
      </p:pic>
      <p:sp>
        <p:nvSpPr>
          <p:cNvPr id="10" name="TextBox 9"/>
          <p:cNvSpPr txBox="1"/>
          <p:nvPr/>
        </p:nvSpPr>
        <p:spPr>
          <a:xfrm>
            <a:off x="9914709" y="5826033"/>
            <a:ext cx="1254033" cy="369332"/>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510173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a:t>
            </a:r>
            <a:r>
              <a:rPr lang="en-US" b="1" dirty="0" smtClean="0"/>
              <a:t>GRID</a:t>
            </a:r>
            <a:endParaRPr lang="en-US" dirty="0"/>
          </a:p>
        </p:txBody>
      </p:sp>
      <p:sp>
        <p:nvSpPr>
          <p:cNvPr id="3" name="Content Placeholder 2"/>
          <p:cNvSpPr>
            <a:spLocks noGrp="1"/>
          </p:cNvSpPr>
          <p:nvPr>
            <p:ph idx="1"/>
          </p:nvPr>
        </p:nvSpPr>
        <p:spPr/>
        <p:txBody>
          <a:bodyPr/>
          <a:lstStyle/>
          <a:p>
            <a:pPr fontAlgn="base"/>
            <a:r>
              <a:rPr lang="en-US" dirty="0"/>
              <a:t>Grid tracks are created within your stylesheet.</a:t>
            </a:r>
          </a:p>
          <a:p>
            <a:pPr fontAlgn="base"/>
            <a:r>
              <a:rPr lang="en-US" dirty="0"/>
              <a:t>Reduced file sizes.</a:t>
            </a:r>
          </a:p>
          <a:p>
            <a:pPr fontAlgn="base"/>
            <a:r>
              <a:rPr lang="en-US" dirty="0"/>
              <a:t>Prototyping with CSS Grid is fast and efficient.</a:t>
            </a:r>
          </a:p>
        </p:txBody>
      </p:sp>
      <p:sp>
        <p:nvSpPr>
          <p:cNvPr id="5" name="TextBox 4"/>
          <p:cNvSpPr txBox="1"/>
          <p:nvPr/>
        </p:nvSpPr>
        <p:spPr>
          <a:xfrm>
            <a:off x="10019211" y="5777469"/>
            <a:ext cx="1267097" cy="369332"/>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46046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TWO DIMENSIONAL GRID LAYOUT</a:t>
            </a:r>
            <a:endParaRPr lang="en-US" b="1" dirty="0"/>
          </a:p>
        </p:txBody>
      </p:sp>
      <p:sp>
        <p:nvSpPr>
          <p:cNvPr id="6" name="Text Placeholder 5"/>
          <p:cNvSpPr>
            <a:spLocks noGrp="1"/>
          </p:cNvSpPr>
          <p:nvPr>
            <p:ph type="body" sz="half" idx="2"/>
          </p:nvPr>
        </p:nvSpPr>
        <p:spPr/>
        <p:txBody>
          <a:bodyPr/>
          <a:lstStyle/>
          <a:p>
            <a:pPr marL="285750" indent="-285750" algn="l">
              <a:buFont typeface="Arial" panose="020B0604020202020204" pitchFamily="34" charset="0"/>
              <a:buChar char="•"/>
            </a:pPr>
            <a:r>
              <a:rPr lang="en-US" dirty="0" smtClean="0"/>
              <a:t>Grid </a:t>
            </a:r>
            <a:r>
              <a:rPr lang="en-US" dirty="0"/>
              <a:t>is designed for </a:t>
            </a:r>
            <a:r>
              <a:rPr lang="en-US" dirty="0" smtClean="0"/>
              <a:t>two-dimensional layouts </a:t>
            </a:r>
            <a:r>
              <a:rPr lang="en-US" dirty="0"/>
              <a:t>meaning it can handle both columns and </a:t>
            </a:r>
            <a:r>
              <a:rPr lang="en-US" dirty="0" smtClean="0"/>
              <a:t>rows.</a:t>
            </a:r>
          </a:p>
          <a:p>
            <a:pPr marL="285750" indent="-285750" algn="l">
              <a:buFont typeface="Arial" panose="020B0604020202020204" pitchFamily="34" charset="0"/>
              <a:buChar char="•"/>
            </a:pPr>
            <a:r>
              <a:rPr lang="en-US" dirty="0" smtClean="0"/>
              <a:t>Grid </a:t>
            </a:r>
            <a:r>
              <a:rPr lang="en-US" dirty="0"/>
              <a:t>layout is designed for larger-scale layouts that are not linear in design.</a:t>
            </a:r>
            <a:endParaRPr lang="en-US" dirty="0" smtClean="0"/>
          </a:p>
          <a:p>
            <a:pPr marL="285750" indent="-285750" algn="l">
              <a:buFont typeface="Arial" panose="020B0604020202020204" pitchFamily="34" charset="0"/>
              <a:buChar char="•"/>
            </a:pP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9579" y="1985554"/>
            <a:ext cx="5437096" cy="2468880"/>
          </a:xfrm>
        </p:spPr>
      </p:pic>
      <p:sp>
        <p:nvSpPr>
          <p:cNvPr id="10" name="TextBox 9"/>
          <p:cNvSpPr txBox="1"/>
          <p:nvPr/>
        </p:nvSpPr>
        <p:spPr>
          <a:xfrm>
            <a:off x="10123714" y="5852160"/>
            <a:ext cx="1254035" cy="365760"/>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378559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Differences Between Flex and </a:t>
            </a:r>
            <a:r>
              <a:rPr lang="en-US" b="1" dirty="0" smtClean="0"/>
              <a:t>Grid</a:t>
            </a:r>
            <a:endParaRPr lang="en-US" dirty="0"/>
          </a:p>
        </p:txBody>
      </p:sp>
      <p:sp>
        <p:nvSpPr>
          <p:cNvPr id="3" name="Text Placeholder 2"/>
          <p:cNvSpPr>
            <a:spLocks noGrp="1"/>
          </p:cNvSpPr>
          <p:nvPr>
            <p:ph type="body" idx="1"/>
          </p:nvPr>
        </p:nvSpPr>
        <p:spPr/>
        <p:txBody>
          <a:bodyPr/>
          <a:lstStyle/>
          <a:p>
            <a:r>
              <a:rPr lang="en-US" b="1" dirty="0" err="1" smtClean="0">
                <a:solidFill>
                  <a:schemeClr val="tx1"/>
                </a:solidFill>
              </a:rPr>
              <a:t>FlexBox</a:t>
            </a:r>
            <a:endParaRPr lang="en-US" b="1" dirty="0">
              <a:solidFill>
                <a:schemeClr val="tx1"/>
              </a:solidFill>
            </a:endParaRPr>
          </a:p>
        </p:txBody>
      </p:sp>
      <p:sp>
        <p:nvSpPr>
          <p:cNvPr id="4" name="Content Placeholder 3"/>
          <p:cNvSpPr>
            <a:spLocks noGrp="1"/>
          </p:cNvSpPr>
          <p:nvPr>
            <p:ph sz="half" idx="2"/>
          </p:nvPr>
        </p:nvSpPr>
        <p:spPr/>
        <p:txBody>
          <a:bodyPr>
            <a:normAutofit fontScale="92500" lnSpcReduction="20000"/>
          </a:bodyPr>
          <a:lstStyle/>
          <a:p>
            <a:r>
              <a:rPr lang="en-US" dirty="0"/>
              <a:t>Flexbox offers greater control over alignment and space distribution between items</a:t>
            </a:r>
            <a:r>
              <a:rPr lang="en-US" dirty="0" smtClean="0"/>
              <a:t>.</a:t>
            </a:r>
          </a:p>
          <a:p>
            <a:r>
              <a:rPr lang="en-US" dirty="0"/>
              <a:t>Flex Direction allows developers to align elements vertically or horizontally, which is used when developers create and reverse rows or columns.</a:t>
            </a:r>
            <a:endParaRPr lang="en-US" dirty="0"/>
          </a:p>
        </p:txBody>
      </p:sp>
      <p:sp>
        <p:nvSpPr>
          <p:cNvPr id="5" name="Text Placeholder 4"/>
          <p:cNvSpPr>
            <a:spLocks noGrp="1"/>
          </p:cNvSpPr>
          <p:nvPr>
            <p:ph type="body" sz="quarter" idx="3"/>
          </p:nvPr>
        </p:nvSpPr>
        <p:spPr/>
        <p:txBody>
          <a:bodyPr/>
          <a:lstStyle/>
          <a:p>
            <a:r>
              <a:rPr lang="en-US" b="1" dirty="0" smtClean="0">
                <a:solidFill>
                  <a:schemeClr val="tx1"/>
                </a:solidFill>
              </a:rPr>
              <a:t>Grid</a:t>
            </a:r>
            <a:endParaRPr lang="en-US" b="1" dirty="0">
              <a:solidFill>
                <a:schemeClr val="tx1"/>
              </a:solidFill>
            </a:endParaRPr>
          </a:p>
        </p:txBody>
      </p:sp>
      <p:sp>
        <p:nvSpPr>
          <p:cNvPr id="6" name="Content Placeholder 5"/>
          <p:cNvSpPr>
            <a:spLocks noGrp="1"/>
          </p:cNvSpPr>
          <p:nvPr>
            <p:ph sz="quarter" idx="4"/>
          </p:nvPr>
        </p:nvSpPr>
        <p:spPr/>
        <p:txBody>
          <a:bodyPr>
            <a:normAutofit fontScale="85000" lnSpcReduction="10000"/>
          </a:bodyPr>
          <a:lstStyle/>
          <a:p>
            <a:r>
              <a:rPr lang="en-US" dirty="0"/>
              <a:t>Grid has two-dimension layout capabilities which allow flexible </a:t>
            </a:r>
            <a:r>
              <a:rPr lang="en-US" dirty="0" smtClean="0"/>
              <a:t>width </a:t>
            </a:r>
            <a:r>
              <a:rPr lang="en-US" dirty="0"/>
              <a:t>as a unit of length. </a:t>
            </a:r>
            <a:endParaRPr lang="en-US" dirty="0" smtClean="0"/>
          </a:p>
          <a:p>
            <a:r>
              <a:rPr lang="en-US" dirty="0"/>
              <a:t>For broader alignments in both dimensions simultaneously, CSS Grid deploys fractional measure units for grid fluidity and auto-keyword functionality to automatically adjust columns or rows.</a:t>
            </a:r>
            <a:endParaRPr lang="en-US" dirty="0"/>
          </a:p>
        </p:txBody>
      </p:sp>
      <p:sp>
        <p:nvSpPr>
          <p:cNvPr id="7" name="TextBox 6"/>
          <p:cNvSpPr txBox="1"/>
          <p:nvPr/>
        </p:nvSpPr>
        <p:spPr>
          <a:xfrm>
            <a:off x="9757953" y="5875867"/>
            <a:ext cx="1423852" cy="369332"/>
          </a:xfrm>
          <a:prstGeom prst="rect">
            <a:avLst/>
          </a:prstGeom>
          <a:noFill/>
        </p:spPr>
        <p:txBody>
          <a:bodyPr wrap="square" rtlCol="0">
            <a:spAutoFit/>
          </a:bodyPr>
          <a:lstStyle/>
          <a:p>
            <a:r>
              <a:rPr lang="en-US" dirty="0" smtClean="0"/>
              <a:t>- </a:t>
            </a:r>
            <a:r>
              <a:rPr lang="en-US" dirty="0" err="1" smtClean="0"/>
              <a:t>Sushma</a:t>
            </a:r>
            <a:endParaRPr lang="en-US" dirty="0"/>
          </a:p>
        </p:txBody>
      </p:sp>
    </p:spTree>
    <p:extLst>
      <p:ext uri="{BB962C8B-B14F-4D97-AF65-F5344CB8AC3E}">
        <p14:creationId xmlns:p14="http://schemas.microsoft.com/office/powerpoint/2010/main" val="130289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177" y="2847703"/>
            <a:ext cx="3422469" cy="2338251"/>
          </a:xfrm>
        </p:spPr>
      </p:pic>
    </p:spTree>
    <p:extLst>
      <p:ext uri="{BB962C8B-B14F-4D97-AF65-F5344CB8AC3E}">
        <p14:creationId xmlns:p14="http://schemas.microsoft.com/office/powerpoint/2010/main" val="320773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dirty="0" smtClean="0"/>
              <a:t>MEET THE TEAM:</a:t>
            </a:r>
            <a:endParaRPr lang="en-US"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0768" y="2714219"/>
            <a:ext cx="2058455" cy="268074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237" y="2714219"/>
            <a:ext cx="2182450" cy="268074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3059" y="2714219"/>
            <a:ext cx="2124084" cy="2576239"/>
          </a:xfrm>
          <a:prstGeom prst="rect">
            <a:avLst/>
          </a:prstGeom>
        </p:spPr>
      </p:pic>
      <p:sp>
        <p:nvSpPr>
          <p:cNvPr id="12" name="TextBox 11"/>
          <p:cNvSpPr txBox="1"/>
          <p:nvPr/>
        </p:nvSpPr>
        <p:spPr>
          <a:xfrm>
            <a:off x="1520768" y="5453848"/>
            <a:ext cx="2058455" cy="369332"/>
          </a:xfrm>
          <a:prstGeom prst="rect">
            <a:avLst/>
          </a:prstGeom>
          <a:noFill/>
        </p:spPr>
        <p:txBody>
          <a:bodyPr wrap="square" rtlCol="0">
            <a:spAutoFit/>
          </a:bodyPr>
          <a:lstStyle/>
          <a:p>
            <a:pPr algn="ctr"/>
            <a:r>
              <a:rPr lang="en-US" dirty="0" smtClean="0"/>
              <a:t>Nikitha Kethireddy</a:t>
            </a:r>
            <a:endParaRPr lang="en-US" dirty="0"/>
          </a:p>
        </p:txBody>
      </p:sp>
      <p:sp>
        <p:nvSpPr>
          <p:cNvPr id="13" name="TextBox 12"/>
          <p:cNvSpPr txBox="1"/>
          <p:nvPr/>
        </p:nvSpPr>
        <p:spPr>
          <a:xfrm>
            <a:off x="4610237" y="5394960"/>
            <a:ext cx="2182450" cy="370400"/>
          </a:xfrm>
          <a:prstGeom prst="rect">
            <a:avLst/>
          </a:prstGeom>
          <a:noFill/>
        </p:spPr>
        <p:txBody>
          <a:bodyPr wrap="square" rtlCol="0">
            <a:spAutoFit/>
          </a:bodyPr>
          <a:lstStyle/>
          <a:p>
            <a:pPr algn="ctr"/>
            <a:r>
              <a:rPr lang="en-US" dirty="0" err="1" smtClean="0"/>
              <a:t>Sushma</a:t>
            </a:r>
            <a:r>
              <a:rPr lang="en-US" dirty="0" smtClean="0"/>
              <a:t> </a:t>
            </a:r>
            <a:r>
              <a:rPr lang="en-US" dirty="0" err="1" smtClean="0"/>
              <a:t>Yedugani</a:t>
            </a:r>
            <a:endParaRPr lang="en-US" dirty="0"/>
          </a:p>
        </p:txBody>
      </p:sp>
      <p:sp>
        <p:nvSpPr>
          <p:cNvPr id="15" name="TextBox 14"/>
          <p:cNvSpPr txBox="1"/>
          <p:nvPr/>
        </p:nvSpPr>
        <p:spPr>
          <a:xfrm>
            <a:off x="7673059" y="5276861"/>
            <a:ext cx="2124084" cy="369332"/>
          </a:xfrm>
          <a:prstGeom prst="rect">
            <a:avLst/>
          </a:prstGeom>
          <a:noFill/>
        </p:spPr>
        <p:txBody>
          <a:bodyPr wrap="square" rtlCol="0">
            <a:spAutoFit/>
          </a:bodyPr>
          <a:lstStyle/>
          <a:p>
            <a:pPr algn="ctr"/>
            <a:r>
              <a:rPr lang="en-US" dirty="0" err="1" smtClean="0"/>
              <a:t>Rishika</a:t>
            </a:r>
            <a:r>
              <a:rPr lang="en-US" dirty="0" smtClean="0"/>
              <a:t> </a:t>
            </a:r>
            <a:r>
              <a:rPr lang="en-US" dirty="0" err="1" smtClean="0"/>
              <a:t>Ponugoti</a:t>
            </a:r>
            <a:endParaRPr lang="en-US" dirty="0"/>
          </a:p>
        </p:txBody>
      </p:sp>
    </p:spTree>
    <p:extLst>
      <p:ext uri="{BB962C8B-B14F-4D97-AF65-F5344CB8AC3E}">
        <p14:creationId xmlns:p14="http://schemas.microsoft.com/office/powerpoint/2010/main" val="400061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CSS?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"Cascading Style Sheets” </a:t>
            </a:r>
            <a:r>
              <a:rPr lang="en-US" dirty="0" smtClean="0"/>
              <a:t>are used to format the layout of Web Pages. They can be used to define text styles, table sizes, and other aspects of Web pages.</a:t>
            </a:r>
          </a:p>
          <a:p>
            <a:r>
              <a:rPr lang="en-US" dirty="0"/>
              <a:t> Instead of defining the style of each table and each block of text within a page's HTML, commonly used styles need to be defined only once in a CSS document. Once the style is defined in cascading style sheet, it can be used by any page that references the CSS file. </a:t>
            </a:r>
            <a:endParaRPr lang="en-US" dirty="0" smtClean="0"/>
          </a:p>
          <a:p>
            <a:r>
              <a:rPr lang="en-US" dirty="0"/>
              <a:t>For example, a Web developer may want to increase the default text size from 10pt to 12pt for fifty pages of a Web site. If the pages all reference the same style sheet, the text size only needs to be changed on the style sheet and all the pages will show the larger text</a:t>
            </a:r>
            <a:r>
              <a:rPr lang="en-US" dirty="0" smtClean="0"/>
              <a:t>.</a:t>
            </a:r>
            <a:r>
              <a:rPr lang="en-US" dirty="0"/>
              <a:t/>
            </a:r>
            <a:br>
              <a:rPr lang="en-US" dirty="0"/>
            </a:br>
            <a:endParaRPr lang="en-US" dirty="0" smtClean="0"/>
          </a:p>
          <a:p>
            <a:pPr marL="0" indent="0">
              <a:buNone/>
            </a:pPr>
            <a:endParaRPr lang="en-US" dirty="0"/>
          </a:p>
        </p:txBody>
      </p:sp>
      <p:sp>
        <p:nvSpPr>
          <p:cNvPr id="4" name="TextBox 3"/>
          <p:cNvSpPr txBox="1"/>
          <p:nvPr/>
        </p:nvSpPr>
        <p:spPr>
          <a:xfrm>
            <a:off x="9614263" y="5747656"/>
            <a:ext cx="1658982" cy="369332"/>
          </a:xfrm>
          <a:prstGeom prst="rect">
            <a:avLst/>
          </a:prstGeom>
          <a:noFill/>
        </p:spPr>
        <p:txBody>
          <a:bodyPr wrap="square" rtlCol="0">
            <a:spAutoFit/>
          </a:bodyPr>
          <a:lstStyle/>
          <a:p>
            <a:r>
              <a:rPr lang="en-US" dirty="0" smtClean="0"/>
              <a:t>- </a:t>
            </a:r>
            <a:r>
              <a:rPr lang="en-US" dirty="0" err="1" smtClean="0"/>
              <a:t>Rishika</a:t>
            </a:r>
            <a:endParaRPr lang="en-US" dirty="0"/>
          </a:p>
        </p:txBody>
      </p:sp>
    </p:spTree>
    <p:extLst>
      <p:ext uri="{BB962C8B-B14F-4D97-AF65-F5344CB8AC3E}">
        <p14:creationId xmlns:p14="http://schemas.microsoft.com/office/powerpoint/2010/main" val="137006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What is CSS FLEXBOX?</a:t>
            </a:r>
            <a:endParaRPr lang="en-US" b="1" dirty="0"/>
          </a:p>
        </p:txBody>
      </p:sp>
      <p:sp>
        <p:nvSpPr>
          <p:cNvPr id="8" name="Content Placeholder 7"/>
          <p:cNvSpPr>
            <a:spLocks noGrp="1"/>
          </p:cNvSpPr>
          <p:nvPr>
            <p:ph idx="1"/>
          </p:nvPr>
        </p:nvSpPr>
        <p:spPr/>
        <p:txBody>
          <a:bodyPr>
            <a:normAutofit/>
          </a:bodyPr>
          <a:lstStyle/>
          <a:p>
            <a:r>
              <a:rPr lang="en-US" b="1" dirty="0"/>
              <a:t>CSS </a:t>
            </a:r>
            <a:r>
              <a:rPr lang="en-US" b="1" dirty="0"/>
              <a:t>F</a:t>
            </a:r>
            <a:r>
              <a:rPr lang="en-US" b="1" dirty="0" smtClean="0"/>
              <a:t>lexible Box </a:t>
            </a:r>
            <a:r>
              <a:rPr lang="en-US" b="1" dirty="0"/>
              <a:t>L</a:t>
            </a:r>
            <a:r>
              <a:rPr lang="en-US" b="1" dirty="0" smtClean="0"/>
              <a:t>ayout </a:t>
            </a:r>
            <a:r>
              <a:rPr lang="en-US" dirty="0"/>
              <a:t>is a particular way to specify the layout of HTML pages.</a:t>
            </a:r>
          </a:p>
          <a:p>
            <a:r>
              <a:rPr lang="en-US" dirty="0"/>
              <a:t>One of the most defining features of the flex layout is its ability to form-fit, </a:t>
            </a:r>
            <a:r>
              <a:rPr lang="en-US" dirty="0" smtClean="0"/>
              <a:t>Flex </a:t>
            </a:r>
            <a:r>
              <a:rPr lang="en-US" dirty="0"/>
              <a:t>boxes can adjust in size—either decreasing, to avoid unnecessarily monopolizing space, or increasing to make room for contents to be constrained within its boundaries. </a:t>
            </a:r>
            <a:endParaRPr lang="en-US" dirty="0" smtClean="0"/>
          </a:p>
          <a:p>
            <a:pPr marL="0" indent="0">
              <a:buNone/>
            </a:pPr>
            <a:endParaRPr lang="en-US" dirty="0" smtClean="0"/>
          </a:p>
        </p:txBody>
      </p:sp>
      <p:sp>
        <p:nvSpPr>
          <p:cNvPr id="9" name="TextBox 8"/>
          <p:cNvSpPr txBox="1"/>
          <p:nvPr/>
        </p:nvSpPr>
        <p:spPr>
          <a:xfrm>
            <a:off x="9457509" y="5875868"/>
            <a:ext cx="1763485" cy="369332"/>
          </a:xfrm>
          <a:prstGeom prst="rect">
            <a:avLst/>
          </a:prstGeom>
          <a:noFill/>
        </p:spPr>
        <p:txBody>
          <a:bodyPr wrap="square" rtlCol="0">
            <a:spAutoFit/>
          </a:bodyPr>
          <a:lstStyle/>
          <a:p>
            <a:r>
              <a:rPr lang="en-US" dirty="0" smtClean="0"/>
              <a:t>- </a:t>
            </a:r>
            <a:r>
              <a:rPr lang="en-US" dirty="0" err="1" smtClean="0"/>
              <a:t>Rishika</a:t>
            </a:r>
            <a:endParaRPr lang="en-US" dirty="0"/>
          </a:p>
        </p:txBody>
      </p:sp>
    </p:spTree>
    <p:extLst>
      <p:ext uri="{BB962C8B-B14F-4D97-AF65-F5344CB8AC3E}">
        <p14:creationId xmlns:p14="http://schemas.microsoft.com/office/powerpoint/2010/main" val="3724581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FLEXBOX TERMINOLOGY</a:t>
            </a:r>
            <a:endParaRPr lang="en-US" b="1" dirty="0"/>
          </a:p>
        </p:txBody>
      </p:sp>
      <p:sp>
        <p:nvSpPr>
          <p:cNvPr id="3" name="Content Placeholder 2"/>
          <p:cNvSpPr>
            <a:spLocks noGrp="1"/>
          </p:cNvSpPr>
          <p:nvPr>
            <p:ph idx="1"/>
          </p:nvPr>
        </p:nvSpPr>
        <p:spPr/>
        <p:txBody>
          <a:bodyPr/>
          <a:lstStyle/>
          <a:p>
            <a:r>
              <a:rPr lang="en-US" dirty="0"/>
              <a:t>Following are a few </a:t>
            </a:r>
            <a:r>
              <a:rPr lang="en-US" dirty="0" smtClean="0"/>
              <a:t>properties </a:t>
            </a:r>
            <a:r>
              <a:rPr lang="en-US" dirty="0"/>
              <a:t>associated with the flex layout </a:t>
            </a:r>
            <a:r>
              <a:rPr lang="en-US" dirty="0" smtClean="0"/>
              <a:t>model:</a:t>
            </a:r>
          </a:p>
          <a:p>
            <a:pPr marL="914400" lvl="1" indent="-457200">
              <a:buFont typeface="+mj-lt"/>
              <a:buAutoNum type="arabicPeriod"/>
            </a:pPr>
            <a:r>
              <a:rPr lang="en-US" b="1" dirty="0"/>
              <a:t>Flex container</a:t>
            </a:r>
          </a:p>
          <a:p>
            <a:pPr marL="914400" lvl="1" indent="-457200">
              <a:buFont typeface="+mj-lt"/>
              <a:buAutoNum type="arabicPeriod"/>
            </a:pPr>
            <a:r>
              <a:rPr lang="en-US" b="1" dirty="0"/>
              <a:t>Flex item</a:t>
            </a:r>
          </a:p>
          <a:p>
            <a:pPr marL="914400" lvl="1" indent="-457200">
              <a:buFont typeface="+mj-lt"/>
              <a:buAutoNum type="arabicPeriod"/>
            </a:pPr>
            <a:r>
              <a:rPr lang="en-US" b="1" dirty="0" smtClean="0"/>
              <a:t>Flex-direction</a:t>
            </a:r>
          </a:p>
          <a:p>
            <a:pPr marL="914400" lvl="1" indent="-457200">
              <a:buFont typeface="+mj-lt"/>
              <a:buAutoNum type="arabicPeriod"/>
            </a:pPr>
            <a:r>
              <a:rPr lang="en-US" b="1" dirty="0" smtClean="0"/>
              <a:t>Justify-content</a:t>
            </a:r>
          </a:p>
          <a:p>
            <a:pPr marL="914400" lvl="1" indent="-457200">
              <a:buFont typeface="+mj-lt"/>
              <a:buAutoNum type="arabicPeriod"/>
            </a:pPr>
            <a:r>
              <a:rPr lang="en-US" b="1" dirty="0" smtClean="0"/>
              <a:t>Align-content</a:t>
            </a:r>
          </a:p>
          <a:p>
            <a:pPr marL="914400" lvl="1" indent="-457200">
              <a:buFont typeface="+mj-lt"/>
              <a:buAutoNum type="arabicPeriod"/>
            </a:pPr>
            <a:r>
              <a:rPr lang="en-US" b="1" dirty="0"/>
              <a:t>Align-self</a:t>
            </a:r>
            <a:endParaRPr lang="en-US" dirty="0" smtClean="0"/>
          </a:p>
        </p:txBody>
      </p:sp>
      <p:sp>
        <p:nvSpPr>
          <p:cNvPr id="7" name="TextBox 6"/>
          <p:cNvSpPr txBox="1"/>
          <p:nvPr/>
        </p:nvSpPr>
        <p:spPr>
          <a:xfrm>
            <a:off x="9535886" y="5875868"/>
            <a:ext cx="1776548" cy="369332"/>
          </a:xfrm>
          <a:prstGeom prst="rect">
            <a:avLst/>
          </a:prstGeom>
          <a:noFill/>
        </p:spPr>
        <p:txBody>
          <a:bodyPr wrap="square" rtlCol="0">
            <a:spAutoFit/>
          </a:bodyPr>
          <a:lstStyle/>
          <a:p>
            <a:r>
              <a:rPr lang="en-US" dirty="0" smtClean="0"/>
              <a:t>- </a:t>
            </a:r>
            <a:r>
              <a:rPr lang="en-US" dirty="0" err="1" smtClean="0"/>
              <a:t>Rishika</a:t>
            </a:r>
            <a:endParaRPr lang="en-US" dirty="0"/>
          </a:p>
        </p:txBody>
      </p:sp>
    </p:spTree>
    <p:extLst>
      <p:ext uri="{BB962C8B-B14F-4D97-AF65-F5344CB8AC3E}">
        <p14:creationId xmlns:p14="http://schemas.microsoft.com/office/powerpoint/2010/main" val="23525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FLEXBOX</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Scaling</a:t>
            </a:r>
          </a:p>
          <a:p>
            <a:pPr lvl="1"/>
            <a:r>
              <a:rPr lang="en-US" dirty="0" smtClean="0"/>
              <a:t>Flexbox </a:t>
            </a:r>
            <a:r>
              <a:rPr lang="en-US" dirty="0"/>
              <a:t>is inherently good at dynamically scaling </a:t>
            </a:r>
            <a:r>
              <a:rPr lang="en-US" dirty="0" smtClean="0"/>
              <a:t>elements. When we give command </a:t>
            </a:r>
            <a:r>
              <a:rPr lang="en-US" b="1" dirty="0" err="1" smtClean="0"/>
              <a:t>display:flex</a:t>
            </a:r>
            <a:r>
              <a:rPr lang="en-US" dirty="0" smtClean="0"/>
              <a:t>; </a:t>
            </a:r>
            <a:r>
              <a:rPr lang="en-US" dirty="0"/>
              <a:t>on a parent </a:t>
            </a:r>
            <a:r>
              <a:rPr lang="en-US" dirty="0" smtClean="0"/>
              <a:t>element, we can see the </a:t>
            </a:r>
            <a:r>
              <a:rPr lang="en-US" dirty="0"/>
              <a:t>child elements form a nice orderly queue with matching heights.</a:t>
            </a:r>
            <a:endParaRPr lang="en-US" dirty="0" smtClean="0"/>
          </a:p>
          <a:p>
            <a:r>
              <a:rPr lang="en-US" b="1" dirty="0" smtClean="0"/>
              <a:t>Vertical Alignment</a:t>
            </a:r>
          </a:p>
          <a:p>
            <a:pPr lvl="1"/>
            <a:r>
              <a:rPr lang="en-US" dirty="0"/>
              <a:t>You can vertically align all child elements with the align-items property on the parent container by setting it to </a:t>
            </a:r>
            <a:r>
              <a:rPr lang="en-US" b="1" dirty="0"/>
              <a:t>flex-start, flex-end, center, baseline, or stretch</a:t>
            </a:r>
            <a:r>
              <a:rPr lang="en-US" dirty="0"/>
              <a:t> </a:t>
            </a:r>
            <a:endParaRPr lang="en-US" dirty="0" smtClean="0"/>
          </a:p>
          <a:p>
            <a:r>
              <a:rPr lang="en-US" b="1" dirty="0" smtClean="0"/>
              <a:t>Horizontal alignment</a:t>
            </a:r>
          </a:p>
          <a:p>
            <a:pPr lvl="1"/>
            <a:r>
              <a:rPr lang="en-US" dirty="0" smtClean="0"/>
              <a:t> We can </a:t>
            </a:r>
            <a:r>
              <a:rPr lang="en-US" dirty="0"/>
              <a:t>horizontally align items by setting the justify-content property to either </a:t>
            </a:r>
            <a:r>
              <a:rPr lang="en-US" b="1" dirty="0"/>
              <a:t>flex-start, flex-end, center, space-between, or space-around</a:t>
            </a:r>
            <a:r>
              <a:rPr lang="en-US" dirty="0"/>
              <a:t>.</a:t>
            </a:r>
            <a:r>
              <a:rPr lang="en-US" dirty="0" smtClean="0"/>
              <a:t> </a:t>
            </a:r>
          </a:p>
          <a:p>
            <a:pPr marL="0" indent="0">
              <a:buNone/>
            </a:pPr>
            <a:endParaRPr lang="en-US" dirty="0"/>
          </a:p>
        </p:txBody>
      </p:sp>
      <p:sp>
        <p:nvSpPr>
          <p:cNvPr id="5" name="TextBox 4"/>
          <p:cNvSpPr txBox="1"/>
          <p:nvPr/>
        </p:nvSpPr>
        <p:spPr>
          <a:xfrm>
            <a:off x="10071463" y="5995851"/>
            <a:ext cx="1240971" cy="369332"/>
          </a:xfrm>
          <a:prstGeom prst="rect">
            <a:avLst/>
          </a:prstGeom>
          <a:noFill/>
        </p:spPr>
        <p:txBody>
          <a:bodyPr wrap="square" rtlCol="0">
            <a:spAutoFit/>
          </a:bodyPr>
          <a:lstStyle/>
          <a:p>
            <a:r>
              <a:rPr lang="en-US" dirty="0" smtClean="0"/>
              <a:t>- </a:t>
            </a:r>
            <a:r>
              <a:rPr lang="en-US" dirty="0" err="1" smtClean="0"/>
              <a:t>Rishika</a:t>
            </a:r>
            <a:endParaRPr lang="en-US" dirty="0"/>
          </a:p>
        </p:txBody>
      </p:sp>
    </p:spTree>
    <p:extLst>
      <p:ext uri="{BB962C8B-B14F-4D97-AF65-F5344CB8AC3E}">
        <p14:creationId xmlns:p14="http://schemas.microsoft.com/office/powerpoint/2010/main" val="53649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ONE DIMENSIONAL FLEXBOX</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8138" y="2081393"/>
            <a:ext cx="5470525" cy="2695214"/>
          </a:xfrm>
        </p:spPr>
      </p:pic>
      <p:sp>
        <p:nvSpPr>
          <p:cNvPr id="6" name="Text Placeholder 5"/>
          <p:cNvSpPr>
            <a:spLocks noGrp="1"/>
          </p:cNvSpPr>
          <p:nvPr>
            <p:ph type="body" sz="half" idx="2"/>
          </p:nvPr>
        </p:nvSpPr>
        <p:spPr>
          <a:xfrm>
            <a:off x="1293811" y="3200399"/>
            <a:ext cx="3718455" cy="2269069"/>
          </a:xfrm>
        </p:spPr>
        <p:txBody>
          <a:bodyPr/>
          <a:lstStyle/>
          <a:p>
            <a:pPr marL="285750" indent="-285750" algn="l">
              <a:buFont typeface="Arial" panose="020B0604020202020204" pitchFamily="34" charset="0"/>
              <a:buChar char="•"/>
            </a:pPr>
            <a:r>
              <a:rPr lang="en-US" dirty="0"/>
              <a:t>Flexbox is designed for one-dimensional </a:t>
            </a:r>
            <a:r>
              <a:rPr lang="en-US" dirty="0" smtClean="0"/>
              <a:t>layouts. </a:t>
            </a:r>
          </a:p>
          <a:p>
            <a:pPr marL="285750" indent="-285750" algn="l">
              <a:buFont typeface="Arial" panose="020B0604020202020204" pitchFamily="34" charset="0"/>
              <a:buChar char="•"/>
            </a:pPr>
            <a:r>
              <a:rPr lang="en-US" dirty="0"/>
              <a:t>The Flexbox layout is best suited to application components and small-scale </a:t>
            </a:r>
            <a:r>
              <a:rPr lang="en-US" dirty="0" smtClean="0"/>
              <a:t>layouts.</a:t>
            </a:r>
          </a:p>
        </p:txBody>
      </p:sp>
      <p:sp>
        <p:nvSpPr>
          <p:cNvPr id="7" name="TextBox 6"/>
          <p:cNvSpPr txBox="1"/>
          <p:nvPr/>
        </p:nvSpPr>
        <p:spPr>
          <a:xfrm>
            <a:off x="9705703" y="5878286"/>
            <a:ext cx="1685108" cy="378823"/>
          </a:xfrm>
          <a:prstGeom prst="rect">
            <a:avLst/>
          </a:prstGeom>
          <a:noFill/>
        </p:spPr>
        <p:txBody>
          <a:bodyPr wrap="square" rtlCol="0">
            <a:spAutoFit/>
          </a:bodyPr>
          <a:lstStyle/>
          <a:p>
            <a:r>
              <a:rPr lang="en-US" dirty="0" smtClean="0"/>
              <a:t>- </a:t>
            </a:r>
            <a:r>
              <a:rPr lang="en-US" dirty="0" err="1" smtClean="0"/>
              <a:t>Rishika</a:t>
            </a:r>
            <a:endParaRPr lang="en-US" dirty="0"/>
          </a:p>
        </p:txBody>
      </p:sp>
    </p:spTree>
    <p:extLst>
      <p:ext uri="{BB962C8B-B14F-4D97-AF65-F5344CB8AC3E}">
        <p14:creationId xmlns:p14="http://schemas.microsoft.com/office/powerpoint/2010/main" val="426874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CSS GRID?</a:t>
            </a:r>
            <a:endParaRPr lang="en-US" b="1" dirty="0"/>
          </a:p>
        </p:txBody>
      </p:sp>
      <p:sp>
        <p:nvSpPr>
          <p:cNvPr id="3" name="Content Placeholder 2"/>
          <p:cNvSpPr>
            <a:spLocks noGrp="1"/>
          </p:cNvSpPr>
          <p:nvPr>
            <p:ph idx="1"/>
          </p:nvPr>
        </p:nvSpPr>
        <p:spPr/>
        <p:txBody>
          <a:bodyPr/>
          <a:lstStyle/>
          <a:p>
            <a:r>
              <a:rPr lang="en-US" b="1" dirty="0"/>
              <a:t>CSS Grid Layout</a:t>
            </a:r>
            <a:r>
              <a:rPr lang="en-US" dirty="0"/>
              <a:t> excels at dividing a page into major regions or defining the relationship in terms of size, position, and </a:t>
            </a:r>
            <a:r>
              <a:rPr lang="en-US" dirty="0" smtClean="0"/>
              <a:t>layer.</a:t>
            </a:r>
          </a:p>
          <a:p>
            <a:r>
              <a:rPr lang="en-US" dirty="0"/>
              <a:t>Like tables, grid layout enables an author to align elements into columns and rows. However, many more layouts are either possible or easier with CSS grid than they were with tables</a:t>
            </a:r>
            <a:r>
              <a:rPr lang="en-US" dirty="0" smtClean="0"/>
              <a:t>.</a:t>
            </a:r>
            <a:r>
              <a:rPr lang="en-US" dirty="0"/>
              <a:t> </a:t>
            </a:r>
            <a:endParaRPr lang="en-US" dirty="0" smtClean="0"/>
          </a:p>
          <a:p>
            <a:r>
              <a:rPr lang="en-US" dirty="0" smtClean="0"/>
              <a:t>It’s </a:t>
            </a:r>
            <a:r>
              <a:rPr lang="en-US" dirty="0"/>
              <a:t>very easy to make grid adapt to the available space. With each element having an area on the grid, things are not in risk of overlapping due to text size change, more content than expected or small viewports.</a:t>
            </a:r>
            <a:endParaRPr lang="en-US" dirty="0" smtClean="0"/>
          </a:p>
        </p:txBody>
      </p:sp>
      <p:sp>
        <p:nvSpPr>
          <p:cNvPr id="4" name="TextBox 3"/>
          <p:cNvSpPr txBox="1"/>
          <p:nvPr/>
        </p:nvSpPr>
        <p:spPr>
          <a:xfrm>
            <a:off x="9797143" y="5875868"/>
            <a:ext cx="1554480" cy="369332"/>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228379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GRID TERMINOLOGY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Following are a few properties associated with the </a:t>
            </a:r>
            <a:r>
              <a:rPr lang="en-US" dirty="0" smtClean="0"/>
              <a:t>grid </a:t>
            </a:r>
            <a:r>
              <a:rPr lang="en-US" dirty="0"/>
              <a:t>layout model</a:t>
            </a:r>
            <a:r>
              <a:rPr lang="en-US" dirty="0" smtClean="0"/>
              <a:t>:</a:t>
            </a:r>
          </a:p>
          <a:p>
            <a:pPr marL="457200" indent="-457200">
              <a:buFont typeface="+mj-lt"/>
              <a:buAutoNum type="arabicPeriod"/>
            </a:pPr>
            <a:r>
              <a:rPr lang="en-US" b="1" dirty="0"/>
              <a:t>Grid </a:t>
            </a:r>
            <a:r>
              <a:rPr lang="en-US" b="1" dirty="0" smtClean="0"/>
              <a:t>Container</a:t>
            </a:r>
            <a:endParaRPr lang="en-US" b="1" dirty="0"/>
          </a:p>
          <a:p>
            <a:pPr marL="457200" indent="-457200">
              <a:buFont typeface="+mj-lt"/>
              <a:buAutoNum type="arabicPeriod"/>
            </a:pPr>
            <a:r>
              <a:rPr lang="en-US" b="1"/>
              <a:t>Grid </a:t>
            </a:r>
            <a:r>
              <a:rPr lang="en-US" b="1" smtClean="0"/>
              <a:t>Item</a:t>
            </a:r>
          </a:p>
          <a:p>
            <a:pPr marL="457200" indent="-457200">
              <a:buFont typeface="+mj-lt"/>
              <a:buAutoNum type="arabicPeriod"/>
            </a:pPr>
            <a:r>
              <a:rPr lang="en-US" b="1" smtClean="0"/>
              <a:t>Grid </a:t>
            </a:r>
            <a:r>
              <a:rPr lang="en-US" b="1" dirty="0" smtClean="0"/>
              <a:t>Lines</a:t>
            </a:r>
            <a:endParaRPr lang="en-US" b="1" dirty="0"/>
          </a:p>
          <a:p>
            <a:pPr marL="457200" indent="-457200">
              <a:buFont typeface="+mj-lt"/>
              <a:buAutoNum type="arabicPeriod"/>
            </a:pPr>
            <a:r>
              <a:rPr lang="en-US" b="1" dirty="0"/>
              <a:t>Grid </a:t>
            </a:r>
            <a:r>
              <a:rPr lang="en-US" b="1" dirty="0" smtClean="0"/>
              <a:t>Tracks</a:t>
            </a:r>
            <a:endParaRPr lang="en-US" dirty="0" smtClean="0"/>
          </a:p>
          <a:p>
            <a:pPr marL="457200" indent="-457200">
              <a:buFont typeface="+mj-lt"/>
              <a:buAutoNum type="arabicPeriod"/>
            </a:pPr>
            <a:r>
              <a:rPr lang="en-US" b="1" dirty="0"/>
              <a:t>Grid </a:t>
            </a:r>
            <a:r>
              <a:rPr lang="en-US" b="1" dirty="0" smtClean="0"/>
              <a:t>Cell</a:t>
            </a:r>
          </a:p>
          <a:p>
            <a:pPr marL="457200" indent="-457200">
              <a:buFont typeface="+mj-lt"/>
              <a:buAutoNum type="arabicPeriod"/>
            </a:pPr>
            <a:r>
              <a:rPr lang="en-US" b="1" dirty="0"/>
              <a:t>Grid Area</a:t>
            </a:r>
          </a:p>
          <a:p>
            <a:pPr marL="0" indent="0">
              <a:buNone/>
            </a:pPr>
            <a:endParaRPr lang="en-US" b="1" dirty="0"/>
          </a:p>
          <a:p>
            <a:pPr marL="457200" indent="-457200">
              <a:buFont typeface="+mj-lt"/>
              <a:buAutoNum type="arabicPeriod"/>
            </a:pPr>
            <a:endParaRPr lang="en-US" b="1" dirty="0" smtClean="0"/>
          </a:p>
          <a:p>
            <a:pPr marL="457200" indent="-457200">
              <a:buFont typeface="+mj-lt"/>
              <a:buAutoNum type="arabicPeriod"/>
            </a:pPr>
            <a:endParaRPr lang="en-US" dirty="0"/>
          </a:p>
        </p:txBody>
      </p:sp>
      <p:sp>
        <p:nvSpPr>
          <p:cNvPr id="4" name="TextBox 3"/>
          <p:cNvSpPr txBox="1"/>
          <p:nvPr/>
        </p:nvSpPr>
        <p:spPr>
          <a:xfrm>
            <a:off x="9927771" y="5875868"/>
            <a:ext cx="1358538" cy="369332"/>
          </a:xfrm>
          <a:prstGeom prst="rect">
            <a:avLst/>
          </a:prstGeom>
          <a:noFill/>
        </p:spPr>
        <p:txBody>
          <a:bodyPr wrap="square" rtlCol="0">
            <a:spAutoFit/>
          </a:bodyPr>
          <a:lstStyle/>
          <a:p>
            <a:r>
              <a:rPr lang="en-US" dirty="0" smtClean="0"/>
              <a:t>- Nikitha</a:t>
            </a:r>
            <a:endParaRPr lang="en-US" dirty="0"/>
          </a:p>
        </p:txBody>
      </p:sp>
    </p:spTree>
    <p:extLst>
      <p:ext uri="{BB962C8B-B14F-4D97-AF65-F5344CB8AC3E}">
        <p14:creationId xmlns:p14="http://schemas.microsoft.com/office/powerpoint/2010/main" val="1208357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208</TotalTime>
  <Words>489</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CSS FLEXBOX AND GRID</vt:lpstr>
      <vt:lpstr>MEET THE TEAM:</vt:lpstr>
      <vt:lpstr>What is CSS?</vt:lpstr>
      <vt:lpstr>What is CSS FLEXBOX?</vt:lpstr>
      <vt:lpstr>FLEXBOX TERMINOLOGY</vt:lpstr>
      <vt:lpstr>USES OF FLEXBOX</vt:lpstr>
      <vt:lpstr>ONE DIMENSIONAL FLEXBOX</vt:lpstr>
      <vt:lpstr>What is CSS GRID?</vt:lpstr>
      <vt:lpstr>GRID TERMINOLOGY</vt:lpstr>
      <vt:lpstr>EXAMPLE</vt:lpstr>
      <vt:lpstr>RESULT FOR THE PREVIOUS SLIDE</vt:lpstr>
      <vt:lpstr>USES OF GRID</vt:lpstr>
      <vt:lpstr>TWO DIMENSIONAL GRID LAYOUT</vt:lpstr>
      <vt:lpstr>Differences Between Flex and Grid</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FLEXBOX AND GRID</dc:title>
  <dc:creator>Kethireddy,Nikitha</dc:creator>
  <cp:lastModifiedBy>Kethireddy,Nikitha</cp:lastModifiedBy>
  <cp:revision>24</cp:revision>
  <dcterms:created xsi:type="dcterms:W3CDTF">2019-09-18T22:16:35Z</dcterms:created>
  <dcterms:modified xsi:type="dcterms:W3CDTF">2019-09-19T01:44:54Z</dcterms:modified>
</cp:coreProperties>
</file>