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95" d="100"/>
          <a:sy n="95" d="100"/>
        </p:scale>
        <p:origin x="-163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8155" y="2456815"/>
            <a:ext cx="8333740" cy="3583940"/>
          </a:xfrm>
        </p:spPr>
        <p:txBody>
          <a:bodyPr/>
          <a:lstStyle/>
          <a:p>
            <a:r>
              <a:rPr lang="en-US" sz="3600" b="1" dirty="0">
                <a:latin typeface="Book Antiqua" panose="02040602050305030304" charset="0"/>
                <a:cs typeface="Book Antiqua" panose="02040602050305030304" charset="0"/>
                <a:sym typeface="+mn-ea"/>
              </a:rPr>
              <a:t>Project title:</a:t>
            </a:r>
            <a:r>
              <a:rPr lang="en-US" sz="3600" dirty="0">
                <a:latin typeface="Book Antiqua" panose="02040602050305030304" charset="0"/>
                <a:cs typeface="Book Antiqua" panose="02040602050305030304" charset="0"/>
                <a:sym typeface="+mn-ea"/>
              </a:rPr>
              <a:t>  </a:t>
            </a:r>
            <a:r>
              <a:rPr lang="en-US" altLang="en-US" sz="3600" b="1" dirty="0">
                <a:latin typeface="Calibri Light" panose="020F0302020204030204" charset="0"/>
                <a:cs typeface="Calibri Light" panose="020F0302020204030204" charset="0"/>
              </a:rPr>
              <a:t>Design</a:t>
            </a:r>
            <a:r>
              <a:rPr lang="en-IN" altLang="en-US" sz="3600" b="1" dirty="0">
                <a:latin typeface="Calibri Light" panose="020F0302020204030204" charset="0"/>
                <a:cs typeface="Calibri Light" panose="020F0302020204030204" charset="0"/>
              </a:rPr>
              <a:t> and </a:t>
            </a:r>
            <a:r>
              <a:rPr lang="en-US" altLang="en-US" sz="3600" b="1" dirty="0">
                <a:latin typeface="Calibri Light" panose="020F0302020204030204" charset="0"/>
                <a:cs typeface="Calibri Light" panose="020F0302020204030204" charset="0"/>
              </a:rPr>
              <a:t>Simulation</a:t>
            </a:r>
            <a:r>
              <a:rPr lang="en-IN" altLang="en-US" sz="3600" b="1" dirty="0">
                <a:latin typeface="Calibri Light" panose="020F0302020204030204" charset="0"/>
                <a:cs typeface="Calibri Light" panose="020F0302020204030204" charset="0"/>
              </a:rPr>
              <a:t> of </a:t>
            </a:r>
            <a:r>
              <a:rPr lang="en-IN" altLang="en-US" sz="3600" b="1" dirty="0" err="1">
                <a:latin typeface="Calibri Light" panose="020F0302020204030204" charset="0"/>
                <a:cs typeface="Calibri Light" panose="020F0302020204030204" charset="0"/>
              </a:rPr>
              <a:t>Cascode</a:t>
            </a:r>
            <a:r>
              <a:rPr lang="en-IN" altLang="en-US" sz="3600" b="1" dirty="0">
                <a:latin typeface="Calibri Light" panose="020F0302020204030204" charset="0"/>
                <a:cs typeface="Calibri Light" panose="020F0302020204030204" charset="0"/>
              </a:rPr>
              <a:t> </a:t>
            </a:r>
            <a:r>
              <a:rPr lang="en-IN" altLang="en-US" sz="3600" b="1" dirty="0" err="1">
                <a:latin typeface="Calibri Light" panose="020F0302020204030204" charset="0"/>
                <a:cs typeface="Calibri Light" panose="020F0302020204030204" charset="0"/>
              </a:rPr>
              <a:t>Currect</a:t>
            </a:r>
            <a:r>
              <a:rPr lang="en-IN" altLang="en-US" sz="3600" b="1" dirty="0">
                <a:latin typeface="Calibri Light" panose="020F0302020204030204" charset="0"/>
                <a:cs typeface="Calibri Light" panose="020F0302020204030204" charset="0"/>
              </a:rPr>
              <a:t> Mirrors</a:t>
            </a:r>
            <a:r>
              <a:rPr lang="en-US" altLang="en-US" sz="3600" b="1" dirty="0">
                <a:latin typeface="Calibri Light" panose="020F0302020204030204" charset="0"/>
                <a:cs typeface="Calibri Light" panose="020F0302020204030204" charset="0"/>
              </a:rPr>
              <a:t>.</a:t>
            </a:r>
            <a:endParaRPr lang="en-US" altLang="en-US" sz="3600" dirty="0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US" sz="2400" dirty="0" smtClean="0">
                <a:latin typeface="Calibri Light" panose="020F0302020204030204" charset="0"/>
                <a:cs typeface="Calibri Light" panose="020F0302020204030204" charset="0"/>
              </a:rPr>
              <a:t>2310040060 – </a:t>
            </a:r>
            <a:r>
              <a:rPr lang="en-US" altLang="en-US" sz="2400" dirty="0" err="1" smtClean="0">
                <a:latin typeface="Calibri Light" panose="020F0302020204030204" charset="0"/>
                <a:cs typeface="Calibri Light" panose="020F0302020204030204" charset="0"/>
              </a:rPr>
              <a:t>Sowmya</a:t>
            </a:r>
            <a:endParaRPr lang="en-US" altLang="en-US" sz="2400" dirty="0" smtClean="0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US" sz="2400" dirty="0" smtClean="0">
                <a:latin typeface="Calibri Light" panose="020F0302020204030204" charset="0"/>
                <a:cs typeface="Calibri Light" panose="020F0302020204030204" charset="0"/>
              </a:rPr>
              <a:t>2310040091 – </a:t>
            </a:r>
            <a:r>
              <a:rPr lang="en-US" altLang="en-US" sz="2400" dirty="0" err="1" smtClean="0">
                <a:latin typeface="Calibri Light" panose="020F0302020204030204" charset="0"/>
                <a:cs typeface="Calibri Light" panose="020F0302020204030204" charset="0"/>
              </a:rPr>
              <a:t>N.Srija</a:t>
            </a:r>
            <a:endParaRPr lang="en-US" altLang="en-US" sz="2400" dirty="0" smtClean="0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US" sz="2400" dirty="0" smtClean="0">
                <a:latin typeface="Calibri Light" panose="020F0302020204030204" charset="0"/>
                <a:cs typeface="Calibri Light" panose="020F0302020204030204" charset="0"/>
              </a:rPr>
              <a:t>2310040112 – </a:t>
            </a:r>
            <a:r>
              <a:rPr lang="en-US" altLang="en-US" sz="2400" dirty="0" err="1" smtClean="0">
                <a:latin typeface="Calibri Light" panose="020F0302020204030204" charset="0"/>
                <a:cs typeface="Calibri Light" panose="020F0302020204030204" charset="0"/>
              </a:rPr>
              <a:t>Sushma</a:t>
            </a:r>
            <a:endParaRPr lang="en-US" altLang="en-US" sz="2400" dirty="0" smtClean="0"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altLang="en-US" sz="2400" dirty="0" smtClean="0">
                <a:latin typeface="Calibri Light" panose="020F0302020204030204" charset="0"/>
                <a:cs typeface="Calibri Light" panose="020F0302020204030204" charset="0"/>
              </a:rPr>
              <a:t>2310049143 – </a:t>
            </a:r>
            <a:r>
              <a:rPr lang="en-US" altLang="en-US" sz="2400" dirty="0" err="1" smtClean="0">
                <a:latin typeface="Calibri Light" panose="020F0302020204030204" charset="0"/>
                <a:cs typeface="Calibri Light" panose="020F0302020204030204" charset="0"/>
              </a:rPr>
              <a:t>B.Srija</a:t>
            </a:r>
            <a:endParaRPr lang="en-US" altLang="en-US" sz="2400" dirty="0"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90" y="800735"/>
            <a:ext cx="10972800" cy="462534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00" b="1" dirty="0"/>
              <a:t> Introduction:</a:t>
            </a:r>
          </a:p>
          <a:p>
            <a:pPr marL="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Current mirrors are vital in analog circuits for biasing and signal processing.</a:t>
            </a:r>
          </a:p>
          <a:p>
            <a:endParaRPr lang="en-US" altLang="en-US" sz="2800" dirty="0"/>
          </a:p>
          <a:p>
            <a:r>
              <a:rPr lang="en-US" altLang="en-US" sz="2800" dirty="0"/>
              <a:t>Simple current mirrors face issues like low output resistance, poor accuracy, and current mismatch.</a:t>
            </a:r>
          </a:p>
          <a:p>
            <a:endParaRPr lang="en-US" altLang="en-US" sz="2800" dirty="0"/>
          </a:p>
          <a:p>
            <a:r>
              <a:rPr lang="en-US" altLang="en-US" sz="2800" dirty="0" err="1"/>
              <a:t>Cascode</a:t>
            </a:r>
            <a:r>
              <a:rPr lang="en-US" altLang="en-US" sz="2800" dirty="0"/>
              <a:t> current mirrors improve accuracy, efficiency, and are suitable for modern low-power, high-precision designs.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726" y="553453"/>
            <a:ext cx="10066789" cy="5574297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00" b="1" dirty="0"/>
              <a:t>  </a:t>
            </a:r>
            <a:endParaRPr lang="en-US" altLang="en-US" sz="3600" b="1" dirty="0" smtClean="0"/>
          </a:p>
          <a:p>
            <a:pPr marL="0" indent="0">
              <a:buNone/>
            </a:pPr>
            <a:r>
              <a:rPr lang="en-US" altLang="en-US" sz="3600" b="1" dirty="0" smtClean="0"/>
              <a:t>Problem </a:t>
            </a:r>
            <a:r>
              <a:rPr lang="en-US" altLang="en-US" sz="3600" b="1" dirty="0"/>
              <a:t>statement:</a:t>
            </a:r>
          </a:p>
          <a:p>
            <a:pPr marL="0" indent="0">
              <a:buNone/>
            </a:pPr>
            <a:endParaRPr lang="en-US" altLang="en-US" sz="1200" b="1" dirty="0" smtClean="0"/>
          </a:p>
          <a:p>
            <a:pPr marL="0" indent="0">
              <a:buNone/>
            </a:pPr>
            <a:endParaRPr lang="en-US" altLang="en-US" sz="1200" b="1" dirty="0" smtClean="0"/>
          </a:p>
          <a:p>
            <a:r>
              <a:rPr lang="en-US" altLang="en-US" sz="2400" dirty="0"/>
              <a:t>Low Output Resistance – The output current varies with changes in output voltage, so it is not very stable</a:t>
            </a:r>
            <a:r>
              <a:rPr lang="en-US" altLang="en-US" sz="2400" dirty="0" smtClean="0"/>
              <a:t>.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 smtClean="0"/>
              <a:t>Poor </a:t>
            </a:r>
            <a:r>
              <a:rPr lang="en-US" altLang="en-US" sz="2400" dirty="0"/>
              <a:t>Accuracy – Mismatch and voltage drops cause the mirrored current to be different from the reference current</a:t>
            </a:r>
            <a:r>
              <a:rPr lang="en-US" altLang="en-US" sz="2400" dirty="0" smtClean="0"/>
              <a:t>.</a:t>
            </a:r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sz="2400" dirty="0" smtClean="0"/>
              <a:t>Limited </a:t>
            </a:r>
            <a:r>
              <a:rPr lang="en-US" altLang="en-US" sz="2400" dirty="0"/>
              <a:t>Voltage Headroom – Needs higher supply voltage to work properly, which is not suitable for modern low-voltage circuits.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70535"/>
            <a:ext cx="10972800" cy="617728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600" b="1" dirty="0"/>
              <a:t> Objectives:</a:t>
            </a:r>
          </a:p>
          <a:p>
            <a:endParaRPr lang="en-US" altLang="en-US" sz="2400" dirty="0"/>
          </a:p>
          <a:p>
            <a:r>
              <a:rPr lang="en-US" altLang="en-US" sz="2400" dirty="0"/>
              <a:t>Simple current mirrors have low output resistance and poor accuracy.</a:t>
            </a:r>
          </a:p>
          <a:p>
            <a:endParaRPr lang="en-US" altLang="en-US" sz="2400" dirty="0"/>
          </a:p>
          <a:p>
            <a:r>
              <a:rPr lang="en-US" altLang="en-US" sz="2400" dirty="0" err="1"/>
              <a:t>Cascode</a:t>
            </a:r>
            <a:r>
              <a:rPr lang="en-US" altLang="en-US" sz="2400" dirty="0"/>
              <a:t> current mirrors improve current matching and minimize channel-length modulation effects.</a:t>
            </a:r>
          </a:p>
          <a:p>
            <a:endParaRPr lang="en-US" altLang="en-US" sz="2400" dirty="0"/>
          </a:p>
          <a:p>
            <a:r>
              <a:rPr lang="en-US" altLang="en-US" sz="2400" dirty="0"/>
              <a:t>They provide higher gain and better performance for analog circuits.</a:t>
            </a:r>
          </a:p>
          <a:p>
            <a:endParaRPr lang="en-US" altLang="en-US" sz="2400" dirty="0"/>
          </a:p>
          <a:p>
            <a:r>
              <a:rPr lang="en-US" altLang="en-US" sz="2400" dirty="0"/>
              <a:t>Simulation helps in analyzing output resistance, voltage headroom, and power efficiency.</a:t>
            </a:r>
          </a:p>
          <a:p>
            <a:endParaRPr lang="en-US" altLang="en-US" sz="2400" dirty="0"/>
          </a:p>
          <a:p>
            <a:r>
              <a:rPr lang="en-US" altLang="en-US" sz="2400" dirty="0"/>
              <a:t>Different </a:t>
            </a:r>
            <a:r>
              <a:rPr lang="en-US" altLang="en-US" sz="2400" dirty="0" err="1"/>
              <a:t>cascode</a:t>
            </a:r>
            <a:r>
              <a:rPr lang="en-US" altLang="en-US" sz="2400" dirty="0"/>
              <a:t> configurations can be compared for design trade-offs in practical applications.</a:t>
            </a:r>
            <a:endParaRPr lang="en-US" altLang="en-US" sz="2400" dirty="0"/>
          </a:p>
          <a:p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9048"/>
            <a:ext cx="10972800" cy="5826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09074"/>
            <a:ext cx="10331116" cy="6336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51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600" b="1" dirty="0"/>
              <a:t> Methodology:</a:t>
            </a:r>
          </a:p>
          <a:p>
            <a:endParaRPr lang="en-US" altLang="en-US" sz="2000" dirty="0"/>
          </a:p>
          <a:p>
            <a:r>
              <a:rPr lang="en-US" altLang="en-US" sz="2400" dirty="0" smtClean="0"/>
              <a:t>Design simple and </a:t>
            </a:r>
            <a:r>
              <a:rPr lang="en-US" altLang="en-US" sz="2400" dirty="0" err="1" smtClean="0"/>
              <a:t>cascode</a:t>
            </a:r>
            <a:r>
              <a:rPr lang="en-US" altLang="en-US" sz="2400" dirty="0" smtClean="0"/>
              <a:t> current mirror configurations.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Set Conditions → VDD = 1.8 V, IREF = 100 µA, CMOS process models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Variation Analysis → Test at different temperatures and process corners</a:t>
            </a:r>
            <a:r>
              <a:rPr lang="en-US" altLang="en-US" sz="2400" dirty="0" smtClean="0"/>
              <a:t>.</a:t>
            </a:r>
          </a:p>
          <a:p>
            <a:endParaRPr lang="en-US" altLang="en-US" sz="2400" dirty="0"/>
          </a:p>
          <a:p>
            <a:r>
              <a:rPr lang="en-US" altLang="en-US" sz="2400" dirty="0"/>
              <a:t>Compare results of </a:t>
            </a:r>
            <a:r>
              <a:rPr lang="en-US" altLang="en-US" sz="2400" dirty="0" err="1"/>
              <a:t>cascode</a:t>
            </a:r>
            <a:r>
              <a:rPr lang="en-US" altLang="en-US" sz="2400" dirty="0"/>
              <a:t> vs. simple mirrors for efficiency improvement.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253</Words>
  <Application>Microsoft Office PowerPoint</Application>
  <PresentationFormat>Custom</PresentationFormat>
  <Paragraphs>41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Gear Drives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DANDELIONS</dc:creator>
  <cp:lastModifiedBy>ADMIN</cp:lastModifiedBy>
  <cp:revision>4</cp:revision>
  <dcterms:created xsi:type="dcterms:W3CDTF">2025-08-20T16:11:39Z</dcterms:created>
  <dcterms:modified xsi:type="dcterms:W3CDTF">2025-08-21T08:59:58Z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A83C09E75B9345E2B72B3472B0A35701_13</vt:lpwstr>
  </property>
  <property fmtid="{D5CDD505-2E9C-101B-9397-08002B2CF9AE}" pid="3" name="KSOProductBuildVer">
    <vt:lpwstr>1033-12.2.0.21931</vt:lpwstr>
  </property>
</Properties>
</file>