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1"/>
  </p:notesMasterIdLst>
  <p:sldIdLst>
    <p:sldId id="256" r:id="rId2"/>
    <p:sldId id="257" r:id="rId3"/>
    <p:sldId id="282" r:id="rId4"/>
    <p:sldId id="259" r:id="rId5"/>
    <p:sldId id="261" r:id="rId6"/>
    <p:sldId id="283" r:id="rId7"/>
    <p:sldId id="281" r:id="rId8"/>
    <p:sldId id="265" r:id="rId9"/>
    <p:sldId id="264" r:id="rId10"/>
    <p:sldId id="263" r:id="rId11"/>
    <p:sldId id="262" r:id="rId12"/>
    <p:sldId id="273" r:id="rId13"/>
    <p:sldId id="272" r:id="rId14"/>
    <p:sldId id="271" r:id="rId15"/>
    <p:sldId id="260" r:id="rId16"/>
    <p:sldId id="280" r:id="rId17"/>
    <p:sldId id="279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esh N" initials="vN" lastIdx="1" clrIdx="0">
    <p:extLst>
      <p:ext uri="{19B8F6BF-5375-455C-9EA6-DF929625EA0E}">
        <p15:presenceInfo xmlns:p15="http://schemas.microsoft.com/office/powerpoint/2012/main" userId="a2f8f0dea03660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523" autoAdjust="0"/>
  </p:normalViewPr>
  <p:slideViewPr>
    <p:cSldViewPr snapToGrid="0">
      <p:cViewPr varScale="1">
        <p:scale>
          <a:sx n="45" d="100"/>
          <a:sy n="45" d="100"/>
        </p:scale>
        <p:origin x="16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EADE-E3D7-4A9A-B686-E4686AA104C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D959-9302-4843-9D87-8C8070D6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1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2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1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9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3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D959-9302-4843-9D87-8C8070D6E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1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41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40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5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4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9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1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70" r:id="rId5"/>
    <p:sldLayoutId id="2147483761" r:id="rId6"/>
    <p:sldLayoutId id="2147483769" r:id="rId7"/>
    <p:sldLayoutId id="2147483768" r:id="rId8"/>
    <p:sldLayoutId id="2147483759" r:id="rId9"/>
    <p:sldLayoutId id="2147483760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F1150-92AD-41FE-842A-D5A1101F6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184" y="24424"/>
            <a:ext cx="5095169" cy="2138400"/>
          </a:xfrm>
        </p:spPr>
        <p:txBody>
          <a:bodyPr>
            <a:normAutofit/>
          </a:bodyPr>
          <a:lstStyle/>
          <a:p>
            <a:r>
              <a:rPr lang="en-IN" dirty="0"/>
              <a:t>SVAP Presentation</a:t>
            </a:r>
            <a:br>
              <a:rPr lang="en-IN" dirty="0"/>
            </a:br>
            <a:r>
              <a:rPr lang="en-IN" sz="2400" dirty="0"/>
              <a:t>Team 8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F4195-937C-43B7-8C36-5FE3D3311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255" y="4233570"/>
            <a:ext cx="4734098" cy="197069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Abhishek</a:t>
            </a:r>
          </a:p>
          <a:p>
            <a:r>
              <a:rPr lang="en-IN" dirty="0"/>
              <a:t>Alekhya</a:t>
            </a:r>
          </a:p>
          <a:p>
            <a:r>
              <a:rPr lang="en-IN" dirty="0"/>
              <a:t>Santhosh</a:t>
            </a:r>
          </a:p>
          <a:p>
            <a:r>
              <a:rPr lang="en-IN" dirty="0"/>
              <a:t>Sushma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BEF48-BA8D-40D4-9586-D6654619F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5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4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129" name="slide2" descr="Volume Traded &amp;amp; Forecasting">
            <a:extLst>
              <a:ext uri="{FF2B5EF4-FFF2-40B4-BE49-F238E27FC236}">
                <a16:creationId xmlns:a16="http://schemas.microsoft.com/office/drawing/2014/main" id="{6733E2A1-CCAE-489D-868D-843659995F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6"/>
          <a:stretch/>
        </p:blipFill>
        <p:spPr>
          <a:xfrm>
            <a:off x="4682" y="-42459"/>
            <a:ext cx="12178088" cy="6900459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070" y="19341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5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120" name="slide5" descr="Forecasting">
            <a:extLst>
              <a:ext uri="{FF2B5EF4-FFF2-40B4-BE49-F238E27FC236}">
                <a16:creationId xmlns:a16="http://schemas.microsoft.com/office/drawing/2014/main" id="{1C1599FB-E446-4DD9-B329-573AC08C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" y="1686"/>
            <a:ext cx="12164929" cy="6856314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10" y="-22607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5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3909779-6A55-465E-A736-193B4AD558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" b="1"/>
          <a:stretch/>
        </p:blipFill>
        <p:spPr>
          <a:xfrm>
            <a:off x="-25246" y="-29386"/>
            <a:ext cx="12191423" cy="6861848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16" y="2721944"/>
            <a:ext cx="3314700" cy="13591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019CC-3123-4F10-A70C-42F8814243C5}"/>
              </a:ext>
            </a:extLst>
          </p:cNvPr>
          <p:cNvSpPr txBox="1"/>
          <p:nvPr/>
        </p:nvSpPr>
        <p:spPr>
          <a:xfrm>
            <a:off x="5380444" y="6407384"/>
            <a:ext cx="37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Market Share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34FF1-C51A-4B55-B332-BD7379ABE9BF}"/>
              </a:ext>
            </a:extLst>
          </p:cNvPr>
          <p:cNvSpPr txBox="1"/>
          <p:nvPr/>
        </p:nvSpPr>
        <p:spPr>
          <a:xfrm rot="16200000">
            <a:off x="-1627586" y="2245298"/>
            <a:ext cx="3838704" cy="46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Market</a:t>
            </a:r>
            <a:r>
              <a:rPr lang="en-IN" dirty="0"/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Growth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EA6E7-AACC-405F-9BA3-0A7826857275}"/>
              </a:ext>
            </a:extLst>
          </p:cNvPr>
          <p:cNvSpPr txBox="1"/>
          <p:nvPr/>
        </p:nvSpPr>
        <p:spPr>
          <a:xfrm>
            <a:off x="700507" y="1980312"/>
            <a:ext cx="4421372" cy="13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Loans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Capital Markets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7E6BC-08D8-490C-B782-26638259B024}"/>
              </a:ext>
            </a:extLst>
          </p:cNvPr>
          <p:cNvSpPr txBox="1"/>
          <p:nvPr/>
        </p:nvSpPr>
        <p:spPr>
          <a:xfrm>
            <a:off x="763134" y="4691364"/>
            <a:ext cx="3916243" cy="186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Deposits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Investment Banking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Credit cards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E67E0-E4B4-4235-BFAB-657173A1A627}"/>
              </a:ext>
            </a:extLst>
          </p:cNvPr>
          <p:cNvSpPr txBox="1"/>
          <p:nvPr/>
        </p:nvSpPr>
        <p:spPr>
          <a:xfrm>
            <a:off x="6718254" y="1488735"/>
            <a:ext cx="3714336" cy="186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Debit card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Equity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Safety Deposit Lockers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BB342-E2AB-4A8B-8448-436043E74152}"/>
              </a:ext>
            </a:extLst>
          </p:cNvPr>
          <p:cNvSpPr txBox="1"/>
          <p:nvPr/>
        </p:nvSpPr>
        <p:spPr>
          <a:xfrm>
            <a:off x="6572165" y="5458756"/>
            <a:ext cx="364562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Transactions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B8258-BE2D-4D75-89A4-574C19FFCD50}"/>
              </a:ext>
            </a:extLst>
          </p:cNvPr>
          <p:cNvSpPr txBox="1"/>
          <p:nvPr/>
        </p:nvSpPr>
        <p:spPr>
          <a:xfrm>
            <a:off x="763133" y="123655"/>
            <a:ext cx="42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BCG Matrix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41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" y="0"/>
            <a:ext cx="3314700" cy="1381125"/>
          </a:xfrm>
          <a:prstGeom prst="rect">
            <a:avLst/>
          </a:prstGeom>
        </p:spPr>
      </p:pic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AFBAC986-DD1C-4B28-B74A-FE2A8478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51" y="1432691"/>
            <a:ext cx="6705383" cy="44621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45974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A4DD1847-6DFD-41D2-BC9D-1C64BBFB7369}"/>
              </a:ext>
            </a:extLst>
          </p:cNvPr>
          <p:cNvSpPr txBox="1"/>
          <p:nvPr/>
        </p:nvSpPr>
        <p:spPr>
          <a:xfrm>
            <a:off x="3625495" y="347368"/>
            <a:ext cx="8668109" cy="607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Competitive Strengths: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107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Public-private ownership model</a:t>
            </a:r>
          </a:p>
          <a:p>
            <a:pPr marL="342900" indent="-342900">
              <a:lnSpc>
                <a:spcPct val="107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07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Strong technology backbone</a:t>
            </a:r>
          </a:p>
          <a:p>
            <a:pPr marL="342900" indent="-342900">
              <a:lnSpc>
                <a:spcPct val="107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07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Strong focus on retail and SME advances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endParaRPr lang="en-US" sz="2400" dirty="0"/>
          </a:p>
          <a:p>
            <a:pPr marL="342900" indent="-342900">
              <a:lnSpc>
                <a:spcPct val="107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Pan India presence</a:t>
            </a:r>
          </a:p>
          <a:p>
            <a:pPr marL="342900" indent="-342900">
              <a:lnSpc>
                <a:spcPct val="107000"/>
              </a:lnSpc>
              <a:spcAft>
                <a:spcPts val="750"/>
              </a:spcAft>
              <a:buFontTx/>
              <a:buAutoNum type="arabicPeriod"/>
            </a:pPr>
            <a:endParaRPr lang="en-US" dirty="0">
              <a:solidFill>
                <a:srgbClr val="333333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750"/>
              </a:spcAft>
              <a:buAutoNum type="arabicPeriod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0" name="Picture 269" descr="A picture containing logo&#10;&#10;Description automatically generated">
            <a:extLst>
              <a:ext uri="{FF2B5EF4-FFF2-40B4-BE49-F238E27FC236}">
                <a16:creationId xmlns:a16="http://schemas.microsoft.com/office/drawing/2014/main" id="{BC7ECF52-03EF-47E3-9A26-BF1B43898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11179" y="2717413"/>
            <a:ext cx="6720718" cy="1336127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" y="0"/>
            <a:ext cx="3314700" cy="1381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743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CD3B2435-B445-4E71-AD57-F315C75600CC}"/>
              </a:ext>
            </a:extLst>
          </p:cNvPr>
          <p:cNvSpPr txBox="1"/>
          <p:nvPr/>
        </p:nvSpPr>
        <p:spPr>
          <a:xfrm>
            <a:off x="3523143" y="447498"/>
            <a:ext cx="868232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+mj-ea"/>
                <a:cs typeface="+mj-cs"/>
              </a:rPr>
              <a:t>Weakness:</a:t>
            </a:r>
          </a:p>
          <a:p>
            <a:r>
              <a:rPr lang="en-US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Inefficient use of shareholder funds - ROE declining in the last 2 years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Inefficient use of assets to generate profits - ROA declining in the last 2 years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Poor cash generated from core business - Declining Cash Flow from Operations for last 2 years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Declining Net Cash Flow and Cash from Operating Activity for last 2 years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Low </a:t>
            </a:r>
            <a:r>
              <a:rPr lang="en-US" sz="2400" dirty="0" err="1"/>
              <a:t>Piotroski</a:t>
            </a:r>
            <a:r>
              <a:rPr lang="en-US" sz="2400" dirty="0"/>
              <a:t> Score : Companies with weak financials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ADBEAEC6-11CD-482D-9BD8-538BE783D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49569" y="2752405"/>
            <a:ext cx="6806540" cy="1353189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" y="0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CBE84AF4-36BB-48D4-B753-0AA582D24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52170" y="2751730"/>
            <a:ext cx="6813336" cy="135454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" y="0"/>
            <a:ext cx="3314700" cy="1381125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EF005FF4-4CD2-4739-BD27-C8647EDA7CBA}"/>
              </a:ext>
            </a:extLst>
          </p:cNvPr>
          <p:cNvSpPr txBox="1"/>
          <p:nvPr/>
        </p:nvSpPr>
        <p:spPr>
          <a:xfrm>
            <a:off x="3737516" y="1033753"/>
            <a:ext cx="798800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Opportunities:</a:t>
            </a:r>
          </a:p>
          <a:p>
            <a:r>
              <a:rPr lang="en-US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Worldwide Market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Decrease in NPA in recent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Awareness in Digital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 goals towards lower and middle income groups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06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97719650-34B4-4864-A1EF-7CFF6124D4D4}"/>
              </a:ext>
            </a:extLst>
          </p:cNvPr>
          <p:cNvSpPr txBox="1"/>
          <p:nvPr/>
        </p:nvSpPr>
        <p:spPr>
          <a:xfrm>
            <a:off x="3973884" y="738072"/>
            <a:ext cx="637947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Threats: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Security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Competitors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79390B7-A14E-4C7F-A202-903ABFBD1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82165" y="2747291"/>
            <a:ext cx="6858002" cy="136342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" y="0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2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1CF5D51A-FF27-43F7-A746-DF6AD55B4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60485" y="2749282"/>
            <a:ext cx="6854678" cy="1362759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" y="0"/>
            <a:ext cx="3314700" cy="1381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83D731-019E-4DF9-B436-1E98CAB9D6E5}"/>
              </a:ext>
            </a:extLst>
          </p:cNvPr>
          <p:cNvSpPr txBox="1"/>
          <p:nvPr/>
        </p:nvSpPr>
        <p:spPr>
          <a:xfrm>
            <a:off x="3426232" y="954619"/>
            <a:ext cx="8400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Highest share price on March 18, 2020  -  INR 60.45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Highest volume traded was on August 28,2020 of value 1,057 Millions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Increase in the volume traded through forecasting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Continuous downfall of the stock prices depicted through forecasting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Lowest share price was encountered on March 6, 2020 – INR 5.65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2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79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82" name="Rectangle 281">
            <a:extLst>
              <a:ext uri="{FF2B5EF4-FFF2-40B4-BE49-F238E27FC236}">
                <a16:creationId xmlns:a16="http://schemas.microsoft.com/office/drawing/2014/main" id="{C9757E9E-CCD5-49A5-A016-FC183173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37F31-8CCB-41C1-856D-818805F06099}"/>
              </a:ext>
            </a:extLst>
          </p:cNvPr>
          <p:cNvSpPr txBox="1"/>
          <p:nvPr/>
        </p:nvSpPr>
        <p:spPr>
          <a:xfrm>
            <a:off x="3903436" y="1887218"/>
            <a:ext cx="4636800" cy="2138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8000"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781FF6F-5DEF-409F-A063-795582723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68" y="602681"/>
            <a:ext cx="3615648" cy="5932335"/>
            <a:chOff x="402434" y="602681"/>
            <a:chExt cx="3615648" cy="5932335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4A341EC-5CF3-4B87-BAC5-B44C2A26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342" name="Freeform 68">
                <a:extLst>
                  <a:ext uri="{FF2B5EF4-FFF2-40B4-BE49-F238E27FC236}">
                    <a16:creationId xmlns:a16="http://schemas.microsoft.com/office/drawing/2014/main" id="{395C89A6-4089-43C1-88F7-C89EAAB5A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69">
                <a:extLst>
                  <a:ext uri="{FF2B5EF4-FFF2-40B4-BE49-F238E27FC236}">
                    <a16:creationId xmlns:a16="http://schemas.microsoft.com/office/drawing/2014/main" id="{B6C04A07-DB49-4407-A323-BFFAAAAA4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70">
                <a:extLst>
                  <a:ext uri="{FF2B5EF4-FFF2-40B4-BE49-F238E27FC236}">
                    <a16:creationId xmlns:a16="http://schemas.microsoft.com/office/drawing/2014/main" id="{59A51CDF-9F3E-4400-A6E3-AF309DF9C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43E04776-E965-42A8-AB14-90BD8B646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71644CC-C24B-48BC-8EE3-D72786B68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ADDDB28D-DEEE-460F-98F5-0E2EC1F5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1397A7CF-F6A8-48D5-98AF-B68FC71E0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2F863A81-6184-41EB-94AF-C6096CD64A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0" name="Rectangle 30">
                  <a:extLst>
                    <a:ext uri="{FF2B5EF4-FFF2-40B4-BE49-F238E27FC236}">
                      <a16:creationId xmlns:a16="http://schemas.microsoft.com/office/drawing/2014/main" id="{EF436F3D-9653-4DF8-832B-580539C563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 30">
                  <a:extLst>
                    <a:ext uri="{FF2B5EF4-FFF2-40B4-BE49-F238E27FC236}">
                      <a16:creationId xmlns:a16="http://schemas.microsoft.com/office/drawing/2014/main" id="{0154A205-573A-4A5C-A3DF-B4DC24A2FF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C2543A46-110B-4E4B-92BD-F8B8E21CD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id="{45471145-1F29-4FC3-8B75-277BD8E22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79DA4A81-8892-4F1C-9311-7AEAE2C8D5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E4C401AA-847D-4D5A-9199-3B368AD88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312" name="Freeform 64">
                <a:extLst>
                  <a:ext uri="{FF2B5EF4-FFF2-40B4-BE49-F238E27FC236}">
                    <a16:creationId xmlns:a16="http://schemas.microsoft.com/office/drawing/2014/main" id="{BCD66427-9375-44C7-B176-87D1E5D90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81">
                <a:extLst>
                  <a:ext uri="{FF2B5EF4-FFF2-40B4-BE49-F238E27FC236}">
                    <a16:creationId xmlns:a16="http://schemas.microsoft.com/office/drawing/2014/main" id="{DBDB153C-43F9-4C36-8330-E06BE08B3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61">
                <a:extLst>
                  <a:ext uri="{FF2B5EF4-FFF2-40B4-BE49-F238E27FC236}">
                    <a16:creationId xmlns:a16="http://schemas.microsoft.com/office/drawing/2014/main" id="{DBD793DD-531D-4E1E-B992-5E5891F60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78">
                <a:extLst>
                  <a:ext uri="{FF2B5EF4-FFF2-40B4-BE49-F238E27FC236}">
                    <a16:creationId xmlns:a16="http://schemas.microsoft.com/office/drawing/2014/main" id="{CEFB136B-DC35-4F4A-83C4-01135B4EF8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84">
                <a:extLst>
                  <a:ext uri="{FF2B5EF4-FFF2-40B4-BE49-F238E27FC236}">
                    <a16:creationId xmlns:a16="http://schemas.microsoft.com/office/drawing/2014/main" id="{9FB85D2A-279F-4702-B280-612D11B54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87">
                <a:extLst>
                  <a:ext uri="{FF2B5EF4-FFF2-40B4-BE49-F238E27FC236}">
                    <a16:creationId xmlns:a16="http://schemas.microsoft.com/office/drawing/2014/main" id="{63C22ADC-4205-46D4-93EB-954980513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0">
                <a:extLst>
                  <a:ext uri="{FF2B5EF4-FFF2-40B4-BE49-F238E27FC236}">
                    <a16:creationId xmlns:a16="http://schemas.microsoft.com/office/drawing/2014/main" id="{B2FA1D0B-0861-4557-88CC-99D3B909F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59">
                <a:extLst>
                  <a:ext uri="{FF2B5EF4-FFF2-40B4-BE49-F238E27FC236}">
                    <a16:creationId xmlns:a16="http://schemas.microsoft.com/office/drawing/2014/main" id="{4D751BD9-53BA-45A5-81A1-AACC0A176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2">
                <a:extLst>
                  <a:ext uri="{FF2B5EF4-FFF2-40B4-BE49-F238E27FC236}">
                    <a16:creationId xmlns:a16="http://schemas.microsoft.com/office/drawing/2014/main" id="{1FDA24E2-9B8A-4508-833C-3E2C2894C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Freeform 65">
                <a:extLst>
                  <a:ext uri="{FF2B5EF4-FFF2-40B4-BE49-F238E27FC236}">
                    <a16:creationId xmlns:a16="http://schemas.microsoft.com/office/drawing/2014/main" id="{D2CCA503-DC38-4E11-B299-7DB76F5FA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79">
                <a:extLst>
                  <a:ext uri="{FF2B5EF4-FFF2-40B4-BE49-F238E27FC236}">
                    <a16:creationId xmlns:a16="http://schemas.microsoft.com/office/drawing/2014/main" id="{D21F0F68-198F-481C-9DF7-93EB338D67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82">
                <a:extLst>
                  <a:ext uri="{FF2B5EF4-FFF2-40B4-BE49-F238E27FC236}">
                    <a16:creationId xmlns:a16="http://schemas.microsoft.com/office/drawing/2014/main" id="{A0B2B8C2-FDD5-497A-9CFD-2981549022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85">
                <a:extLst>
                  <a:ext uri="{FF2B5EF4-FFF2-40B4-BE49-F238E27FC236}">
                    <a16:creationId xmlns:a16="http://schemas.microsoft.com/office/drawing/2014/main" id="{C9A20254-ABE1-475B-9CA8-97E7369F4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88">
                <a:extLst>
                  <a:ext uri="{FF2B5EF4-FFF2-40B4-BE49-F238E27FC236}">
                    <a16:creationId xmlns:a16="http://schemas.microsoft.com/office/drawing/2014/main" id="{23E12738-13DA-4FBC-9E2B-569CE1605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A8F1C84D-36A7-432E-8525-755B1F33F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327" name="Line 63">
                  <a:extLst>
                    <a:ext uri="{FF2B5EF4-FFF2-40B4-BE49-F238E27FC236}">
                      <a16:creationId xmlns:a16="http://schemas.microsoft.com/office/drawing/2014/main" id="{D43B981D-1875-4E2D-B4B5-431D2CE84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Line 66">
                  <a:extLst>
                    <a:ext uri="{FF2B5EF4-FFF2-40B4-BE49-F238E27FC236}">
                      <a16:creationId xmlns:a16="http://schemas.microsoft.com/office/drawing/2014/main" id="{07489979-9C7D-4844-B0BB-74A5CDBCDA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Line 67">
                  <a:extLst>
                    <a:ext uri="{FF2B5EF4-FFF2-40B4-BE49-F238E27FC236}">
                      <a16:creationId xmlns:a16="http://schemas.microsoft.com/office/drawing/2014/main" id="{A778F9B4-BB14-484F-A573-172579C39C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Line 80">
                  <a:extLst>
                    <a:ext uri="{FF2B5EF4-FFF2-40B4-BE49-F238E27FC236}">
                      <a16:creationId xmlns:a16="http://schemas.microsoft.com/office/drawing/2014/main" id="{26AC9EC4-C293-47D1-AA7B-DE4475793A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Line 83">
                  <a:extLst>
                    <a:ext uri="{FF2B5EF4-FFF2-40B4-BE49-F238E27FC236}">
                      <a16:creationId xmlns:a16="http://schemas.microsoft.com/office/drawing/2014/main" id="{BACE1CFF-F0A6-4D1D-AC73-0D9D9A5971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Line 86">
                  <a:extLst>
                    <a:ext uri="{FF2B5EF4-FFF2-40B4-BE49-F238E27FC236}">
                      <a16:creationId xmlns:a16="http://schemas.microsoft.com/office/drawing/2014/main" id="{20D155F1-00FF-4612-BB74-15FEDECA9C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Line 89">
                  <a:extLst>
                    <a:ext uri="{FF2B5EF4-FFF2-40B4-BE49-F238E27FC236}">
                      <a16:creationId xmlns:a16="http://schemas.microsoft.com/office/drawing/2014/main" id="{C076FA74-5BAE-496C-8F4F-3F5B4F290E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AC60A04-8CF1-45F0-A385-1EBAD71D7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A41600F8-1DCA-4819-8C06-BAA0C569A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D9AA2C22-184F-48CD-AE38-7835B029D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09" name="Freeform 68">
                  <a:extLst>
                    <a:ext uri="{FF2B5EF4-FFF2-40B4-BE49-F238E27FC236}">
                      <a16:creationId xmlns:a16="http://schemas.microsoft.com/office/drawing/2014/main" id="{2BE92945-1DB1-4026-BFF0-E56E756FC2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69">
                  <a:extLst>
                    <a:ext uri="{FF2B5EF4-FFF2-40B4-BE49-F238E27FC236}">
                      <a16:creationId xmlns:a16="http://schemas.microsoft.com/office/drawing/2014/main" id="{D969EC21-F259-4572-8C92-93CBAFD9CF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Line 70">
                  <a:extLst>
                    <a:ext uri="{FF2B5EF4-FFF2-40B4-BE49-F238E27FC236}">
                      <a16:creationId xmlns:a16="http://schemas.microsoft.com/office/drawing/2014/main" id="{ADE098B8-3E34-4B77-9834-950B20E8CE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C838B054-D982-4E4A-810E-B5916C8BB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06" name="Freeform 68">
                  <a:extLst>
                    <a:ext uri="{FF2B5EF4-FFF2-40B4-BE49-F238E27FC236}">
                      <a16:creationId xmlns:a16="http://schemas.microsoft.com/office/drawing/2014/main" id="{120EE44F-3465-4168-9CC6-960CDC23DC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69">
                  <a:extLst>
                    <a:ext uri="{FF2B5EF4-FFF2-40B4-BE49-F238E27FC236}">
                      <a16:creationId xmlns:a16="http://schemas.microsoft.com/office/drawing/2014/main" id="{1F16E21E-6FF7-4D92-B5AB-F1B210E8D4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70">
                  <a:extLst>
                    <a:ext uri="{FF2B5EF4-FFF2-40B4-BE49-F238E27FC236}">
                      <a16:creationId xmlns:a16="http://schemas.microsoft.com/office/drawing/2014/main" id="{E6D26AF0-8B26-4B76-B520-39507E6418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46550D95-D676-4064-9B82-6BE952009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E3F10329-29C7-42E4-BA22-CD1201CEF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302" name="Freeform 68">
                  <a:extLst>
                    <a:ext uri="{FF2B5EF4-FFF2-40B4-BE49-F238E27FC236}">
                      <a16:creationId xmlns:a16="http://schemas.microsoft.com/office/drawing/2014/main" id="{39A5C44A-06A4-43BE-A666-08E17199C8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69">
                  <a:extLst>
                    <a:ext uri="{FF2B5EF4-FFF2-40B4-BE49-F238E27FC236}">
                      <a16:creationId xmlns:a16="http://schemas.microsoft.com/office/drawing/2014/main" id="{4FFD648A-4214-47DB-B980-6A315E2655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1" name="Line 70">
                <a:extLst>
                  <a:ext uri="{FF2B5EF4-FFF2-40B4-BE49-F238E27FC236}">
                    <a16:creationId xmlns:a16="http://schemas.microsoft.com/office/drawing/2014/main" id="{C810BE59-2768-4B0E-A3FD-A6784A2C8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11652DC8-2B9B-409D-8B87-E8D97CBF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403350CC-3DBE-4071-8279-74DBDD4F9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38432FD0-1F86-419C-BE0D-605DEBE105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8F4BCABC-4173-4006-9B50-22E0BE31D9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8E6DD52D-5C11-4364-A277-0BC6C05CA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A2C9CE77-5338-4C9B-BCB7-1D6A7A2C72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6" name="Rectangle 5">
                  <a:extLst>
                    <a:ext uri="{FF2B5EF4-FFF2-40B4-BE49-F238E27FC236}">
                      <a16:creationId xmlns:a16="http://schemas.microsoft.com/office/drawing/2014/main" id="{DD8C86C1-51BA-4CB2-918E-99A73E2EC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5">
                  <a:extLst>
                    <a:ext uri="{FF2B5EF4-FFF2-40B4-BE49-F238E27FC236}">
                      <a16:creationId xmlns:a16="http://schemas.microsoft.com/office/drawing/2014/main" id="{713D5C9F-7DFE-4DDD-A89E-55BCBDFEC0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D56ACE5F-BE95-4218-ADF7-6F1DEF6A9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01DF50F-B47F-405F-BDF3-73DAC01B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73184" y="602681"/>
            <a:ext cx="3615648" cy="5932335"/>
            <a:chOff x="402434" y="602681"/>
            <a:chExt cx="3615648" cy="5932335"/>
          </a:xfrm>
        </p:grpSpPr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2457533F-CAD7-46C2-9CB3-8505B2DFA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406" name="Freeform 68">
                <a:extLst>
                  <a:ext uri="{FF2B5EF4-FFF2-40B4-BE49-F238E27FC236}">
                    <a16:creationId xmlns:a16="http://schemas.microsoft.com/office/drawing/2014/main" id="{66E9686F-CED0-475E-A28A-D8CDBCCDD1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69">
                <a:extLst>
                  <a:ext uri="{FF2B5EF4-FFF2-40B4-BE49-F238E27FC236}">
                    <a16:creationId xmlns:a16="http://schemas.microsoft.com/office/drawing/2014/main" id="{254AFE2B-C030-4DF5-B113-1A9ECB6A6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Line 70">
                <a:extLst>
                  <a:ext uri="{FF2B5EF4-FFF2-40B4-BE49-F238E27FC236}">
                    <a16:creationId xmlns:a16="http://schemas.microsoft.com/office/drawing/2014/main" id="{02E0618D-FC2B-49B2-B15F-0EA613990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3BC4DEAB-C1FD-4FA7-9417-3E053D540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7615B8B-540B-420B-87F1-5F51415E7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82E16796-0833-4B54-AED9-A3611C9BD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F1E2155D-D771-4139-BC04-B5F026AEBB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746D84B4-B9EF-417C-A565-F9B86978EC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4" name="Rectangle 30">
                  <a:extLst>
                    <a:ext uri="{FF2B5EF4-FFF2-40B4-BE49-F238E27FC236}">
                      <a16:creationId xmlns:a16="http://schemas.microsoft.com/office/drawing/2014/main" id="{66FFC568-D3F5-4FA6-B28A-516DE623F5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30">
                  <a:extLst>
                    <a:ext uri="{FF2B5EF4-FFF2-40B4-BE49-F238E27FC236}">
                      <a16:creationId xmlns:a16="http://schemas.microsoft.com/office/drawing/2014/main" id="{2C3FB912-25F7-4822-B327-DA1E9B335B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4FC8FB21-D7E1-4978-AD20-5E68B4C58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51BBD3DF-C644-4E9C-A11C-B6336B8890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0B53158D-9F0C-4064-B804-2C1F8AEBEA0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B9D93B3C-5026-425E-9179-CBB944A90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376" name="Freeform 64">
                <a:extLst>
                  <a:ext uri="{FF2B5EF4-FFF2-40B4-BE49-F238E27FC236}">
                    <a16:creationId xmlns:a16="http://schemas.microsoft.com/office/drawing/2014/main" id="{5C84A49A-BD66-4BEA-A06B-2FA89468BB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81">
                <a:extLst>
                  <a:ext uri="{FF2B5EF4-FFF2-40B4-BE49-F238E27FC236}">
                    <a16:creationId xmlns:a16="http://schemas.microsoft.com/office/drawing/2014/main" id="{EB8895A6-E32C-4B09-B9E0-314C000A2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61">
                <a:extLst>
                  <a:ext uri="{FF2B5EF4-FFF2-40B4-BE49-F238E27FC236}">
                    <a16:creationId xmlns:a16="http://schemas.microsoft.com/office/drawing/2014/main" id="{6ABA4FEE-5223-4565-9B11-5E7CD1323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78">
                <a:extLst>
                  <a:ext uri="{FF2B5EF4-FFF2-40B4-BE49-F238E27FC236}">
                    <a16:creationId xmlns:a16="http://schemas.microsoft.com/office/drawing/2014/main" id="{38C78FAF-A05E-4962-8571-B6C83FB4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84">
                <a:extLst>
                  <a:ext uri="{FF2B5EF4-FFF2-40B4-BE49-F238E27FC236}">
                    <a16:creationId xmlns:a16="http://schemas.microsoft.com/office/drawing/2014/main" id="{B94F41EA-CB57-4E1D-9C7F-6E482F0E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87">
                <a:extLst>
                  <a:ext uri="{FF2B5EF4-FFF2-40B4-BE49-F238E27FC236}">
                    <a16:creationId xmlns:a16="http://schemas.microsoft.com/office/drawing/2014/main" id="{36E5C22C-6491-4028-8C8F-2BBA91B69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60">
                <a:extLst>
                  <a:ext uri="{FF2B5EF4-FFF2-40B4-BE49-F238E27FC236}">
                    <a16:creationId xmlns:a16="http://schemas.microsoft.com/office/drawing/2014/main" id="{C68EAD32-DAD2-4E24-A17D-9EF57C0FA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9">
                <a:extLst>
                  <a:ext uri="{FF2B5EF4-FFF2-40B4-BE49-F238E27FC236}">
                    <a16:creationId xmlns:a16="http://schemas.microsoft.com/office/drawing/2014/main" id="{0C6E1ABE-BB08-4327-9CDD-11A5D0130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62">
                <a:extLst>
                  <a:ext uri="{FF2B5EF4-FFF2-40B4-BE49-F238E27FC236}">
                    <a16:creationId xmlns:a16="http://schemas.microsoft.com/office/drawing/2014/main" id="{88D096DA-BFC9-44D7-8441-490FA2D40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Freeform 65">
                <a:extLst>
                  <a:ext uri="{FF2B5EF4-FFF2-40B4-BE49-F238E27FC236}">
                    <a16:creationId xmlns:a16="http://schemas.microsoft.com/office/drawing/2014/main" id="{152CB9CF-F70A-46B0-AB37-7922D326B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79">
                <a:extLst>
                  <a:ext uri="{FF2B5EF4-FFF2-40B4-BE49-F238E27FC236}">
                    <a16:creationId xmlns:a16="http://schemas.microsoft.com/office/drawing/2014/main" id="{28240976-82E5-4A37-8E2B-A07CCFD13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82">
                <a:extLst>
                  <a:ext uri="{FF2B5EF4-FFF2-40B4-BE49-F238E27FC236}">
                    <a16:creationId xmlns:a16="http://schemas.microsoft.com/office/drawing/2014/main" id="{0C25B6B7-4317-4482-A474-2830FA6E5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85">
                <a:extLst>
                  <a:ext uri="{FF2B5EF4-FFF2-40B4-BE49-F238E27FC236}">
                    <a16:creationId xmlns:a16="http://schemas.microsoft.com/office/drawing/2014/main" id="{5C0EDF04-E84E-457D-A5F9-7746545AB2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88">
                <a:extLst>
                  <a:ext uri="{FF2B5EF4-FFF2-40B4-BE49-F238E27FC236}">
                    <a16:creationId xmlns:a16="http://schemas.microsoft.com/office/drawing/2014/main" id="{566313AB-A9AB-4B84-8C23-50E725917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2F31BFB5-317D-4135-930A-240F7A56E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391" name="Line 63">
                  <a:extLst>
                    <a:ext uri="{FF2B5EF4-FFF2-40B4-BE49-F238E27FC236}">
                      <a16:creationId xmlns:a16="http://schemas.microsoft.com/office/drawing/2014/main" id="{9102C0AC-7FF7-4F4B-B7C1-C8CE4846A1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2" name="Line 66">
                  <a:extLst>
                    <a:ext uri="{FF2B5EF4-FFF2-40B4-BE49-F238E27FC236}">
                      <a16:creationId xmlns:a16="http://schemas.microsoft.com/office/drawing/2014/main" id="{64BAC77C-E14F-4FA8-9D0A-55B646EEA4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3" name="Line 67">
                  <a:extLst>
                    <a:ext uri="{FF2B5EF4-FFF2-40B4-BE49-F238E27FC236}">
                      <a16:creationId xmlns:a16="http://schemas.microsoft.com/office/drawing/2014/main" id="{0B88DC73-9AC3-42F8-8C9E-94EE9B61AE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4" name="Line 80">
                  <a:extLst>
                    <a:ext uri="{FF2B5EF4-FFF2-40B4-BE49-F238E27FC236}">
                      <a16:creationId xmlns:a16="http://schemas.microsoft.com/office/drawing/2014/main" id="{26BBA2D9-E4D0-424E-9825-61A9B3C0A37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5" name="Line 83">
                  <a:extLst>
                    <a:ext uri="{FF2B5EF4-FFF2-40B4-BE49-F238E27FC236}">
                      <a16:creationId xmlns:a16="http://schemas.microsoft.com/office/drawing/2014/main" id="{F6D4FA39-E0CC-4991-83D0-606E03CF1D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6" name="Line 86">
                  <a:extLst>
                    <a:ext uri="{FF2B5EF4-FFF2-40B4-BE49-F238E27FC236}">
                      <a16:creationId xmlns:a16="http://schemas.microsoft.com/office/drawing/2014/main" id="{3819BE2B-7D47-443C-B1DF-2EA57679D1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7" name="Line 89">
                  <a:extLst>
                    <a:ext uri="{FF2B5EF4-FFF2-40B4-BE49-F238E27FC236}">
                      <a16:creationId xmlns:a16="http://schemas.microsoft.com/office/drawing/2014/main" id="{86B1E78E-D338-4BAE-9FB1-1A9118AD3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EC68A1A-796C-4F5F-8F41-01247292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272E52F1-29AD-47C2-904E-60B72D4A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B3F829B9-B86F-47B0-A187-2202CCB86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73" name="Freeform 68">
                  <a:extLst>
                    <a:ext uri="{FF2B5EF4-FFF2-40B4-BE49-F238E27FC236}">
                      <a16:creationId xmlns:a16="http://schemas.microsoft.com/office/drawing/2014/main" id="{ED1B3641-1CFF-46F3-873A-3B6AA5D79E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4" name="Freeform 69">
                  <a:extLst>
                    <a:ext uri="{FF2B5EF4-FFF2-40B4-BE49-F238E27FC236}">
                      <a16:creationId xmlns:a16="http://schemas.microsoft.com/office/drawing/2014/main" id="{2C8E8742-B905-4C81-9553-19C64E8F3F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5" name="Line 70">
                  <a:extLst>
                    <a:ext uri="{FF2B5EF4-FFF2-40B4-BE49-F238E27FC236}">
                      <a16:creationId xmlns:a16="http://schemas.microsoft.com/office/drawing/2014/main" id="{E10BE229-40F6-4A15-9282-BD78053FB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543B3E07-5E30-43C1-9169-90E713C27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70" name="Freeform 68">
                  <a:extLst>
                    <a:ext uri="{FF2B5EF4-FFF2-40B4-BE49-F238E27FC236}">
                      <a16:creationId xmlns:a16="http://schemas.microsoft.com/office/drawing/2014/main" id="{03FCAAE2-5982-4748-8355-1245B74523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1" name="Freeform 69">
                  <a:extLst>
                    <a:ext uri="{FF2B5EF4-FFF2-40B4-BE49-F238E27FC236}">
                      <a16:creationId xmlns:a16="http://schemas.microsoft.com/office/drawing/2014/main" id="{3B21621D-2AAA-4224-B85E-F14F1587A1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2" name="Line 70">
                  <a:extLst>
                    <a:ext uri="{FF2B5EF4-FFF2-40B4-BE49-F238E27FC236}">
                      <a16:creationId xmlns:a16="http://schemas.microsoft.com/office/drawing/2014/main" id="{B69DCE92-933C-4180-9ECE-C159FF0ED2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3774B519-16FD-45D1-81B3-F10B796BD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E1718837-BAB1-4751-8766-2CD3B3094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366" name="Freeform 68">
                  <a:extLst>
                    <a:ext uri="{FF2B5EF4-FFF2-40B4-BE49-F238E27FC236}">
                      <a16:creationId xmlns:a16="http://schemas.microsoft.com/office/drawing/2014/main" id="{85774601-5D43-405D-B593-93550F4C57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Freeform 69">
                  <a:extLst>
                    <a:ext uri="{FF2B5EF4-FFF2-40B4-BE49-F238E27FC236}">
                      <a16:creationId xmlns:a16="http://schemas.microsoft.com/office/drawing/2014/main" id="{3E1DA161-17EA-4A32-A428-C2368EBACB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5" name="Line 70">
                <a:extLst>
                  <a:ext uri="{FF2B5EF4-FFF2-40B4-BE49-F238E27FC236}">
                    <a16:creationId xmlns:a16="http://schemas.microsoft.com/office/drawing/2014/main" id="{C5270C31-E701-47DC-BAC5-DE7124553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9B78A593-AB03-4D7B-8996-22F60356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C4C08476-8891-498B-95DD-3D4BB02B4E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C9C077B4-3B4E-4043-BAF4-65306ADBE2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0CCC2DDE-715C-4561-A70C-60428A65CA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4E49FC98-B2F5-43E4-A679-8E5570FB84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AA01852B-2060-4247-9EE9-0E6754450B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Rectangle 5">
                  <a:extLst>
                    <a:ext uri="{FF2B5EF4-FFF2-40B4-BE49-F238E27FC236}">
                      <a16:creationId xmlns:a16="http://schemas.microsoft.com/office/drawing/2014/main" id="{13822ECB-A528-476C-B4CB-4A3F54A829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Rectangle 5">
                  <a:extLst>
                    <a:ext uri="{FF2B5EF4-FFF2-40B4-BE49-F238E27FC236}">
                      <a16:creationId xmlns:a16="http://schemas.microsoft.com/office/drawing/2014/main" id="{FCD6DA27-598F-4F38-A652-5C6F6F2B94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619649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557346-CC69-4D03-BFBE-A7C742DEEEAE}"/>
              </a:ext>
            </a:extLst>
          </p:cNvPr>
          <p:cNvSpPr txBox="1"/>
          <p:nvPr/>
        </p:nvSpPr>
        <p:spPr>
          <a:xfrm>
            <a:off x="3420060" y="176070"/>
            <a:ext cx="8771939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Founders: </a:t>
            </a:r>
            <a:r>
              <a:rPr lang="en-US" sz="2400" dirty="0"/>
              <a:t>Rana </a:t>
            </a:r>
            <a:r>
              <a:rPr lang="en-US" sz="2400" dirty="0" err="1"/>
              <a:t>Kapur</a:t>
            </a:r>
            <a:r>
              <a:rPr lang="en-US" sz="2400" dirty="0"/>
              <a:t> and Ashok </a:t>
            </a:r>
            <a:r>
              <a:rPr lang="en-US" sz="2400" dirty="0" err="1"/>
              <a:t>Kapur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Incorporation: November 21, 2003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Headquarter: Mumbai,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Sector: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Existence: Pan India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CEO : Prashant Kumar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 1000 branches and 1800 ATM’s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Representative Offices in New York, USA and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Branch offices in Singapore and London, UK, DIFC Dubai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B601CD0D-6DCA-4417-9EF0-FA68A336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32411" y="2445175"/>
            <a:ext cx="6858002" cy="1913956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" y="-26848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4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557346-CC69-4D03-BFBE-A7C742DEEEAE}"/>
              </a:ext>
            </a:extLst>
          </p:cNvPr>
          <p:cNvSpPr txBox="1"/>
          <p:nvPr/>
        </p:nvSpPr>
        <p:spPr>
          <a:xfrm>
            <a:off x="3426568" y="13380"/>
            <a:ext cx="8662123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+mj-lt"/>
                <a:ea typeface="+mj-ea"/>
                <a:cs typeface="+mj-cs"/>
              </a:rPr>
              <a:t>Three Subsidiaries: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Yes Bank:</a:t>
            </a:r>
          </a:p>
          <a:p>
            <a:r>
              <a:rPr lang="en-US" sz="2400" dirty="0"/>
              <a:t>		Offers personal banking, corporate banking &amp; 				internet banking services including accounts, 					deposits, credit cards, home loan, personal loans</a:t>
            </a:r>
          </a:p>
          <a:p>
            <a:endParaRPr lang="en-US" sz="2400" dirty="0"/>
          </a:p>
          <a:p>
            <a:r>
              <a:rPr lang="en-US" sz="2400" dirty="0"/>
              <a:t>2.	Yes Capital :</a:t>
            </a:r>
          </a:p>
          <a:p>
            <a:pPr lvl="1"/>
            <a:r>
              <a:rPr lang="en-US" sz="2400" dirty="0"/>
              <a:t>	An Investment Banking boutique focused exclusively 	on Corporate Finance, Capital Raising, Mergers &amp; 	Acquisitions and Strategic Advisory for the emerging 	corporates across India founded in 2010</a:t>
            </a:r>
          </a:p>
          <a:p>
            <a:pPr lvl="1"/>
            <a:endParaRPr lang="en-US" sz="2400" dirty="0"/>
          </a:p>
          <a:p>
            <a:r>
              <a:rPr lang="en-US" sz="2400" dirty="0"/>
              <a:t>3.	Yes Asset Management Services:</a:t>
            </a:r>
          </a:p>
          <a:p>
            <a:r>
              <a:rPr lang="en-US" sz="2400" dirty="0"/>
              <a:t>		A fully owned subsidiary of YES BANK, will seek to 			build a strong Mutual Fund Franchise to provide a 			complete suite of financial products to all its investors.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B601CD0D-6DCA-4417-9EF0-FA68A336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32411" y="2445175"/>
            <a:ext cx="6858002" cy="1913956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124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" y="0"/>
            <a:ext cx="3314700" cy="1381125"/>
          </a:xfrm>
          <a:prstGeom prst="rect">
            <a:avLst/>
          </a:prstGeom>
        </p:spPr>
      </p:pic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0D2B3D31-7297-483A-BC13-139D9D6E2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21613" y="3296018"/>
            <a:ext cx="5429261" cy="1620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795616-9131-492A-BA01-3504725BD4E1}"/>
              </a:ext>
            </a:extLst>
          </p:cNvPr>
          <p:cNvSpPr txBox="1"/>
          <p:nvPr/>
        </p:nvSpPr>
        <p:spPr>
          <a:xfrm>
            <a:off x="4053461" y="485463"/>
            <a:ext cx="8582627" cy="583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Investment Banking Solutions</a:t>
            </a: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Credit Card</a:t>
            </a: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Debit card</a:t>
            </a: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Treasury and Risk Management Solutions</a:t>
            </a: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Loans</a:t>
            </a: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Transactions Banking Solutions</a:t>
            </a: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Debt Capital Markets</a:t>
            </a: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Digital Banking</a:t>
            </a:r>
          </a:p>
          <a:p>
            <a:pPr marL="457200" indent="-457200">
              <a:lnSpc>
                <a:spcPct val="150000"/>
              </a:lnSpc>
              <a:spcAft>
                <a:spcPts val="750"/>
              </a:spcAft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376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CC827AAF-E159-4289-B70C-38F313B6E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99190" y="2725631"/>
            <a:ext cx="6858002" cy="1406737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" y="0"/>
            <a:ext cx="3314700" cy="1381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5DD897-DCAB-4E49-A155-C8D2DA9FCBB3}"/>
              </a:ext>
            </a:extLst>
          </p:cNvPr>
          <p:cNvSpPr txBox="1"/>
          <p:nvPr/>
        </p:nvSpPr>
        <p:spPr>
          <a:xfrm>
            <a:off x="3474258" y="263924"/>
            <a:ext cx="887672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August 2019 : Highest stock value of INR 404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January 10, 2020 : YES Bank rejects </a:t>
            </a:r>
            <a:r>
              <a:rPr lang="en-US" sz="2400" dirty="0" err="1"/>
              <a:t>Braich’s</a:t>
            </a:r>
            <a:r>
              <a:rPr lang="en-US" sz="2400" dirty="0"/>
              <a:t> investment, says will launch a $1.4 billion share sale, after a board member’s resignation casts more doubt on the lender’s future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February 10, 2020 : Anup Purohit, Chief Information Officer, receives the ‘Best CIO’ award at the Indian Banks’ Association (IBA) Awards 2020 for aligning the Bank’s IT and business strategy to enhance customer experience.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February 12,2020 : Bank says it received non-binding expressions of interest from JC Flowers, Tilden Park Capital Management, OHA (UK) and Silver Point Capital.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5DD897-DCAB-4E49-A155-C8D2DA9FCBB3}"/>
              </a:ext>
            </a:extLst>
          </p:cNvPr>
          <p:cNvSpPr txBox="1"/>
          <p:nvPr/>
        </p:nvSpPr>
        <p:spPr>
          <a:xfrm>
            <a:off x="3425943" y="86613"/>
            <a:ext cx="8876723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March 5, 2020 : India places YES Bank under moratorium, with RBI taking over from its board for 30 days and imposing limits on withdrawals to protect depositors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March 6, 2020 : Record low of INR 5.65, $1.8 million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Reserve Bank of India (RBI) took control of Yes Bank.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Private banks have also joined the rescue act, with ICICI Bank, HDFC Bank, Axis Bank and Kotak Mahindra Bank among others committing investments.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Prashanth Kumar – New CEO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March 17, 2020 :  Shares of Yes Bank, which plunged to a life-low of 5.65 rupees earlier this month after the RBI took control, closed up 58.09% at 58.65 rupees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March 18,2020 : RBI moratorium on YES bank lifted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share price jumped 1,484 percent from its record low 	 of Rs 5.55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579DD69E-9287-4B9E-A9C6-A97FE41B6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88410" y="2770043"/>
            <a:ext cx="6820043" cy="1355873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" y="0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5DD897-DCAB-4E49-A155-C8D2DA9FCBB3}"/>
              </a:ext>
            </a:extLst>
          </p:cNvPr>
          <p:cNvSpPr txBox="1"/>
          <p:nvPr/>
        </p:nvSpPr>
        <p:spPr>
          <a:xfrm>
            <a:off x="3315277" y="0"/>
            <a:ext cx="887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68CFD-7E6F-4266-B823-05407AE7CDDD}"/>
              </a:ext>
            </a:extLst>
          </p:cNvPr>
          <p:cNvSpPr txBox="1"/>
          <p:nvPr/>
        </p:nvSpPr>
        <p:spPr>
          <a:xfrm>
            <a:off x="3530009" y="1207644"/>
            <a:ext cx="82965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March 22, 2020 : CORONA impact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June 23, 2020 : Sold 16,61,008 equity shares of </a:t>
            </a:r>
            <a:r>
              <a:rPr lang="en-US" sz="2400" dirty="0" err="1"/>
              <a:t>Sical</a:t>
            </a:r>
            <a:r>
              <a:rPr lang="en-US" sz="2400" dirty="0"/>
              <a:t> Logistics Limited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July 8, 2020 : Sold 1,66,50,000 equity shares of CG Power &amp; Industrial Solutions Limited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dirty="0"/>
              <a:t>Then…</a:t>
            </a:r>
          </a:p>
          <a:p>
            <a:endParaRPr lang="en-US" sz="2400" dirty="0"/>
          </a:p>
          <a:p>
            <a:r>
              <a:rPr lang="en-US" sz="2400" b="1" dirty="0"/>
              <a:t>Stocks kept dropping…</a:t>
            </a:r>
          </a:p>
          <a:p>
            <a:r>
              <a:rPr lang="en-US" dirty="0"/>
              <a:t> 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085114D1-979F-438B-BF2D-9CE6BAB51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97680" y="3111220"/>
            <a:ext cx="6114929" cy="136342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" y="0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2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130" name="slide2" descr="Month to Date">
            <a:extLst>
              <a:ext uri="{FF2B5EF4-FFF2-40B4-BE49-F238E27FC236}">
                <a16:creationId xmlns:a16="http://schemas.microsoft.com/office/drawing/2014/main" id="{8A56B0F3-8705-4F4F-A0E7-737733FE3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38"/>
          <a:stretch/>
        </p:blipFill>
        <p:spPr>
          <a:xfrm>
            <a:off x="-4446" y="24626"/>
            <a:ext cx="12167705" cy="6857999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341" y="0"/>
            <a:ext cx="2811918" cy="11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1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3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4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27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5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37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4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4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60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2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63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67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129" name="slide3" descr="Candlestick Chart">
            <a:extLst>
              <a:ext uri="{FF2B5EF4-FFF2-40B4-BE49-F238E27FC236}">
                <a16:creationId xmlns:a16="http://schemas.microsoft.com/office/drawing/2014/main" id="{7BD65065-48B0-4A6D-BFE4-96919A806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45"/>
          <a:stretch/>
        </p:blipFill>
        <p:spPr>
          <a:xfrm>
            <a:off x="24903" y="6106"/>
            <a:ext cx="12159571" cy="6851893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4EDFE7-3842-4DC8-B67C-399D8FC6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774" y="-44347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9958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719</Words>
  <Application>Microsoft Office PowerPoint</Application>
  <PresentationFormat>Widescreen</PresentationFormat>
  <Paragraphs>140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Calibri</vt:lpstr>
      <vt:lpstr>Goudy Old Style</vt:lpstr>
      <vt:lpstr>Verdana</vt:lpstr>
      <vt:lpstr>Wingdings</vt:lpstr>
      <vt:lpstr>FrostyVTI</vt:lpstr>
      <vt:lpstr>SVAP Presentation Team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SVAP Presentation Team 8</dc:title>
  <dc:creator>venkatesh N</dc:creator>
  <cp:lastModifiedBy>venkatesh N</cp:lastModifiedBy>
  <cp:revision>19</cp:revision>
  <dcterms:created xsi:type="dcterms:W3CDTF">2021-01-29T10:40:57Z</dcterms:created>
  <dcterms:modified xsi:type="dcterms:W3CDTF">2021-01-29T16:43:24Z</dcterms:modified>
</cp:coreProperties>
</file>