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1" r:id="rId5"/>
    <p:sldId id="262" r:id="rId6"/>
    <p:sldId id="263" r:id="rId7"/>
    <p:sldId id="264" r:id="rId8"/>
    <p:sldId id="265" r:id="rId9"/>
    <p:sldId id="266" r:id="rId10"/>
    <p:sldId id="267" r:id="rId11"/>
    <p:sldId id="279" r:id="rId12"/>
    <p:sldId id="280" r:id="rId13"/>
    <p:sldId id="268" r:id="rId14"/>
    <p:sldId id="269" r:id="rId15"/>
    <p:sldId id="270" r:id="rId16"/>
    <p:sldId id="271" r:id="rId17"/>
    <p:sldId id="272" r:id="rId18"/>
    <p:sldId id="273" r:id="rId19"/>
    <p:sldId id="274" r:id="rId20"/>
    <p:sldId id="275" r:id="rId21"/>
    <p:sldId id="276" r:id="rId22"/>
    <p:sldId id="281" r:id="rId23"/>
    <p:sldId id="282" r:id="rId24"/>
    <p:sldId id="283" r:id="rId25"/>
    <p:sldId id="27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3CB6EF-5C77-445D-91E3-5016E1BD7AFA}" type="datetimeFigureOut">
              <a:rPr lang="en-US" smtClean="0"/>
              <a:pPr/>
              <a:t>17/02/2022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59FAEA6-CFA9-472F-ACC3-928D089E57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3CB6EF-5C77-445D-91E3-5016E1BD7AFA}" type="datetimeFigureOut">
              <a:rPr lang="en-US" smtClean="0"/>
              <a:pPr/>
              <a:t>17/02/2022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9FAEA6-CFA9-472F-ACC3-928D089E57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3CB6EF-5C77-445D-91E3-5016E1BD7AFA}" type="datetimeFigureOut">
              <a:rPr lang="en-US" smtClean="0"/>
              <a:pPr/>
              <a:t>17/02/2022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9FAEA6-CFA9-472F-ACC3-928D089E57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3CB6EF-5C77-445D-91E3-5016E1BD7AFA}" type="datetimeFigureOut">
              <a:rPr lang="en-US" smtClean="0"/>
              <a:pPr/>
              <a:t>17/02/2022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9FAEA6-CFA9-472F-ACC3-928D089E572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13CB6EF-5C77-445D-91E3-5016E1BD7AFA}" type="datetimeFigureOut">
              <a:rPr lang="en-US" smtClean="0"/>
              <a:pPr/>
              <a:t>17/02/2022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9FAEA6-CFA9-472F-ACC3-928D089E572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13CB6EF-5C77-445D-91E3-5016E1BD7AFA}" type="datetimeFigureOut">
              <a:rPr lang="en-US" smtClean="0"/>
              <a:pPr/>
              <a:t>17/02/2022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9FAEA6-CFA9-472F-ACC3-928D089E572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13CB6EF-5C77-445D-91E3-5016E1BD7AFA}" type="datetimeFigureOut">
              <a:rPr lang="en-US" smtClean="0"/>
              <a:pPr/>
              <a:t>17/02/2022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59FAEA6-CFA9-472F-ACC3-928D089E572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13CB6EF-5C77-445D-91E3-5016E1BD7AFA}" type="datetimeFigureOut">
              <a:rPr lang="en-US" smtClean="0"/>
              <a:pPr/>
              <a:t>17/02/2022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59FAEA6-CFA9-472F-ACC3-928D089E572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13CB6EF-5C77-445D-91E3-5016E1BD7AFA}" type="datetimeFigureOut">
              <a:rPr lang="en-US" smtClean="0"/>
              <a:pPr/>
              <a:t>17/02/2022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59FAEA6-CFA9-472F-ACC3-928D089E57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13CB6EF-5C77-445D-91E3-5016E1BD7AFA}" type="datetimeFigureOut">
              <a:rPr lang="en-US" smtClean="0"/>
              <a:pPr/>
              <a:t>17/02/2022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9FAEA6-CFA9-472F-ACC3-928D089E572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13CB6EF-5C77-445D-91E3-5016E1BD7AFA}" type="datetimeFigureOut">
              <a:rPr lang="en-US" smtClean="0"/>
              <a:pPr/>
              <a:t>17/02/2022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59FAEA6-CFA9-472F-ACC3-928D089E572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13CB6EF-5C77-445D-91E3-5016E1BD7AFA}" type="datetimeFigureOut">
              <a:rPr lang="en-US" smtClean="0"/>
              <a:pPr/>
              <a:t>17/02/2022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59FAEA6-CFA9-472F-ACC3-928D089E57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2057400"/>
            <a:ext cx="8610600" cy="1754326"/>
          </a:xfrm>
          <a:prstGeom prst="rect">
            <a:avLst/>
          </a:prstGeom>
          <a:noFill/>
        </p:spPr>
        <p:txBody>
          <a:bodyPr wrap="square" lIns="91440" tIns="45720" rIns="91440" bIns="45720">
            <a:spAutoFit/>
          </a:bodyPr>
          <a:lstStyle/>
          <a:p>
            <a:pPr algn="ctr"/>
            <a:r>
              <a:rPr lang="en-US"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itchFamily="18" charset="0"/>
                <a:cs typeface="Times New Roman" pitchFamily="18" charset="0"/>
              </a:rPr>
              <a:t>TIME AND SPACE COMPLEXITY</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buNone/>
            </a:pPr>
            <a:r>
              <a:rPr lang="en-US" sz="2300" dirty="0" smtClean="0">
                <a:latin typeface="Times New Roman" pitchFamily="18" charset="0"/>
                <a:cs typeface="Times New Roman" pitchFamily="18" charset="0"/>
              </a:rPr>
              <a:t>The worst case will take place if:</a:t>
            </a:r>
          </a:p>
          <a:p>
            <a:pPr fontAlgn="base">
              <a:buNone/>
            </a:pPr>
            <a:endParaRPr lang="en-US" sz="2300" dirty="0" smtClean="0">
              <a:latin typeface="Times New Roman" pitchFamily="18" charset="0"/>
              <a:cs typeface="Times New Roman" pitchFamily="18" charset="0"/>
            </a:endParaRPr>
          </a:p>
          <a:p>
            <a:pPr fontAlgn="base"/>
            <a:r>
              <a:rPr lang="en-US" sz="2300" dirty="0" smtClean="0">
                <a:solidFill>
                  <a:srgbClr val="00B050"/>
                </a:solidFill>
                <a:latin typeface="Times New Roman" pitchFamily="18" charset="0"/>
                <a:cs typeface="Times New Roman" pitchFamily="18" charset="0"/>
              </a:rPr>
              <a:t>The element to be search is in the last index</a:t>
            </a:r>
          </a:p>
          <a:p>
            <a:pPr fontAlgn="base"/>
            <a:r>
              <a:rPr lang="en-US" sz="2300" dirty="0" smtClean="0">
                <a:solidFill>
                  <a:srgbClr val="00B050"/>
                </a:solidFill>
                <a:latin typeface="Times New Roman" pitchFamily="18" charset="0"/>
                <a:cs typeface="Times New Roman" pitchFamily="18" charset="0"/>
              </a:rPr>
              <a:t>The element to be search is not present in the list</a:t>
            </a:r>
          </a:p>
          <a:p>
            <a:pPr fontAlgn="base"/>
            <a:endParaRPr lang="en-US" sz="2300" dirty="0" smtClean="0">
              <a:latin typeface="Times New Roman" pitchFamily="18" charset="0"/>
              <a:cs typeface="Times New Roman" pitchFamily="18" charset="0"/>
            </a:endParaRPr>
          </a:p>
          <a:p>
            <a:pPr fontAlgn="base">
              <a:buNone/>
            </a:pPr>
            <a:r>
              <a:rPr lang="en-US" sz="2300" dirty="0" smtClean="0">
                <a:latin typeface="Times New Roman" pitchFamily="18" charset="0"/>
                <a:cs typeface="Times New Roman" pitchFamily="18" charset="0"/>
              </a:rPr>
              <a:t>In both cases, the maximum number of comparisons take place in Linear Search which is equal to N comparisons.</a:t>
            </a:r>
          </a:p>
          <a:p>
            <a:pPr fontAlgn="base">
              <a:buNone/>
            </a:pPr>
            <a:endParaRPr lang="en-US" sz="2300" dirty="0" smtClean="0">
              <a:latin typeface="Times New Roman" pitchFamily="18" charset="0"/>
              <a:cs typeface="Times New Roman" pitchFamily="18" charset="0"/>
            </a:endParaRPr>
          </a:p>
          <a:p>
            <a:pPr fontAlgn="base">
              <a:buNone/>
            </a:pPr>
            <a:r>
              <a:rPr lang="en-US" sz="2300" dirty="0" smtClean="0">
                <a:latin typeface="Times New Roman" pitchFamily="18" charset="0"/>
                <a:cs typeface="Times New Roman" pitchFamily="18" charset="0"/>
              </a:rPr>
              <a:t>Hence, the </a:t>
            </a:r>
            <a:r>
              <a:rPr lang="en-US" sz="2300" dirty="0" smtClean="0">
                <a:solidFill>
                  <a:srgbClr val="C00000"/>
                </a:solidFill>
                <a:latin typeface="Times New Roman" pitchFamily="18" charset="0"/>
                <a:cs typeface="Times New Roman" pitchFamily="18" charset="0"/>
              </a:rPr>
              <a:t>Worst Case Time Complexity of Linear Search is </a:t>
            </a:r>
            <a:r>
              <a:rPr lang="en-US" sz="2300" dirty="0" smtClean="0">
                <a:solidFill>
                  <a:srgbClr val="7030A0"/>
                </a:solidFill>
                <a:latin typeface="Times New Roman" pitchFamily="18" charset="0"/>
                <a:cs typeface="Times New Roman" pitchFamily="18" charset="0"/>
              </a:rPr>
              <a:t>O(N)</a:t>
            </a:r>
            <a:r>
              <a:rPr lang="en-US" sz="2300" dirty="0" smtClean="0">
                <a:solidFill>
                  <a:srgbClr val="C00000"/>
                </a:solidFill>
                <a:latin typeface="Times New Roman" pitchFamily="18" charset="0"/>
                <a:cs typeface="Times New Roman" pitchFamily="18" charset="0"/>
              </a:rPr>
              <a:t>.</a:t>
            </a:r>
          </a:p>
          <a:p>
            <a:pPr fontAlgn="base">
              <a:buNone/>
            </a:pPr>
            <a:endParaRPr lang="en-US" sz="2300" dirty="0" smtClean="0">
              <a:latin typeface="Times New Roman" pitchFamily="18" charset="0"/>
              <a:cs typeface="Times New Roman" pitchFamily="18" charset="0"/>
            </a:endParaRPr>
          </a:p>
          <a:p>
            <a:pPr fontAlgn="base">
              <a:buNone/>
            </a:pPr>
            <a:r>
              <a:rPr lang="en-US" sz="2300" dirty="0" smtClean="0">
                <a:solidFill>
                  <a:srgbClr val="C00000"/>
                </a:solidFill>
                <a:latin typeface="Times New Roman" pitchFamily="18" charset="0"/>
                <a:cs typeface="Times New Roman" pitchFamily="18" charset="0"/>
              </a:rPr>
              <a:t>Number of Comparisons in Worst Case: </a:t>
            </a:r>
            <a:r>
              <a:rPr lang="en-US" sz="2300" dirty="0" smtClean="0">
                <a:solidFill>
                  <a:srgbClr val="7030A0"/>
                </a:solidFill>
                <a:latin typeface="Times New Roman" pitchFamily="18" charset="0"/>
                <a:cs typeface="Times New Roman" pitchFamily="18" charset="0"/>
              </a:rPr>
              <a:t>N</a:t>
            </a:r>
          </a:p>
          <a:p>
            <a:endParaRPr lang="en-US" dirty="0"/>
          </a:p>
        </p:txBody>
      </p:sp>
      <p:sp>
        <p:nvSpPr>
          <p:cNvPr id="3" name="Title 2"/>
          <p:cNvSpPr>
            <a:spLocks noGrp="1"/>
          </p:cNvSpPr>
          <p:nvPr>
            <p:ph type="title"/>
          </p:nvPr>
        </p:nvSpPr>
        <p:spPr/>
        <p:txBody>
          <a:bodyPr>
            <a:normAutofit/>
          </a:bodyPr>
          <a:lstStyle/>
          <a:p>
            <a:r>
              <a:rPr lang="en-US" sz="3400" dirty="0" smtClean="0">
                <a:solidFill>
                  <a:schemeClr val="accent1"/>
                </a:solidFill>
                <a:latin typeface="Times New Roman" pitchFamily="18" charset="0"/>
                <a:cs typeface="Times New Roman" pitchFamily="18" charset="0"/>
              </a:rPr>
              <a:t>WORST CASE TIME COMPLEXITY:</a:t>
            </a:r>
            <a:endParaRPr lang="en-US" sz="3400" dirty="0">
              <a:solidFill>
                <a:schemeClr val="accent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Autofit/>
          </a:bodyPr>
          <a:lstStyle/>
          <a:p>
            <a:pPr>
              <a:buNone/>
            </a:pPr>
            <a:r>
              <a:rPr lang="en-US" sz="2200" dirty="0" err="1" smtClean="0">
                <a:solidFill>
                  <a:srgbClr val="00B050"/>
                </a:solidFill>
                <a:latin typeface="Times New Roman" pitchFamily="18" charset="0"/>
                <a:cs typeface="Times New Roman" pitchFamily="18" charset="0"/>
              </a:rPr>
              <a:t>int</a:t>
            </a:r>
            <a:r>
              <a:rPr lang="en-US" sz="2200" dirty="0" smtClean="0">
                <a:solidFill>
                  <a:srgbClr val="00B050"/>
                </a:solidFill>
                <a:latin typeface="Times New Roman" pitchFamily="18" charset="0"/>
                <a:cs typeface="Times New Roman" pitchFamily="18" charset="0"/>
              </a:rPr>
              <a:t> search(</a:t>
            </a:r>
            <a:r>
              <a:rPr lang="en-US" sz="2200" dirty="0" err="1" smtClean="0">
                <a:solidFill>
                  <a:srgbClr val="00B050"/>
                </a:solidFill>
                <a:latin typeface="Times New Roman" pitchFamily="18" charset="0"/>
                <a:cs typeface="Times New Roman" pitchFamily="18" charset="0"/>
              </a:rPr>
              <a:t>int</a:t>
            </a:r>
            <a:r>
              <a:rPr lang="en-US" sz="2200" dirty="0" smtClean="0">
                <a:solidFill>
                  <a:srgbClr val="00B050"/>
                </a:solidFill>
                <a:latin typeface="Times New Roman" pitchFamily="18" charset="0"/>
                <a:cs typeface="Times New Roman" pitchFamily="18" charset="0"/>
              </a:rPr>
              <a:t> </a:t>
            </a:r>
            <a:r>
              <a:rPr lang="en-US" sz="2200" dirty="0" err="1" smtClean="0">
                <a:solidFill>
                  <a:srgbClr val="00B050"/>
                </a:solidFill>
                <a:latin typeface="Times New Roman" pitchFamily="18" charset="0"/>
                <a:cs typeface="Times New Roman" pitchFamily="18" charset="0"/>
              </a:rPr>
              <a:t>arr</a:t>
            </a:r>
            <a:r>
              <a:rPr lang="en-US" sz="2200" dirty="0" smtClean="0">
                <a:solidFill>
                  <a:srgbClr val="00B050"/>
                </a:solidFill>
                <a:latin typeface="Times New Roman" pitchFamily="18" charset="0"/>
                <a:cs typeface="Times New Roman" pitchFamily="18" charset="0"/>
              </a:rPr>
              <a:t>[], </a:t>
            </a:r>
            <a:r>
              <a:rPr lang="en-US" sz="2200" dirty="0" err="1" smtClean="0">
                <a:solidFill>
                  <a:srgbClr val="00B050"/>
                </a:solidFill>
                <a:latin typeface="Times New Roman" pitchFamily="18" charset="0"/>
                <a:cs typeface="Times New Roman" pitchFamily="18" charset="0"/>
              </a:rPr>
              <a:t>int</a:t>
            </a:r>
            <a:r>
              <a:rPr lang="en-US" sz="2200" dirty="0" smtClean="0">
                <a:solidFill>
                  <a:srgbClr val="00B050"/>
                </a:solidFill>
                <a:latin typeface="Times New Roman" pitchFamily="18" charset="0"/>
                <a:cs typeface="Times New Roman" pitchFamily="18" charset="0"/>
              </a:rPr>
              <a:t> x)</a:t>
            </a:r>
          </a:p>
          <a:p>
            <a:pPr>
              <a:buNone/>
            </a:pPr>
            <a:r>
              <a:rPr lang="en-US" sz="2200" dirty="0" smtClean="0">
                <a:solidFill>
                  <a:srgbClr val="00B050"/>
                </a:solidFill>
                <a:latin typeface="Times New Roman" pitchFamily="18" charset="0"/>
                <a:cs typeface="Times New Roman" pitchFamily="18" charset="0"/>
              </a:rPr>
              <a:t>{</a:t>
            </a:r>
          </a:p>
          <a:p>
            <a:pPr>
              <a:buNone/>
            </a:pPr>
            <a:r>
              <a:rPr lang="en-US" sz="2200" dirty="0" smtClean="0">
                <a:latin typeface="Times New Roman" pitchFamily="18" charset="0"/>
                <a:cs typeface="Times New Roman" pitchFamily="18" charset="0"/>
              </a:rPr>
              <a:t>   </a:t>
            </a:r>
            <a:r>
              <a:rPr lang="en-US" sz="2200" dirty="0" smtClean="0">
                <a:solidFill>
                  <a:srgbClr val="00B050"/>
                </a:solidFill>
                <a:latin typeface="Times New Roman" pitchFamily="18" charset="0"/>
                <a:cs typeface="Times New Roman" pitchFamily="18" charset="0"/>
              </a:rPr>
              <a:t>for(</a:t>
            </a:r>
            <a:r>
              <a:rPr lang="en-US" sz="2200" dirty="0" err="1" smtClean="0">
                <a:solidFill>
                  <a:srgbClr val="00B050"/>
                </a:solidFill>
                <a:latin typeface="Times New Roman" pitchFamily="18" charset="0"/>
                <a:cs typeface="Times New Roman" pitchFamily="18" charset="0"/>
              </a:rPr>
              <a:t>int</a:t>
            </a:r>
            <a:r>
              <a:rPr lang="en-US" sz="2200" dirty="0" smtClean="0">
                <a:solidFill>
                  <a:srgbClr val="00B050"/>
                </a:solidFill>
                <a:latin typeface="Times New Roman" pitchFamily="18" charset="0"/>
                <a:cs typeface="Times New Roman" pitchFamily="18" charset="0"/>
              </a:rPr>
              <a:t> </a:t>
            </a:r>
            <a:r>
              <a:rPr lang="en-US" sz="2200" dirty="0" err="1" smtClean="0">
                <a:solidFill>
                  <a:srgbClr val="00B050"/>
                </a:solidFill>
                <a:latin typeface="Times New Roman" pitchFamily="18" charset="0"/>
                <a:cs typeface="Times New Roman" pitchFamily="18" charset="0"/>
              </a:rPr>
              <a:t>i</a:t>
            </a:r>
            <a:r>
              <a:rPr lang="en-US" sz="2200" dirty="0" smtClean="0">
                <a:solidFill>
                  <a:srgbClr val="00B050"/>
                </a:solidFill>
                <a:latin typeface="Times New Roman" pitchFamily="18" charset="0"/>
                <a:cs typeface="Times New Roman" pitchFamily="18" charset="0"/>
              </a:rPr>
              <a:t>=0; </a:t>
            </a:r>
            <a:r>
              <a:rPr lang="en-US" sz="2200" dirty="0" err="1" smtClean="0">
                <a:solidFill>
                  <a:srgbClr val="00B050"/>
                </a:solidFill>
                <a:latin typeface="Times New Roman" pitchFamily="18" charset="0"/>
                <a:cs typeface="Times New Roman" pitchFamily="18" charset="0"/>
              </a:rPr>
              <a:t>i</a:t>
            </a:r>
            <a:r>
              <a:rPr lang="en-US" sz="2200" dirty="0" smtClean="0">
                <a:solidFill>
                  <a:srgbClr val="00B050"/>
                </a:solidFill>
                <a:latin typeface="Times New Roman" pitchFamily="18" charset="0"/>
                <a:cs typeface="Times New Roman" pitchFamily="18" charset="0"/>
              </a:rPr>
              <a:t>&lt;</a:t>
            </a:r>
            <a:r>
              <a:rPr lang="en-US" sz="2200" dirty="0" err="1" smtClean="0">
                <a:solidFill>
                  <a:srgbClr val="00B050"/>
                </a:solidFill>
                <a:latin typeface="Times New Roman" pitchFamily="18" charset="0"/>
                <a:cs typeface="Times New Roman" pitchFamily="18" charset="0"/>
              </a:rPr>
              <a:t>arr.length</a:t>
            </a:r>
            <a:r>
              <a:rPr lang="en-US" sz="2200" dirty="0" smtClean="0">
                <a:solidFill>
                  <a:srgbClr val="00B050"/>
                </a:solidFill>
                <a:latin typeface="Times New Roman" pitchFamily="18" charset="0"/>
                <a:cs typeface="Times New Roman" pitchFamily="18" charset="0"/>
              </a:rPr>
              <a:t>; </a:t>
            </a:r>
            <a:r>
              <a:rPr lang="en-US" sz="2200" dirty="0" err="1" smtClean="0">
                <a:solidFill>
                  <a:srgbClr val="00B050"/>
                </a:solidFill>
                <a:latin typeface="Times New Roman" pitchFamily="18" charset="0"/>
                <a:cs typeface="Times New Roman" pitchFamily="18" charset="0"/>
              </a:rPr>
              <a:t>i</a:t>
            </a:r>
            <a:r>
              <a:rPr lang="en-US" sz="2200" dirty="0" smtClean="0">
                <a:solidFill>
                  <a:srgbClr val="00B050"/>
                </a:solidFill>
                <a:latin typeface="Times New Roman" pitchFamily="18" charset="0"/>
                <a:cs typeface="Times New Roman" pitchFamily="18" charset="0"/>
              </a:rPr>
              <a:t>++)</a:t>
            </a:r>
            <a:r>
              <a:rPr lang="en-US" sz="2200" dirty="0" smtClean="0">
                <a:latin typeface="Times New Roman" pitchFamily="18" charset="0"/>
                <a:cs typeface="Times New Roman" pitchFamily="18" charset="0"/>
              </a:rPr>
              <a:t>             </a:t>
            </a:r>
            <a:r>
              <a:rPr lang="en-US" sz="2200" dirty="0" smtClean="0">
                <a:solidFill>
                  <a:srgbClr val="7030A0"/>
                </a:solidFill>
                <a:latin typeface="Times New Roman" pitchFamily="18" charset="0"/>
                <a:cs typeface="Times New Roman" pitchFamily="18" charset="0"/>
              </a:rPr>
              <a:t>1+(N+1)+N</a:t>
            </a:r>
          </a:p>
          <a:p>
            <a:pPr>
              <a:buNone/>
            </a:pPr>
            <a:r>
              <a:rPr lang="en-US" sz="2200" dirty="0" smtClean="0">
                <a:latin typeface="Times New Roman" pitchFamily="18" charset="0"/>
                <a:cs typeface="Times New Roman" pitchFamily="18" charset="0"/>
              </a:rPr>
              <a:t>    </a:t>
            </a:r>
            <a:r>
              <a:rPr lang="en-US" sz="2200" dirty="0" smtClean="0">
                <a:solidFill>
                  <a:srgbClr val="00B050"/>
                </a:solidFill>
                <a:latin typeface="Times New Roman" pitchFamily="18" charset="0"/>
                <a:cs typeface="Times New Roman" pitchFamily="18" charset="0"/>
              </a:rPr>
              <a:t>{</a:t>
            </a:r>
          </a:p>
          <a:p>
            <a:pPr>
              <a:buNone/>
            </a:pPr>
            <a:r>
              <a:rPr lang="en-US" sz="2200" dirty="0" smtClean="0">
                <a:latin typeface="Times New Roman" pitchFamily="18" charset="0"/>
                <a:cs typeface="Times New Roman" pitchFamily="18" charset="0"/>
              </a:rPr>
              <a:t>      </a:t>
            </a:r>
            <a:r>
              <a:rPr lang="en-US" sz="2200" dirty="0" smtClean="0">
                <a:solidFill>
                  <a:srgbClr val="00B050"/>
                </a:solidFill>
                <a:latin typeface="Times New Roman" pitchFamily="18" charset="0"/>
                <a:cs typeface="Times New Roman" pitchFamily="18" charset="0"/>
              </a:rPr>
              <a:t>if(</a:t>
            </a:r>
            <a:r>
              <a:rPr lang="en-US" sz="2200" dirty="0" err="1" smtClean="0">
                <a:solidFill>
                  <a:srgbClr val="00B050"/>
                </a:solidFill>
                <a:latin typeface="Times New Roman" pitchFamily="18" charset="0"/>
                <a:cs typeface="Times New Roman" pitchFamily="18" charset="0"/>
              </a:rPr>
              <a:t>arr</a:t>
            </a:r>
            <a:r>
              <a:rPr lang="en-US" sz="2200" dirty="0" smtClean="0">
                <a:solidFill>
                  <a:srgbClr val="00B050"/>
                </a:solidFill>
                <a:latin typeface="Times New Roman" pitchFamily="18" charset="0"/>
                <a:cs typeface="Times New Roman" pitchFamily="18" charset="0"/>
              </a:rPr>
              <a:t>[</a:t>
            </a:r>
            <a:r>
              <a:rPr lang="en-US" sz="2200" dirty="0" err="1" smtClean="0">
                <a:solidFill>
                  <a:srgbClr val="00B050"/>
                </a:solidFill>
                <a:latin typeface="Times New Roman" pitchFamily="18" charset="0"/>
                <a:cs typeface="Times New Roman" pitchFamily="18" charset="0"/>
              </a:rPr>
              <a:t>i</a:t>
            </a:r>
            <a:r>
              <a:rPr lang="en-US" sz="2200" dirty="0" smtClean="0">
                <a:solidFill>
                  <a:srgbClr val="00B050"/>
                </a:solidFill>
                <a:latin typeface="Times New Roman" pitchFamily="18" charset="0"/>
                <a:cs typeface="Times New Roman" pitchFamily="18" charset="0"/>
              </a:rPr>
              <a:t>]==x)</a:t>
            </a:r>
            <a:r>
              <a:rPr lang="en-US" sz="2200" dirty="0" smtClean="0">
                <a:latin typeface="Times New Roman" pitchFamily="18" charset="0"/>
                <a:cs typeface="Times New Roman" pitchFamily="18" charset="0"/>
              </a:rPr>
              <a:t>                                     </a:t>
            </a:r>
            <a:r>
              <a:rPr lang="en-US" sz="2200" dirty="0" smtClean="0">
                <a:solidFill>
                  <a:srgbClr val="7030A0"/>
                </a:solidFill>
                <a:latin typeface="Times New Roman" pitchFamily="18" charset="0"/>
                <a:cs typeface="Times New Roman" pitchFamily="18" charset="0"/>
              </a:rPr>
              <a:t>N</a:t>
            </a:r>
          </a:p>
          <a:p>
            <a:pPr>
              <a:buNone/>
            </a:pPr>
            <a:r>
              <a:rPr lang="en-US" sz="2200" dirty="0" smtClean="0">
                <a:latin typeface="Times New Roman" pitchFamily="18" charset="0"/>
                <a:cs typeface="Times New Roman" pitchFamily="18" charset="0"/>
              </a:rPr>
              <a:t>       </a:t>
            </a:r>
            <a:r>
              <a:rPr lang="en-US" sz="2200" dirty="0" smtClean="0">
                <a:solidFill>
                  <a:srgbClr val="00B050"/>
                </a:solidFill>
                <a:latin typeface="Times New Roman" pitchFamily="18" charset="0"/>
                <a:cs typeface="Times New Roman" pitchFamily="18" charset="0"/>
              </a:rPr>
              <a:t>{</a:t>
            </a:r>
          </a:p>
          <a:p>
            <a:pPr>
              <a:buNone/>
            </a:pPr>
            <a:r>
              <a:rPr lang="en-US" sz="2200" dirty="0" smtClean="0">
                <a:solidFill>
                  <a:srgbClr val="00B050"/>
                </a:solidFill>
                <a:latin typeface="Times New Roman" pitchFamily="18" charset="0"/>
                <a:cs typeface="Times New Roman" pitchFamily="18" charset="0"/>
              </a:rPr>
              <a:t>         return </a:t>
            </a:r>
            <a:r>
              <a:rPr lang="en-US" sz="2200" dirty="0" err="1" smtClean="0">
                <a:solidFill>
                  <a:srgbClr val="00B050"/>
                </a:solidFill>
                <a:latin typeface="Times New Roman" pitchFamily="18" charset="0"/>
                <a:cs typeface="Times New Roman" pitchFamily="18" charset="0"/>
              </a:rPr>
              <a:t>i</a:t>
            </a:r>
            <a:r>
              <a:rPr lang="en-US" sz="2200" dirty="0" smtClean="0">
                <a:solidFill>
                  <a:srgbClr val="00B050"/>
                </a:solidFill>
                <a:latin typeface="Times New Roman" pitchFamily="18" charset="0"/>
                <a:cs typeface="Times New Roman" pitchFamily="18" charset="0"/>
              </a:rPr>
              <a:t>;</a:t>
            </a:r>
            <a:r>
              <a:rPr lang="en-US" sz="2200" dirty="0" smtClean="0">
                <a:latin typeface="Times New Roman" pitchFamily="18" charset="0"/>
                <a:cs typeface="Times New Roman" pitchFamily="18" charset="0"/>
              </a:rPr>
              <a:t>                                         </a:t>
            </a:r>
            <a:r>
              <a:rPr lang="en-US" sz="2200" dirty="0" smtClean="0">
                <a:solidFill>
                  <a:srgbClr val="7030A0"/>
                </a:solidFill>
                <a:latin typeface="Times New Roman" pitchFamily="18" charset="0"/>
                <a:cs typeface="Times New Roman" pitchFamily="18" charset="0"/>
              </a:rPr>
              <a:t>x</a:t>
            </a:r>
          </a:p>
          <a:p>
            <a:pPr>
              <a:buNone/>
            </a:pPr>
            <a:r>
              <a:rPr lang="en-US" sz="2200" dirty="0" smtClean="0">
                <a:solidFill>
                  <a:srgbClr val="00B050"/>
                </a:solidFill>
                <a:latin typeface="Times New Roman" pitchFamily="18" charset="0"/>
                <a:cs typeface="Times New Roman" pitchFamily="18" charset="0"/>
              </a:rPr>
              <a:t>       }</a:t>
            </a:r>
          </a:p>
          <a:p>
            <a:pPr>
              <a:buNone/>
            </a:pPr>
            <a:r>
              <a:rPr lang="en-US" sz="2200" dirty="0" smtClean="0">
                <a:solidFill>
                  <a:srgbClr val="00B050"/>
                </a:solidFill>
                <a:latin typeface="Times New Roman" pitchFamily="18" charset="0"/>
                <a:cs typeface="Times New Roman" pitchFamily="18" charset="0"/>
              </a:rPr>
              <a:t>     }</a:t>
            </a:r>
          </a:p>
          <a:p>
            <a:pPr>
              <a:buNone/>
            </a:pPr>
            <a:r>
              <a:rPr lang="en-US" sz="2200" dirty="0" smtClean="0">
                <a:solidFill>
                  <a:srgbClr val="00B050"/>
                </a:solidFill>
                <a:latin typeface="Times New Roman" pitchFamily="18" charset="0"/>
                <a:cs typeface="Times New Roman" pitchFamily="18" charset="0"/>
              </a:rPr>
              <a:t>//x is not found</a:t>
            </a:r>
          </a:p>
          <a:p>
            <a:pPr>
              <a:buNone/>
            </a:pPr>
            <a:r>
              <a:rPr lang="en-US" sz="2200" dirty="0" smtClean="0">
                <a:solidFill>
                  <a:srgbClr val="00B050"/>
                </a:solidFill>
                <a:latin typeface="Times New Roman" pitchFamily="18" charset="0"/>
                <a:cs typeface="Times New Roman" pitchFamily="18" charset="0"/>
              </a:rPr>
              <a:t>     return -1;</a:t>
            </a:r>
            <a:r>
              <a:rPr lang="en-US" sz="2200" dirty="0" smtClean="0">
                <a:latin typeface="Times New Roman" pitchFamily="18" charset="0"/>
                <a:cs typeface="Times New Roman" pitchFamily="18" charset="0"/>
              </a:rPr>
              <a:t>                                           </a:t>
            </a:r>
            <a:r>
              <a:rPr lang="en-US" sz="2200" dirty="0" smtClean="0">
                <a:solidFill>
                  <a:srgbClr val="7030A0"/>
                </a:solidFill>
                <a:latin typeface="Times New Roman" pitchFamily="18" charset="0"/>
                <a:cs typeface="Times New Roman" pitchFamily="18" charset="0"/>
              </a:rPr>
              <a:t>1</a:t>
            </a:r>
          </a:p>
          <a:p>
            <a:pPr>
              <a:buNone/>
            </a:pPr>
            <a:r>
              <a:rPr lang="en-US" sz="2200" dirty="0" smtClean="0">
                <a:solidFill>
                  <a:srgbClr val="00B050"/>
                </a:solidFill>
                <a:latin typeface="Times New Roman" pitchFamily="18" charset="0"/>
                <a:cs typeface="Times New Roman" pitchFamily="18" charset="0"/>
              </a:rPr>
              <a:t>}</a:t>
            </a:r>
          </a:p>
        </p:txBody>
      </p:sp>
      <p:sp>
        <p:nvSpPr>
          <p:cNvPr id="3" name="Title 2"/>
          <p:cNvSpPr>
            <a:spLocks noGrp="1"/>
          </p:cNvSpPr>
          <p:nvPr>
            <p:ph type="title"/>
          </p:nvPr>
        </p:nvSpPr>
        <p:spPr/>
        <p:txBody>
          <a:bodyPr>
            <a:normAutofit/>
          </a:bodyPr>
          <a:lstStyle/>
          <a:p>
            <a:r>
              <a:rPr lang="en-US" sz="3400" dirty="0" smtClean="0">
                <a:solidFill>
                  <a:srgbClr val="92D050"/>
                </a:solidFill>
                <a:latin typeface="Times New Roman" pitchFamily="18" charset="0"/>
                <a:cs typeface="Times New Roman" pitchFamily="18" charset="0"/>
              </a:rPr>
              <a:t>ALGORITHM:</a:t>
            </a:r>
            <a:endParaRPr lang="en-US" sz="3400" dirty="0">
              <a:solidFill>
                <a:srgbClr val="92D050"/>
              </a:solidFill>
              <a:latin typeface="Times New Roman" pitchFamily="18" charset="0"/>
              <a:cs typeface="Times New Roman" pitchFamily="18" charset="0"/>
            </a:endParaRPr>
          </a:p>
        </p:txBody>
      </p:sp>
      <p:cxnSp>
        <p:nvCxnSpPr>
          <p:cNvPr id="5" name="Straight Arrow Connector 4"/>
          <p:cNvCxnSpPr/>
          <p:nvPr/>
        </p:nvCxnSpPr>
        <p:spPr>
          <a:xfrm>
            <a:off x="4267200" y="2209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667000" y="29718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362200" y="3808412"/>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286000" y="5334000"/>
            <a:ext cx="266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300" dirty="0" smtClean="0">
                <a:solidFill>
                  <a:srgbClr val="00B050"/>
                </a:solidFill>
                <a:latin typeface="Times New Roman" pitchFamily="18" charset="0"/>
                <a:cs typeface="Times New Roman" pitchFamily="18" charset="0"/>
              </a:rPr>
              <a:t>T(N) = 1+(N+1)+N+N+1</a:t>
            </a:r>
          </a:p>
          <a:p>
            <a:pPr>
              <a:buNone/>
            </a:pPr>
            <a:r>
              <a:rPr lang="en-US" sz="2300" dirty="0" smtClean="0">
                <a:solidFill>
                  <a:srgbClr val="00B050"/>
                </a:solidFill>
                <a:latin typeface="Times New Roman" pitchFamily="18" charset="0"/>
                <a:cs typeface="Times New Roman" pitchFamily="18" charset="0"/>
              </a:rPr>
              <a:t>T(N) = 3N+3</a:t>
            </a:r>
          </a:p>
          <a:p>
            <a:pPr>
              <a:buNone/>
            </a:pPr>
            <a:r>
              <a:rPr lang="en-US" sz="2300" dirty="0" smtClean="0">
                <a:latin typeface="Times New Roman" pitchFamily="18" charset="0"/>
                <a:cs typeface="Times New Roman" pitchFamily="18" charset="0"/>
              </a:rPr>
              <a:t> </a:t>
            </a:r>
            <a:r>
              <a:rPr lang="en-US" sz="2300" dirty="0" smtClean="0">
                <a:solidFill>
                  <a:srgbClr val="00B0F0"/>
                </a:solidFill>
                <a:latin typeface="Times New Roman" pitchFamily="18" charset="0"/>
                <a:cs typeface="Times New Roman" pitchFamily="18" charset="0"/>
              </a:rPr>
              <a:t>Time complexity is O(N).</a:t>
            </a:r>
          </a:p>
        </p:txBody>
      </p:sp>
      <p:sp>
        <p:nvSpPr>
          <p:cNvPr id="3" name="Title 2"/>
          <p:cNvSpPr>
            <a:spLocks noGrp="1"/>
          </p:cNvSpPr>
          <p:nvPr>
            <p:ph type="title"/>
          </p:nvPr>
        </p:nvSpPr>
        <p:spPr/>
        <p:txBody>
          <a:bodyPr>
            <a:normAutofit/>
          </a:bodyPr>
          <a:lstStyle/>
          <a:p>
            <a:r>
              <a:rPr lang="en-US" sz="3200" dirty="0" smtClean="0">
                <a:solidFill>
                  <a:schemeClr val="accent2">
                    <a:lumMod val="75000"/>
                  </a:schemeClr>
                </a:solidFill>
                <a:latin typeface="Times New Roman" pitchFamily="18" charset="0"/>
                <a:cs typeface="Times New Roman" pitchFamily="18" charset="0"/>
              </a:rPr>
              <a:t>CONTINUE…</a:t>
            </a:r>
            <a:endParaRPr lang="en-US" sz="3200" dirty="0">
              <a:solidFill>
                <a:schemeClr val="accent2">
                  <a:lumMod val="75000"/>
                </a:schemeClr>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fontAlgn="base"/>
            <a:r>
              <a:rPr lang="en-US" sz="2500" dirty="0" smtClean="0">
                <a:latin typeface="Times New Roman" pitchFamily="18" charset="0"/>
                <a:cs typeface="Times New Roman" pitchFamily="18" charset="0"/>
              </a:rPr>
              <a:t>In Linear Search, we are creating a </a:t>
            </a:r>
            <a:r>
              <a:rPr lang="en-US" sz="2500" dirty="0" err="1" smtClean="0">
                <a:latin typeface="Times New Roman" pitchFamily="18" charset="0"/>
                <a:cs typeface="Times New Roman" pitchFamily="18" charset="0"/>
              </a:rPr>
              <a:t>boolean</a:t>
            </a:r>
            <a:r>
              <a:rPr lang="en-US" sz="2500" dirty="0" smtClean="0">
                <a:latin typeface="Times New Roman" pitchFamily="18" charset="0"/>
                <a:cs typeface="Times New Roman" pitchFamily="18" charset="0"/>
              </a:rPr>
              <a:t> variable to store if the element to be searched is present or not.</a:t>
            </a:r>
          </a:p>
          <a:p>
            <a:pPr fontAlgn="base"/>
            <a:r>
              <a:rPr lang="en-US" sz="2500" dirty="0" smtClean="0">
                <a:latin typeface="Times New Roman" pitchFamily="18" charset="0"/>
                <a:cs typeface="Times New Roman" pitchFamily="18" charset="0"/>
              </a:rPr>
              <a:t>The variable is initialized to false and if the element is found, the variable is set to true. This variable can be used in other processes or returned by the function.</a:t>
            </a:r>
          </a:p>
          <a:p>
            <a:pPr fontAlgn="base"/>
            <a:r>
              <a:rPr lang="en-US" sz="2500" dirty="0" smtClean="0">
                <a:latin typeface="Times New Roman" pitchFamily="18" charset="0"/>
                <a:cs typeface="Times New Roman" pitchFamily="18" charset="0"/>
              </a:rPr>
              <a:t>In Linear Search function, we can avoid using this </a:t>
            </a:r>
            <a:r>
              <a:rPr lang="en-US" sz="2500" dirty="0" err="1" smtClean="0">
                <a:latin typeface="Times New Roman" pitchFamily="18" charset="0"/>
                <a:cs typeface="Times New Roman" pitchFamily="18" charset="0"/>
              </a:rPr>
              <a:t>boolean</a:t>
            </a:r>
            <a:r>
              <a:rPr lang="en-US" sz="2500" dirty="0" smtClean="0">
                <a:latin typeface="Times New Roman" pitchFamily="18" charset="0"/>
                <a:cs typeface="Times New Roman" pitchFamily="18" charset="0"/>
              </a:rPr>
              <a:t> variable as well and return true or false directly.</a:t>
            </a:r>
          </a:p>
          <a:p>
            <a:pPr fontAlgn="base">
              <a:buNone/>
            </a:pPr>
            <a:r>
              <a:rPr lang="en-US" sz="2500" dirty="0" smtClean="0">
                <a:solidFill>
                  <a:srgbClr val="C00000"/>
                </a:solidFill>
                <a:latin typeface="Times New Roman" pitchFamily="18" charset="0"/>
                <a:cs typeface="Times New Roman" pitchFamily="18" charset="0"/>
              </a:rPr>
              <a:t>The input to Linear Search involves:</a:t>
            </a:r>
          </a:p>
          <a:p>
            <a:pPr fontAlgn="base"/>
            <a:r>
              <a:rPr lang="en-US" sz="2500" dirty="0" smtClean="0">
                <a:solidFill>
                  <a:srgbClr val="7030A0"/>
                </a:solidFill>
                <a:latin typeface="Times New Roman" pitchFamily="18" charset="0"/>
                <a:cs typeface="Times New Roman" pitchFamily="18" charset="0"/>
              </a:rPr>
              <a:t>A list/ array of N elements</a:t>
            </a:r>
          </a:p>
          <a:p>
            <a:pPr fontAlgn="base"/>
            <a:r>
              <a:rPr lang="en-US" sz="2500" dirty="0" smtClean="0">
                <a:solidFill>
                  <a:srgbClr val="7030A0"/>
                </a:solidFill>
                <a:latin typeface="Times New Roman" pitchFamily="18" charset="0"/>
                <a:cs typeface="Times New Roman" pitchFamily="18" charset="0"/>
              </a:rPr>
              <a:t>A variable storing the element to be searched</a:t>
            </a:r>
            <a:r>
              <a:rPr lang="en-US" sz="2500" dirty="0" smtClean="0">
                <a:latin typeface="Times New Roman" pitchFamily="18" charset="0"/>
                <a:cs typeface="Times New Roman" pitchFamily="18" charset="0"/>
              </a:rPr>
              <a:t>.</a:t>
            </a:r>
          </a:p>
          <a:p>
            <a:pPr fontAlgn="base"/>
            <a:r>
              <a:rPr lang="en-US" sz="2500" dirty="0" smtClean="0">
                <a:latin typeface="Times New Roman" pitchFamily="18" charset="0"/>
                <a:cs typeface="Times New Roman" pitchFamily="18" charset="0"/>
              </a:rPr>
              <a:t>As the amount of extra data in Linear Search is fixed, the Space Complexity is O(1).</a:t>
            </a:r>
          </a:p>
          <a:p>
            <a:pPr fontAlgn="base"/>
            <a:r>
              <a:rPr lang="en-US" sz="2500" dirty="0" smtClean="0">
                <a:latin typeface="Times New Roman" pitchFamily="18" charset="0"/>
                <a:cs typeface="Times New Roman" pitchFamily="18" charset="0"/>
              </a:rPr>
              <a:t>Therefore, </a:t>
            </a:r>
            <a:r>
              <a:rPr lang="en-US" sz="2500" dirty="0" smtClean="0">
                <a:solidFill>
                  <a:schemeClr val="accent2">
                    <a:lumMod val="75000"/>
                  </a:schemeClr>
                </a:solidFill>
                <a:latin typeface="Times New Roman" pitchFamily="18" charset="0"/>
                <a:cs typeface="Times New Roman" pitchFamily="18" charset="0"/>
              </a:rPr>
              <a:t>Space Complexity of Linear Search is O(1).</a:t>
            </a:r>
          </a:p>
          <a:p>
            <a:pPr fontAlgn="base"/>
            <a:endParaRPr lang="en-US" sz="25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a:bodyPr>
          <a:lstStyle/>
          <a:p>
            <a:r>
              <a:rPr lang="en-US" sz="3400" dirty="0" smtClean="0">
                <a:solidFill>
                  <a:schemeClr val="accent1"/>
                </a:solidFill>
                <a:latin typeface="Times New Roman" pitchFamily="18" charset="0"/>
                <a:cs typeface="Times New Roman" pitchFamily="18" charset="0"/>
              </a:rPr>
              <a:t>SPACE COMPLEXITY:</a:t>
            </a:r>
            <a:endParaRPr lang="en-US" sz="3400" dirty="0">
              <a:solidFill>
                <a:schemeClr val="accent1"/>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sz="2300" dirty="0" smtClean="0">
                <a:solidFill>
                  <a:schemeClr val="accent3">
                    <a:lumMod val="50000"/>
                  </a:schemeClr>
                </a:solidFill>
                <a:latin typeface="Times New Roman" pitchFamily="18" charset="0"/>
                <a:cs typeface="Times New Roman" pitchFamily="18" charset="0"/>
              </a:rPr>
              <a:t>Best Case Time Complexity of Linear Search: </a:t>
            </a:r>
            <a:r>
              <a:rPr lang="en-US" sz="2300" dirty="0" smtClean="0">
                <a:solidFill>
                  <a:schemeClr val="accent2"/>
                </a:solidFill>
                <a:latin typeface="Times New Roman" pitchFamily="18" charset="0"/>
                <a:cs typeface="Times New Roman" pitchFamily="18" charset="0"/>
              </a:rPr>
              <a:t>O(1)</a:t>
            </a:r>
          </a:p>
          <a:p>
            <a:pPr fontAlgn="base"/>
            <a:r>
              <a:rPr lang="en-US" sz="2300" dirty="0" smtClean="0">
                <a:solidFill>
                  <a:schemeClr val="accent3">
                    <a:lumMod val="50000"/>
                  </a:schemeClr>
                </a:solidFill>
                <a:latin typeface="Times New Roman" pitchFamily="18" charset="0"/>
                <a:cs typeface="Times New Roman" pitchFamily="18" charset="0"/>
              </a:rPr>
              <a:t>Average Case Time Complexity of Linear Search: </a:t>
            </a:r>
            <a:r>
              <a:rPr lang="en-US" sz="2300" dirty="0" smtClean="0">
                <a:solidFill>
                  <a:schemeClr val="accent2"/>
                </a:solidFill>
                <a:latin typeface="Times New Roman" pitchFamily="18" charset="0"/>
                <a:cs typeface="Times New Roman" pitchFamily="18" charset="0"/>
              </a:rPr>
              <a:t>O(N)</a:t>
            </a:r>
          </a:p>
          <a:p>
            <a:pPr fontAlgn="base"/>
            <a:r>
              <a:rPr lang="en-US" sz="2300" dirty="0" smtClean="0">
                <a:solidFill>
                  <a:schemeClr val="accent3">
                    <a:lumMod val="50000"/>
                  </a:schemeClr>
                </a:solidFill>
                <a:latin typeface="Times New Roman" pitchFamily="18" charset="0"/>
                <a:cs typeface="Times New Roman" pitchFamily="18" charset="0"/>
              </a:rPr>
              <a:t>Worst Case Time Complexity of Linear Search: </a:t>
            </a:r>
            <a:r>
              <a:rPr lang="en-US" sz="2300" dirty="0" smtClean="0">
                <a:solidFill>
                  <a:schemeClr val="accent2"/>
                </a:solidFill>
                <a:latin typeface="Times New Roman" pitchFamily="18" charset="0"/>
                <a:cs typeface="Times New Roman" pitchFamily="18" charset="0"/>
              </a:rPr>
              <a:t>O(N)</a:t>
            </a:r>
          </a:p>
          <a:p>
            <a:pPr fontAlgn="base"/>
            <a:r>
              <a:rPr lang="en-US" sz="2300" dirty="0" smtClean="0">
                <a:solidFill>
                  <a:schemeClr val="accent3">
                    <a:lumMod val="50000"/>
                  </a:schemeClr>
                </a:solidFill>
                <a:latin typeface="Times New Roman" pitchFamily="18" charset="0"/>
                <a:cs typeface="Times New Roman" pitchFamily="18" charset="0"/>
              </a:rPr>
              <a:t>Space Complexity of Linear Search: </a:t>
            </a:r>
            <a:r>
              <a:rPr lang="en-US" sz="2300" dirty="0" smtClean="0">
                <a:solidFill>
                  <a:schemeClr val="accent2"/>
                </a:solidFill>
                <a:latin typeface="Times New Roman" pitchFamily="18" charset="0"/>
                <a:cs typeface="Times New Roman" pitchFamily="18" charset="0"/>
              </a:rPr>
              <a:t>O(1)</a:t>
            </a:r>
          </a:p>
          <a:p>
            <a:pPr fontAlgn="base"/>
            <a:r>
              <a:rPr lang="en-US" sz="2300" dirty="0" smtClean="0">
                <a:solidFill>
                  <a:schemeClr val="accent3">
                    <a:lumMod val="50000"/>
                  </a:schemeClr>
                </a:solidFill>
                <a:latin typeface="Times New Roman" pitchFamily="18" charset="0"/>
                <a:cs typeface="Times New Roman" pitchFamily="18" charset="0"/>
              </a:rPr>
              <a:t>Number of comparisons in Best Case: </a:t>
            </a:r>
            <a:r>
              <a:rPr lang="en-US" sz="2300" dirty="0" smtClean="0">
                <a:solidFill>
                  <a:schemeClr val="accent2"/>
                </a:solidFill>
                <a:latin typeface="Times New Roman" pitchFamily="18" charset="0"/>
                <a:cs typeface="Times New Roman" pitchFamily="18" charset="0"/>
              </a:rPr>
              <a:t>1</a:t>
            </a:r>
          </a:p>
          <a:p>
            <a:pPr fontAlgn="base"/>
            <a:r>
              <a:rPr lang="en-US" sz="2300" dirty="0" smtClean="0">
                <a:solidFill>
                  <a:schemeClr val="accent3">
                    <a:lumMod val="50000"/>
                  </a:schemeClr>
                </a:solidFill>
                <a:latin typeface="Times New Roman" pitchFamily="18" charset="0"/>
                <a:cs typeface="Times New Roman" pitchFamily="18" charset="0"/>
              </a:rPr>
              <a:t>Number of comparisons in Average Case: </a:t>
            </a:r>
            <a:r>
              <a:rPr lang="en-US" sz="2300" dirty="0" smtClean="0">
                <a:solidFill>
                  <a:schemeClr val="accent2"/>
                </a:solidFill>
                <a:latin typeface="Times New Roman" pitchFamily="18" charset="0"/>
                <a:cs typeface="Times New Roman" pitchFamily="18" charset="0"/>
              </a:rPr>
              <a:t>N/2 + N/(N+1)</a:t>
            </a:r>
          </a:p>
          <a:p>
            <a:pPr fontAlgn="base"/>
            <a:r>
              <a:rPr lang="en-US" sz="2300" dirty="0" smtClean="0">
                <a:solidFill>
                  <a:schemeClr val="accent3">
                    <a:lumMod val="50000"/>
                  </a:schemeClr>
                </a:solidFill>
                <a:latin typeface="Times New Roman" pitchFamily="18" charset="0"/>
                <a:cs typeface="Times New Roman" pitchFamily="18" charset="0"/>
              </a:rPr>
              <a:t>Number of comparisons in Worst Case: </a:t>
            </a:r>
            <a:r>
              <a:rPr lang="en-US" sz="2300" dirty="0" smtClean="0">
                <a:solidFill>
                  <a:schemeClr val="accent2"/>
                </a:solidFill>
                <a:latin typeface="Times New Roman" pitchFamily="18" charset="0"/>
                <a:cs typeface="Times New Roman" pitchFamily="18" charset="0"/>
              </a:rPr>
              <a:t>N</a:t>
            </a:r>
          </a:p>
          <a:p>
            <a:pPr>
              <a:buNone/>
            </a:pPr>
            <a:endParaRPr lang="en-US" dirty="0">
              <a:solidFill>
                <a:schemeClr val="accent3">
                  <a:lumMod val="50000"/>
                </a:schemeClr>
              </a:solidFill>
            </a:endParaRPr>
          </a:p>
        </p:txBody>
      </p:sp>
      <p:sp>
        <p:nvSpPr>
          <p:cNvPr id="3" name="Title 2"/>
          <p:cNvSpPr>
            <a:spLocks noGrp="1"/>
          </p:cNvSpPr>
          <p:nvPr>
            <p:ph type="title"/>
          </p:nvPr>
        </p:nvSpPr>
        <p:spPr/>
        <p:txBody>
          <a:bodyPr>
            <a:normAutofit/>
          </a:bodyPr>
          <a:lstStyle/>
          <a:p>
            <a:r>
              <a:rPr lang="en-US" sz="3400" dirty="0" smtClean="0">
                <a:solidFill>
                  <a:srgbClr val="00B0F0"/>
                </a:solidFill>
                <a:latin typeface="Times New Roman" pitchFamily="18" charset="0"/>
                <a:cs typeface="Times New Roman" pitchFamily="18" charset="0"/>
              </a:rPr>
              <a:t>CONCLUSION:</a:t>
            </a:r>
            <a:endParaRPr lang="en-US" sz="3400" dirty="0">
              <a:solidFill>
                <a:srgbClr val="00B0F0"/>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438400"/>
            <a:ext cx="6566734" cy="1015663"/>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BINARY SEARCH</a:t>
            </a:r>
            <a:endParaRPr lang="en-US" sz="6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300" dirty="0" smtClean="0">
                <a:latin typeface="Times New Roman" pitchFamily="18" charset="0"/>
                <a:cs typeface="Times New Roman" pitchFamily="18" charset="0"/>
              </a:rPr>
              <a:t>Binary search is one of the searching technique.</a:t>
            </a:r>
          </a:p>
          <a:p>
            <a:pPr algn="just"/>
            <a:r>
              <a:rPr lang="en-US" sz="2300" dirty="0" smtClean="0">
                <a:latin typeface="Times New Roman" pitchFamily="18" charset="0"/>
                <a:cs typeface="Times New Roman" pitchFamily="18" charset="0"/>
              </a:rPr>
              <a:t>It can be used on </a:t>
            </a:r>
            <a:r>
              <a:rPr lang="en-US" sz="2300" dirty="0" smtClean="0">
                <a:solidFill>
                  <a:srgbClr val="C00000"/>
                </a:solidFill>
                <a:latin typeface="Times New Roman" pitchFamily="18" charset="0"/>
                <a:cs typeface="Times New Roman" pitchFamily="18" charset="0"/>
              </a:rPr>
              <a:t>sorted array</a:t>
            </a:r>
            <a:r>
              <a:rPr lang="en-US" sz="2300" dirty="0" smtClean="0">
                <a:latin typeface="Times New Roman" pitchFamily="18" charset="0"/>
                <a:cs typeface="Times New Roman" pitchFamily="18" charset="0"/>
              </a:rPr>
              <a:t>.</a:t>
            </a:r>
          </a:p>
          <a:p>
            <a:pPr algn="just"/>
            <a:r>
              <a:rPr lang="en-US" sz="2300" dirty="0" smtClean="0">
                <a:latin typeface="Times New Roman" pitchFamily="18" charset="0"/>
                <a:cs typeface="Times New Roman" pitchFamily="18" charset="0"/>
              </a:rPr>
              <a:t>This searching technique follows the </a:t>
            </a:r>
            <a:r>
              <a:rPr lang="en-US" sz="2300" dirty="0" smtClean="0">
                <a:solidFill>
                  <a:srgbClr val="C00000"/>
                </a:solidFill>
                <a:latin typeface="Times New Roman" pitchFamily="18" charset="0"/>
                <a:cs typeface="Times New Roman" pitchFamily="18" charset="0"/>
              </a:rPr>
              <a:t>divide and conquer </a:t>
            </a:r>
            <a:r>
              <a:rPr lang="en-US" sz="2300" dirty="0" smtClean="0">
                <a:latin typeface="Times New Roman" pitchFamily="18" charset="0"/>
                <a:cs typeface="Times New Roman" pitchFamily="18" charset="0"/>
              </a:rPr>
              <a:t>strategy and search space always reduces to half in every iteration.</a:t>
            </a:r>
          </a:p>
          <a:p>
            <a:pPr algn="just"/>
            <a:r>
              <a:rPr lang="en-US" sz="2300" dirty="0" smtClean="0">
                <a:latin typeface="Times New Roman" pitchFamily="18" charset="0"/>
                <a:cs typeface="Times New Roman" pitchFamily="18" charset="0"/>
              </a:rPr>
              <a:t>This is a very efficient technique for searching but it needs some order on which partition of the array will occur. </a:t>
            </a:r>
            <a:endParaRPr lang="en-US" sz="23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solidFill>
                  <a:srgbClr val="00B050"/>
                </a:solidFill>
              </a:rPr>
              <a:t>INTRODUCTION:</a:t>
            </a:r>
            <a:endParaRPr lang="en-US" sz="3600" dirty="0">
              <a:solidFill>
                <a:srgbClr val="00B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buNone/>
            </a:pPr>
            <a:r>
              <a:rPr lang="en-US" sz="2400" dirty="0" smtClean="0">
                <a:latin typeface="Times New Roman" pitchFamily="18" charset="0"/>
                <a:cs typeface="Times New Roman" pitchFamily="18" charset="0"/>
              </a:rPr>
              <a:t>The best case of Binary Search occurs when:</a:t>
            </a:r>
          </a:p>
          <a:p>
            <a:pPr fontAlgn="base"/>
            <a:r>
              <a:rPr lang="en-US" sz="2400" dirty="0" smtClean="0">
                <a:solidFill>
                  <a:srgbClr val="C00000"/>
                </a:solidFill>
                <a:latin typeface="Times New Roman" pitchFamily="18" charset="0"/>
                <a:cs typeface="Times New Roman" pitchFamily="18" charset="0"/>
              </a:rPr>
              <a:t>The element to be search is in the middle of the list</a:t>
            </a:r>
          </a:p>
          <a:p>
            <a:pPr fontAlgn="base"/>
            <a:endParaRPr lang="en-US" sz="2400" dirty="0" smtClean="0">
              <a:latin typeface="Times New Roman" pitchFamily="18" charset="0"/>
              <a:cs typeface="Times New Roman" pitchFamily="18" charset="0"/>
            </a:endParaRPr>
          </a:p>
          <a:p>
            <a:pPr fontAlgn="base">
              <a:buNone/>
            </a:pPr>
            <a:r>
              <a:rPr lang="en-US" sz="2400" dirty="0" smtClean="0">
                <a:latin typeface="Times New Roman" pitchFamily="18" charset="0"/>
                <a:cs typeface="Times New Roman" pitchFamily="18" charset="0"/>
              </a:rPr>
              <a:t>In this case, the element is found in the first step itself and this involves 1 comparison.</a:t>
            </a:r>
          </a:p>
          <a:p>
            <a:pPr fontAlgn="base">
              <a:buNone/>
            </a:pPr>
            <a:endParaRPr lang="en-US" sz="2400" dirty="0" smtClean="0">
              <a:latin typeface="Times New Roman" pitchFamily="18" charset="0"/>
              <a:cs typeface="Times New Roman" pitchFamily="18" charset="0"/>
            </a:endParaRPr>
          </a:p>
          <a:p>
            <a:pPr fontAlgn="base">
              <a:buNone/>
            </a:pPr>
            <a:r>
              <a:rPr lang="en-US" sz="2400" dirty="0" smtClean="0">
                <a:latin typeface="Times New Roman" pitchFamily="18" charset="0"/>
                <a:cs typeface="Times New Roman" pitchFamily="18" charset="0"/>
              </a:rPr>
              <a:t>Therefore, </a:t>
            </a:r>
            <a:r>
              <a:rPr lang="en-US" sz="2400" dirty="0" smtClean="0">
                <a:solidFill>
                  <a:srgbClr val="00B050"/>
                </a:solidFill>
                <a:latin typeface="Times New Roman" pitchFamily="18" charset="0"/>
                <a:cs typeface="Times New Roman" pitchFamily="18" charset="0"/>
              </a:rPr>
              <a:t>Best Case Time Complexity of Binary Search is O(1).</a:t>
            </a: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400" dirty="0" smtClean="0">
                <a:solidFill>
                  <a:schemeClr val="accent1"/>
                </a:solidFill>
                <a:latin typeface="Times New Roman" pitchFamily="18" charset="0"/>
                <a:cs typeface="Times New Roman" pitchFamily="18" charset="0"/>
              </a:rPr>
              <a:t>BEST CASE TIME COMPLEXITY:</a:t>
            </a:r>
            <a:endParaRPr lang="en-US" sz="3400" dirty="0">
              <a:solidFill>
                <a:schemeClr val="accent1"/>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fontAlgn="base">
              <a:buNone/>
            </a:pPr>
            <a:r>
              <a:rPr lang="en-US" sz="2200" dirty="0" smtClean="0">
                <a:latin typeface="Times New Roman" pitchFamily="18" charset="0"/>
                <a:cs typeface="Times New Roman" pitchFamily="18" charset="0"/>
              </a:rPr>
              <a:t>Let there be N distinct numbers: a1, a2, ..., a(N-1), </a:t>
            </a:r>
            <a:r>
              <a:rPr lang="en-US" sz="2200" dirty="0" err="1" smtClean="0">
                <a:latin typeface="Times New Roman" pitchFamily="18" charset="0"/>
                <a:cs typeface="Times New Roman" pitchFamily="18" charset="0"/>
              </a:rPr>
              <a:t>aN</a:t>
            </a:r>
            <a:endParaRPr lang="en-US" sz="2200" dirty="0" smtClean="0">
              <a:latin typeface="Times New Roman" pitchFamily="18" charset="0"/>
              <a:cs typeface="Times New Roman" pitchFamily="18" charset="0"/>
            </a:endParaRPr>
          </a:p>
          <a:p>
            <a:pPr fontAlgn="base">
              <a:buNone/>
            </a:pPr>
            <a:r>
              <a:rPr lang="en-US" sz="2200" dirty="0" smtClean="0">
                <a:latin typeface="Times New Roman" pitchFamily="18" charset="0"/>
                <a:cs typeface="Times New Roman" pitchFamily="18" charset="0"/>
              </a:rPr>
              <a:t>We need to find element P.</a:t>
            </a:r>
          </a:p>
          <a:p>
            <a:pPr fontAlgn="base"/>
            <a:r>
              <a:rPr lang="en-US" sz="2200" dirty="0" smtClean="0">
                <a:solidFill>
                  <a:schemeClr val="accent2"/>
                </a:solidFill>
                <a:latin typeface="Times New Roman" pitchFamily="18" charset="0"/>
                <a:cs typeface="Times New Roman" pitchFamily="18" charset="0"/>
              </a:rPr>
              <a:t>There are two cases:</a:t>
            </a:r>
          </a:p>
          <a:p>
            <a:pPr fontAlgn="base">
              <a:buNone/>
            </a:pPr>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Case 1: </a:t>
            </a:r>
            <a:r>
              <a:rPr lang="en-US" sz="2200" dirty="0" smtClean="0">
                <a:solidFill>
                  <a:srgbClr val="00B050"/>
                </a:solidFill>
                <a:latin typeface="Times New Roman" pitchFamily="18" charset="0"/>
                <a:cs typeface="Times New Roman" pitchFamily="18" charset="0"/>
              </a:rPr>
              <a:t>The element P can be in N distinct indexes from 0 to N-1.</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Case 2:</a:t>
            </a:r>
            <a:r>
              <a:rPr lang="en-US" sz="2200" dirty="0" smtClean="0">
                <a:latin typeface="Times New Roman" pitchFamily="18" charset="0"/>
                <a:cs typeface="Times New Roman" pitchFamily="18" charset="0"/>
              </a:rPr>
              <a:t> </a:t>
            </a:r>
            <a:r>
              <a:rPr lang="en-US" sz="2200" dirty="0" smtClean="0">
                <a:solidFill>
                  <a:srgbClr val="00B050"/>
                </a:solidFill>
                <a:latin typeface="Times New Roman" pitchFamily="18" charset="0"/>
                <a:cs typeface="Times New Roman" pitchFamily="18" charset="0"/>
              </a:rPr>
              <a:t>There will be a case when the element P is not present in the list.</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There are N case 1 and 1 case 2. So, there are N+1 distinct cases to consider in total.</a:t>
            </a:r>
          </a:p>
          <a:p>
            <a:pPr fontAlgn="base"/>
            <a:r>
              <a:rPr lang="en-US" sz="2200" dirty="0" smtClean="0">
                <a:latin typeface="Times New Roman" pitchFamily="18" charset="0"/>
                <a:cs typeface="Times New Roman" pitchFamily="18" charset="0"/>
              </a:rPr>
              <a:t>If element P is in index K, then Binary Search will do K+1 comparisons.</a:t>
            </a:r>
          </a:p>
          <a:p>
            <a:pPr fontAlgn="base">
              <a:buNone/>
            </a:pPr>
            <a:r>
              <a:rPr lang="en-US" sz="2200" dirty="0" smtClean="0">
                <a:latin typeface="Times New Roman" pitchFamily="18" charset="0"/>
                <a:cs typeface="Times New Roman" pitchFamily="18" charset="0"/>
              </a:rPr>
              <a:t>This is because:</a:t>
            </a:r>
          </a:p>
          <a:p>
            <a:pPr fontAlgn="base"/>
            <a:r>
              <a:rPr lang="en-US" sz="2200" dirty="0" smtClean="0">
                <a:latin typeface="Times New Roman" pitchFamily="18" charset="0"/>
                <a:cs typeface="Times New Roman" pitchFamily="18" charset="0"/>
              </a:rPr>
              <a:t>The element at index N/2 can be found in 1 comparison as Binary Search starts from middle.</a:t>
            </a:r>
          </a:p>
          <a:p>
            <a:pPr fontAlgn="base"/>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400" dirty="0" smtClean="0">
                <a:solidFill>
                  <a:schemeClr val="accent1"/>
                </a:solidFill>
                <a:latin typeface="Times New Roman" pitchFamily="18" charset="0"/>
                <a:cs typeface="Times New Roman" pitchFamily="18" charset="0"/>
              </a:rPr>
              <a:t>AVERAGE CASE TIME COMPLEXITY:</a:t>
            </a:r>
            <a:endParaRPr lang="en-US" sz="3400" dirty="0">
              <a:solidFill>
                <a:schemeClr val="accent1"/>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Autofit/>
          </a:bodyPr>
          <a:lstStyle/>
          <a:p>
            <a:pPr fontAlgn="base"/>
            <a:r>
              <a:rPr lang="en-US" sz="2200" dirty="0" smtClean="0">
                <a:latin typeface="Times New Roman" pitchFamily="18" charset="0"/>
                <a:cs typeface="Times New Roman" pitchFamily="18" charset="0"/>
              </a:rPr>
              <a:t>Similarly, in the 2nd comparisons, elements at index N/4 and 3N/4 are compared based on the result of 1st comparison.</a:t>
            </a:r>
          </a:p>
          <a:p>
            <a:pPr fontAlgn="base"/>
            <a:r>
              <a:rPr lang="en-US" sz="2200" dirty="0" smtClean="0">
                <a:latin typeface="Times New Roman" pitchFamily="18" charset="0"/>
                <a:cs typeface="Times New Roman" pitchFamily="18" charset="0"/>
              </a:rPr>
              <a:t>On this line, in the 3rd comparison, elements at index N/8, 3N/8, 5N/8, 7N/8 are compared based on the result of 2nd comparison.</a:t>
            </a:r>
          </a:p>
          <a:p>
            <a:pPr fontAlgn="base">
              <a:buNone/>
            </a:pPr>
            <a:r>
              <a:rPr lang="en-US" sz="2200" dirty="0" smtClean="0">
                <a:latin typeface="Times New Roman" pitchFamily="18" charset="0"/>
                <a:cs typeface="Times New Roman" pitchFamily="18" charset="0"/>
              </a:rPr>
              <a:t>Based on this, we know that:</a:t>
            </a:r>
          </a:p>
          <a:p>
            <a:pPr fontAlgn="base"/>
            <a:r>
              <a:rPr lang="en-US" sz="2200" dirty="0" smtClean="0">
                <a:solidFill>
                  <a:schemeClr val="accent4">
                    <a:lumMod val="50000"/>
                  </a:schemeClr>
                </a:solidFill>
                <a:latin typeface="Times New Roman" pitchFamily="18" charset="0"/>
                <a:cs typeface="Times New Roman" pitchFamily="18" charset="0"/>
              </a:rPr>
              <a:t>Elements requiring 1 comparison: 1</a:t>
            </a:r>
          </a:p>
          <a:p>
            <a:pPr fontAlgn="base"/>
            <a:r>
              <a:rPr lang="en-US" sz="2200" dirty="0" smtClean="0">
                <a:solidFill>
                  <a:schemeClr val="accent4">
                    <a:lumMod val="50000"/>
                  </a:schemeClr>
                </a:solidFill>
                <a:latin typeface="Times New Roman" pitchFamily="18" charset="0"/>
                <a:cs typeface="Times New Roman" pitchFamily="18" charset="0"/>
              </a:rPr>
              <a:t>Elements requiring 2 comparisons: 2</a:t>
            </a:r>
          </a:p>
          <a:p>
            <a:pPr fontAlgn="base"/>
            <a:r>
              <a:rPr lang="en-US" sz="2200" dirty="0" smtClean="0">
                <a:solidFill>
                  <a:schemeClr val="accent4">
                    <a:lumMod val="50000"/>
                  </a:schemeClr>
                </a:solidFill>
                <a:latin typeface="Times New Roman" pitchFamily="18" charset="0"/>
                <a:cs typeface="Times New Roman" pitchFamily="18" charset="0"/>
              </a:rPr>
              <a:t>Elements requiring 3 comparisons: 4</a:t>
            </a:r>
          </a:p>
          <a:p>
            <a:pPr fontAlgn="base">
              <a:buNone/>
            </a:pPr>
            <a:r>
              <a:rPr lang="en-US" sz="2200" dirty="0" smtClean="0">
                <a:latin typeface="Times New Roman" pitchFamily="18" charset="0"/>
                <a:cs typeface="Times New Roman" pitchFamily="18" charset="0"/>
              </a:rPr>
              <a:t>Therefore, </a:t>
            </a:r>
            <a:r>
              <a:rPr lang="en-US" sz="2200" dirty="0" smtClean="0">
                <a:solidFill>
                  <a:srgbClr val="C00000"/>
                </a:solidFill>
                <a:latin typeface="Times New Roman" pitchFamily="18" charset="0"/>
                <a:cs typeface="Times New Roman" pitchFamily="18" charset="0"/>
              </a:rPr>
              <a:t>Elements requiring I comparisons: 2^(I-1)</a:t>
            </a:r>
          </a:p>
          <a:p>
            <a:pPr fontAlgn="base">
              <a:buNone/>
            </a:pPr>
            <a:r>
              <a:rPr lang="en-US" sz="2200" dirty="0" smtClean="0">
                <a:latin typeface="Times New Roman" pitchFamily="18" charset="0"/>
                <a:cs typeface="Times New Roman" pitchFamily="18" charset="0"/>
              </a:rPr>
              <a:t>The maximum number of comparisons = Number of times N is divided by 2 so that result is 1 = Comparisons to reach 1st element = </a:t>
            </a:r>
            <a:r>
              <a:rPr lang="en-US" sz="2200" dirty="0" err="1" smtClean="0">
                <a:latin typeface="Times New Roman" pitchFamily="18" charset="0"/>
                <a:cs typeface="Times New Roman" pitchFamily="18" charset="0"/>
              </a:rPr>
              <a:t>logN</a:t>
            </a:r>
            <a:r>
              <a:rPr lang="en-US" sz="2200" dirty="0" smtClean="0">
                <a:latin typeface="Times New Roman" pitchFamily="18" charset="0"/>
                <a:cs typeface="Times New Roman" pitchFamily="18" charset="0"/>
              </a:rPr>
              <a:t> comparisons</a:t>
            </a:r>
          </a:p>
          <a:p>
            <a:pPr fontAlgn="base">
              <a:buNone/>
            </a:pPr>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3" name="Title 2"/>
          <p:cNvSpPr>
            <a:spLocks noGrp="1"/>
          </p:cNvSpPr>
          <p:nvPr>
            <p:ph type="title"/>
          </p:nvPr>
        </p:nvSpPr>
        <p:spPr>
          <a:xfrm>
            <a:off x="381000" y="0"/>
            <a:ext cx="8229600" cy="1020762"/>
          </a:xfrm>
        </p:spPr>
        <p:txBody>
          <a:bodyPr/>
          <a:lstStyle/>
          <a:p>
            <a:r>
              <a:rPr lang="en-US" dirty="0" smtClean="0">
                <a:solidFill>
                  <a:srgbClr val="00B050"/>
                </a:solidFill>
              </a:rPr>
              <a:t>CONTINUE…</a:t>
            </a:r>
            <a:endParaRPr lang="en-US" dirty="0">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762000"/>
            <a:ext cx="3328154" cy="738664"/>
          </a:xfrm>
          <a:prstGeom prst="rect">
            <a:avLst/>
          </a:prstGeom>
          <a:noFill/>
        </p:spPr>
        <p:txBody>
          <a:bodyPr wrap="none" lIns="91440" tIns="45720" rIns="91440" bIns="45720">
            <a:spAutoFit/>
          </a:bodyPr>
          <a:lstStyle/>
          <a:p>
            <a:pPr algn="ctr"/>
            <a:r>
              <a:rPr lang="en-US" sz="4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rPr>
              <a:t>CONTENTS:</a:t>
            </a:r>
            <a:endParaRPr lang="en-US" sz="4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
        <p:nvSpPr>
          <p:cNvPr id="4" name="TextBox 3"/>
          <p:cNvSpPr txBox="1"/>
          <p:nvPr/>
        </p:nvSpPr>
        <p:spPr>
          <a:xfrm>
            <a:off x="609600" y="1828800"/>
            <a:ext cx="4295984" cy="2308324"/>
          </a:xfrm>
          <a:prstGeom prst="rect">
            <a:avLst/>
          </a:prstGeom>
          <a:noFill/>
        </p:spPr>
        <p:txBody>
          <a:bodyPr wrap="square" rtlCol="0">
            <a:spAutoFit/>
          </a:bodyPr>
          <a:lstStyle/>
          <a:p>
            <a:pPr>
              <a:buFont typeface="Arial" pitchFamily="34" charset="0"/>
              <a:buChar char="•"/>
            </a:pPr>
            <a:r>
              <a:rPr lang="en-US" sz="2400" dirty="0">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Time Complexity</a:t>
            </a:r>
          </a:p>
          <a:p>
            <a:pPr>
              <a:buFont typeface="Arial" pitchFamily="34" charset="0"/>
              <a:buChar char="•"/>
            </a:pPr>
            <a:r>
              <a:rPr lang="en-US" sz="2400" dirty="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Space Complexity</a:t>
            </a:r>
          </a:p>
          <a:p>
            <a:pPr>
              <a:buFont typeface="Arial" pitchFamily="34" charset="0"/>
              <a:buChar char="•"/>
            </a:pPr>
            <a:r>
              <a:rPr lang="en-US" sz="2400" dirty="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Time and Space Complexity for</a:t>
            </a:r>
          </a:p>
          <a:p>
            <a:r>
              <a:rPr lang="en-US" sz="2400" dirty="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       - Linear Search</a:t>
            </a:r>
          </a:p>
          <a:p>
            <a:r>
              <a:rPr lang="en-US" sz="2400" dirty="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       - Binary Search</a:t>
            </a:r>
          </a:p>
          <a:p>
            <a:r>
              <a:rPr lang="en-US" sz="2400" dirty="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       </a:t>
            </a:r>
            <a:endParaRPr lang="en-US" sz="2400" dirty="0">
              <a:solidFill>
                <a:srgbClr val="00206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181600"/>
          </a:xfrm>
        </p:spPr>
        <p:txBody>
          <a:bodyPr>
            <a:noAutofit/>
          </a:bodyPr>
          <a:lstStyle/>
          <a:p>
            <a:pPr fontAlgn="base">
              <a:buNone/>
            </a:pPr>
            <a:r>
              <a:rPr lang="en-US" sz="2000" dirty="0" smtClean="0">
                <a:latin typeface="Times New Roman" pitchFamily="18" charset="0"/>
                <a:cs typeface="Times New Roman" pitchFamily="18" charset="0"/>
              </a:rPr>
              <a:t>I can vary from 0 to </a:t>
            </a:r>
            <a:r>
              <a:rPr lang="en-US" sz="2000" dirty="0" err="1" smtClean="0">
                <a:latin typeface="Times New Roman" pitchFamily="18" charset="0"/>
                <a:cs typeface="Times New Roman" pitchFamily="18" charset="0"/>
              </a:rPr>
              <a:t>logN</a:t>
            </a:r>
            <a:endParaRPr lang="en-US" sz="2000" dirty="0" smtClean="0">
              <a:latin typeface="Times New Roman" pitchFamily="18" charset="0"/>
              <a:cs typeface="Times New Roman" pitchFamily="18" charset="0"/>
            </a:endParaRPr>
          </a:p>
          <a:p>
            <a:pPr fontAlgn="base"/>
            <a:r>
              <a:rPr lang="en-US" sz="2000" dirty="0" smtClean="0">
                <a:solidFill>
                  <a:schemeClr val="accent2"/>
                </a:solidFill>
                <a:latin typeface="Times New Roman" pitchFamily="18" charset="0"/>
                <a:cs typeface="Times New Roman" pitchFamily="18" charset="0"/>
              </a:rPr>
              <a:t>Total number of comparisons </a:t>
            </a:r>
            <a:r>
              <a:rPr lang="en-US" sz="2000" dirty="0" smtClean="0">
                <a:latin typeface="Times New Roman" pitchFamily="18" charset="0"/>
                <a:cs typeface="Times New Roman" pitchFamily="18" charset="0"/>
              </a:rPr>
              <a:t>= </a:t>
            </a:r>
            <a:r>
              <a:rPr lang="en-US" sz="2000" dirty="0" smtClean="0">
                <a:solidFill>
                  <a:schemeClr val="accent4"/>
                </a:solidFill>
                <a:latin typeface="Times New Roman" pitchFamily="18" charset="0"/>
                <a:cs typeface="Times New Roman" pitchFamily="18" charset="0"/>
              </a:rPr>
              <a:t>1 * (Elements requiring 1 comparison) + 2 * (Elements requiring 2 comparisons) + ... + </a:t>
            </a:r>
            <a:r>
              <a:rPr lang="en-US" sz="2000" dirty="0" err="1" smtClean="0">
                <a:solidFill>
                  <a:schemeClr val="accent4"/>
                </a:solidFill>
                <a:latin typeface="Times New Roman" pitchFamily="18" charset="0"/>
                <a:cs typeface="Times New Roman" pitchFamily="18" charset="0"/>
              </a:rPr>
              <a:t>logN</a:t>
            </a:r>
            <a:r>
              <a:rPr lang="en-US" sz="2000" dirty="0" smtClean="0">
                <a:solidFill>
                  <a:schemeClr val="accent4"/>
                </a:solidFill>
                <a:latin typeface="Times New Roman" pitchFamily="18" charset="0"/>
                <a:cs typeface="Times New Roman" pitchFamily="18" charset="0"/>
              </a:rPr>
              <a:t> * (Elements requiring </a:t>
            </a:r>
            <a:r>
              <a:rPr lang="en-US" sz="2000" dirty="0" err="1" smtClean="0">
                <a:solidFill>
                  <a:schemeClr val="accent4"/>
                </a:solidFill>
                <a:latin typeface="Times New Roman" pitchFamily="18" charset="0"/>
                <a:cs typeface="Times New Roman" pitchFamily="18" charset="0"/>
              </a:rPr>
              <a:t>logN</a:t>
            </a:r>
            <a:r>
              <a:rPr lang="en-US" sz="2000" dirty="0" smtClean="0">
                <a:solidFill>
                  <a:schemeClr val="accent4"/>
                </a:solidFill>
                <a:latin typeface="Times New Roman" pitchFamily="18" charset="0"/>
                <a:cs typeface="Times New Roman" pitchFamily="18" charset="0"/>
              </a:rPr>
              <a:t> comparisons)</a:t>
            </a:r>
          </a:p>
          <a:p>
            <a:pPr fontAlgn="base"/>
            <a:r>
              <a:rPr lang="en-US" sz="2000" dirty="0" smtClean="0">
                <a:solidFill>
                  <a:schemeClr val="accent2"/>
                </a:solidFill>
                <a:latin typeface="Times New Roman" pitchFamily="18" charset="0"/>
                <a:cs typeface="Times New Roman" pitchFamily="18" charset="0"/>
              </a:rPr>
              <a:t>Total number of comparisons </a:t>
            </a:r>
            <a:r>
              <a:rPr lang="en-US" sz="2000" dirty="0" smtClean="0">
                <a:solidFill>
                  <a:schemeClr val="accent4"/>
                </a:solidFill>
                <a:latin typeface="Times New Roman" pitchFamily="18" charset="0"/>
                <a:cs typeface="Times New Roman" pitchFamily="18" charset="0"/>
              </a:rPr>
              <a:t>= </a:t>
            </a:r>
            <a:r>
              <a:rPr lang="en-US" sz="2000" dirty="0" smtClean="0">
                <a:solidFill>
                  <a:schemeClr val="accent5"/>
                </a:solidFill>
                <a:latin typeface="Times New Roman" pitchFamily="18" charset="0"/>
                <a:cs typeface="Times New Roman" pitchFamily="18" charset="0"/>
              </a:rPr>
              <a:t>1 * (1) + 2 * (2) + 3 * (4) + ... + </a:t>
            </a:r>
            <a:r>
              <a:rPr lang="en-US" sz="2000" dirty="0" err="1" smtClean="0">
                <a:solidFill>
                  <a:schemeClr val="accent5"/>
                </a:solidFill>
                <a:latin typeface="Times New Roman" pitchFamily="18" charset="0"/>
                <a:cs typeface="Times New Roman" pitchFamily="18" charset="0"/>
              </a:rPr>
              <a:t>logN</a:t>
            </a:r>
            <a:r>
              <a:rPr lang="en-US" sz="2000" dirty="0" smtClean="0">
                <a:solidFill>
                  <a:schemeClr val="accent5"/>
                </a:solidFill>
                <a:latin typeface="Times New Roman" pitchFamily="18" charset="0"/>
                <a:cs typeface="Times New Roman" pitchFamily="18" charset="0"/>
              </a:rPr>
              <a:t> * (2^(logN-1))</a:t>
            </a:r>
          </a:p>
          <a:p>
            <a:pPr fontAlgn="base"/>
            <a:r>
              <a:rPr lang="en-US" sz="2000" dirty="0" smtClean="0">
                <a:solidFill>
                  <a:schemeClr val="accent2"/>
                </a:solidFill>
                <a:latin typeface="Times New Roman" pitchFamily="18" charset="0"/>
                <a:cs typeface="Times New Roman" pitchFamily="18" charset="0"/>
              </a:rPr>
              <a:t>Total number of comparisons </a:t>
            </a:r>
            <a:r>
              <a:rPr lang="en-US" sz="2000" dirty="0" smtClean="0">
                <a:latin typeface="Times New Roman" pitchFamily="18" charset="0"/>
                <a:cs typeface="Times New Roman" pitchFamily="18" charset="0"/>
              </a:rPr>
              <a:t>= </a:t>
            </a:r>
            <a:r>
              <a:rPr lang="en-US" sz="2000" dirty="0" smtClean="0">
                <a:solidFill>
                  <a:schemeClr val="accent5"/>
                </a:solidFill>
                <a:latin typeface="Times New Roman" pitchFamily="18" charset="0"/>
                <a:cs typeface="Times New Roman" pitchFamily="18" charset="0"/>
              </a:rPr>
              <a:t>1 + 4 + 12 + 32 + ... = 2^logN * (</a:t>
            </a:r>
            <a:r>
              <a:rPr lang="en-US" sz="2000" dirty="0" err="1" smtClean="0">
                <a:solidFill>
                  <a:schemeClr val="accent5"/>
                </a:solidFill>
                <a:latin typeface="Times New Roman" pitchFamily="18" charset="0"/>
                <a:cs typeface="Times New Roman" pitchFamily="18" charset="0"/>
              </a:rPr>
              <a:t>logN</a:t>
            </a:r>
            <a:r>
              <a:rPr lang="en-US" sz="2000" dirty="0" smtClean="0">
                <a:solidFill>
                  <a:schemeClr val="accent5"/>
                </a:solidFill>
                <a:latin typeface="Times New Roman" pitchFamily="18" charset="0"/>
                <a:cs typeface="Times New Roman" pitchFamily="18" charset="0"/>
              </a:rPr>
              <a:t> - 1) + 1</a:t>
            </a:r>
          </a:p>
          <a:p>
            <a:pPr fontAlgn="base"/>
            <a:r>
              <a:rPr lang="en-US" sz="2000" dirty="0" smtClean="0">
                <a:solidFill>
                  <a:schemeClr val="accent2"/>
                </a:solidFill>
                <a:latin typeface="Times New Roman" pitchFamily="18" charset="0"/>
                <a:cs typeface="Times New Roman" pitchFamily="18" charset="0"/>
              </a:rPr>
              <a:t>Total number of comparisons </a:t>
            </a:r>
            <a:r>
              <a:rPr lang="en-US" sz="2000" dirty="0" smtClean="0">
                <a:latin typeface="Times New Roman" pitchFamily="18" charset="0"/>
                <a:cs typeface="Times New Roman" pitchFamily="18" charset="0"/>
              </a:rPr>
              <a:t>= </a:t>
            </a:r>
            <a:r>
              <a:rPr lang="en-US" sz="2000" dirty="0" smtClean="0">
                <a:solidFill>
                  <a:schemeClr val="accent5"/>
                </a:solidFill>
                <a:latin typeface="Times New Roman" pitchFamily="18" charset="0"/>
                <a:cs typeface="Times New Roman" pitchFamily="18" charset="0"/>
              </a:rPr>
              <a:t>N * (</a:t>
            </a:r>
            <a:r>
              <a:rPr lang="en-US" sz="2000" dirty="0" err="1" smtClean="0">
                <a:solidFill>
                  <a:schemeClr val="accent5"/>
                </a:solidFill>
                <a:latin typeface="Times New Roman" pitchFamily="18" charset="0"/>
                <a:cs typeface="Times New Roman" pitchFamily="18" charset="0"/>
              </a:rPr>
              <a:t>logN</a:t>
            </a:r>
            <a:r>
              <a:rPr lang="en-US" sz="2000" dirty="0" smtClean="0">
                <a:solidFill>
                  <a:schemeClr val="accent5"/>
                </a:solidFill>
                <a:latin typeface="Times New Roman" pitchFamily="18" charset="0"/>
                <a:cs typeface="Times New Roman" pitchFamily="18" charset="0"/>
              </a:rPr>
              <a:t> - 1) + 1</a:t>
            </a:r>
          </a:p>
          <a:p>
            <a:pPr fontAlgn="base"/>
            <a:r>
              <a:rPr lang="en-US" sz="2000" dirty="0" smtClean="0">
                <a:solidFill>
                  <a:schemeClr val="accent2"/>
                </a:solidFill>
                <a:latin typeface="Times New Roman" pitchFamily="18" charset="0"/>
                <a:cs typeface="Times New Roman" pitchFamily="18" charset="0"/>
              </a:rPr>
              <a:t>Total number of cases </a:t>
            </a:r>
            <a:r>
              <a:rPr lang="en-US" sz="2000" dirty="0" smtClean="0">
                <a:solidFill>
                  <a:schemeClr val="accent5"/>
                </a:solidFill>
                <a:latin typeface="Times New Roman" pitchFamily="18" charset="0"/>
                <a:cs typeface="Times New Roman" pitchFamily="18" charset="0"/>
              </a:rPr>
              <a:t>= N+1</a:t>
            </a:r>
          </a:p>
          <a:p>
            <a:pPr fontAlgn="base"/>
            <a:r>
              <a:rPr lang="en-US" sz="2000" dirty="0" smtClean="0">
                <a:latin typeface="Times New Roman" pitchFamily="18" charset="0"/>
                <a:cs typeface="Times New Roman" pitchFamily="18" charset="0"/>
              </a:rPr>
              <a:t>Therefore, </a:t>
            </a:r>
            <a:r>
              <a:rPr lang="en-US" sz="2000" dirty="0" smtClean="0">
                <a:solidFill>
                  <a:schemeClr val="accent2"/>
                </a:solidFill>
                <a:latin typeface="Times New Roman" pitchFamily="18" charset="0"/>
                <a:cs typeface="Times New Roman" pitchFamily="18" charset="0"/>
              </a:rPr>
              <a:t>average number of comparisons </a:t>
            </a:r>
            <a:r>
              <a:rPr lang="en-US" sz="2000" dirty="0" smtClean="0">
                <a:latin typeface="Times New Roman" pitchFamily="18" charset="0"/>
                <a:cs typeface="Times New Roman" pitchFamily="18" charset="0"/>
              </a:rPr>
              <a:t>= </a:t>
            </a:r>
            <a:r>
              <a:rPr lang="en-US" sz="2000" dirty="0" smtClean="0">
                <a:solidFill>
                  <a:schemeClr val="accent5"/>
                </a:solidFill>
                <a:latin typeface="Times New Roman" pitchFamily="18" charset="0"/>
                <a:cs typeface="Times New Roman" pitchFamily="18" charset="0"/>
              </a:rPr>
              <a:t>( N * (</a:t>
            </a:r>
            <a:r>
              <a:rPr lang="en-US" sz="2000" dirty="0" err="1" smtClean="0">
                <a:solidFill>
                  <a:schemeClr val="accent5"/>
                </a:solidFill>
                <a:latin typeface="Times New Roman" pitchFamily="18" charset="0"/>
                <a:cs typeface="Times New Roman" pitchFamily="18" charset="0"/>
              </a:rPr>
              <a:t>logN</a:t>
            </a:r>
            <a:r>
              <a:rPr lang="en-US" sz="2000" dirty="0" smtClean="0">
                <a:solidFill>
                  <a:schemeClr val="accent5"/>
                </a:solidFill>
                <a:latin typeface="Times New Roman" pitchFamily="18" charset="0"/>
                <a:cs typeface="Times New Roman" pitchFamily="18" charset="0"/>
              </a:rPr>
              <a:t> - 1) + 1 ) / (N+1)</a:t>
            </a:r>
          </a:p>
          <a:p>
            <a:pPr fontAlgn="base"/>
            <a:r>
              <a:rPr lang="en-US" sz="2000" dirty="0" smtClean="0">
                <a:solidFill>
                  <a:schemeClr val="accent2"/>
                </a:solidFill>
                <a:latin typeface="Times New Roman" pitchFamily="18" charset="0"/>
                <a:cs typeface="Times New Roman" pitchFamily="18" charset="0"/>
              </a:rPr>
              <a:t>Average number of comparisons </a:t>
            </a:r>
            <a:r>
              <a:rPr lang="en-US" sz="2000" dirty="0" smtClean="0">
                <a:latin typeface="Times New Roman" pitchFamily="18" charset="0"/>
                <a:cs typeface="Times New Roman" pitchFamily="18" charset="0"/>
              </a:rPr>
              <a:t>= </a:t>
            </a:r>
            <a:r>
              <a:rPr lang="en-US" sz="2000" dirty="0" smtClean="0">
                <a:solidFill>
                  <a:schemeClr val="accent5"/>
                </a:solidFill>
                <a:latin typeface="Times New Roman" pitchFamily="18" charset="0"/>
                <a:cs typeface="Times New Roman" pitchFamily="18" charset="0"/>
              </a:rPr>
              <a:t>N * </a:t>
            </a:r>
            <a:r>
              <a:rPr lang="en-US" sz="2000" dirty="0" err="1" smtClean="0">
                <a:solidFill>
                  <a:schemeClr val="accent5"/>
                </a:solidFill>
                <a:latin typeface="Times New Roman" pitchFamily="18" charset="0"/>
                <a:cs typeface="Times New Roman" pitchFamily="18" charset="0"/>
              </a:rPr>
              <a:t>logN</a:t>
            </a:r>
            <a:r>
              <a:rPr lang="en-US" sz="2000" dirty="0" smtClean="0">
                <a:solidFill>
                  <a:schemeClr val="accent5"/>
                </a:solidFill>
                <a:latin typeface="Times New Roman" pitchFamily="18" charset="0"/>
                <a:cs typeface="Times New Roman" pitchFamily="18" charset="0"/>
              </a:rPr>
              <a:t> / (N+1) - N/(N+1) + 1/(N+1)</a:t>
            </a:r>
          </a:p>
          <a:p>
            <a:pPr fontAlgn="base"/>
            <a:r>
              <a:rPr lang="en-US" sz="2000" dirty="0" smtClean="0">
                <a:latin typeface="Times New Roman" pitchFamily="18" charset="0"/>
                <a:cs typeface="Times New Roman" pitchFamily="18" charset="0"/>
              </a:rPr>
              <a:t>The dominant term is </a:t>
            </a:r>
            <a:r>
              <a:rPr lang="en-US" sz="2000" dirty="0" smtClean="0">
                <a:solidFill>
                  <a:schemeClr val="accent1"/>
                </a:solidFill>
                <a:latin typeface="Times New Roman" pitchFamily="18" charset="0"/>
                <a:cs typeface="Times New Roman" pitchFamily="18" charset="0"/>
              </a:rPr>
              <a:t>N * </a:t>
            </a:r>
            <a:r>
              <a:rPr lang="en-US" sz="2000" dirty="0" err="1" smtClean="0">
                <a:solidFill>
                  <a:schemeClr val="accent1"/>
                </a:solidFill>
                <a:latin typeface="Times New Roman" pitchFamily="18" charset="0"/>
                <a:cs typeface="Times New Roman" pitchFamily="18" charset="0"/>
              </a:rPr>
              <a:t>logN</a:t>
            </a:r>
            <a:r>
              <a:rPr lang="en-US" sz="2000" dirty="0" smtClean="0">
                <a:solidFill>
                  <a:schemeClr val="accent1"/>
                </a:solidFill>
                <a:latin typeface="Times New Roman" pitchFamily="18" charset="0"/>
                <a:cs typeface="Times New Roman" pitchFamily="18" charset="0"/>
              </a:rPr>
              <a:t> / (N+1) </a:t>
            </a:r>
            <a:r>
              <a:rPr lang="en-US" sz="2000" dirty="0" smtClean="0">
                <a:latin typeface="Times New Roman" pitchFamily="18" charset="0"/>
                <a:cs typeface="Times New Roman" pitchFamily="18" charset="0"/>
              </a:rPr>
              <a:t>which is approximately </a:t>
            </a:r>
            <a:r>
              <a:rPr lang="en-US" sz="2000" dirty="0" err="1" smtClean="0">
                <a:solidFill>
                  <a:schemeClr val="accent1"/>
                </a:solidFill>
                <a:latin typeface="Times New Roman" pitchFamily="18" charset="0"/>
                <a:cs typeface="Times New Roman" pitchFamily="18" charset="0"/>
              </a:rPr>
              <a:t>logN</a:t>
            </a:r>
            <a:r>
              <a:rPr lang="en-US" sz="2000" dirty="0" smtClean="0">
                <a:solidFill>
                  <a:schemeClr val="accent1"/>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Therefore, </a:t>
            </a:r>
            <a:r>
              <a:rPr lang="en-US" sz="2000" dirty="0" smtClean="0">
                <a:solidFill>
                  <a:srgbClr val="00B050"/>
                </a:solidFill>
                <a:latin typeface="Times New Roman" pitchFamily="18" charset="0"/>
                <a:cs typeface="Times New Roman" pitchFamily="18" charset="0"/>
              </a:rPr>
              <a:t>Average Case Time Complexity of Binary Search is O(</a:t>
            </a:r>
            <a:r>
              <a:rPr lang="en-US" sz="2000" dirty="0" err="1" smtClean="0">
                <a:solidFill>
                  <a:srgbClr val="00B050"/>
                </a:solidFill>
                <a:latin typeface="Times New Roman" pitchFamily="18" charset="0"/>
                <a:cs typeface="Times New Roman" pitchFamily="18" charset="0"/>
              </a:rPr>
              <a:t>logN</a:t>
            </a:r>
            <a:r>
              <a:rPr lang="en-US" sz="2000" dirty="0" smtClean="0">
                <a:solidFill>
                  <a:srgbClr val="00B050"/>
                </a:solidFill>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solidFill>
                  <a:srgbClr val="00B050"/>
                </a:solidFill>
              </a:rPr>
              <a:t>CONTINUE…</a:t>
            </a:r>
            <a:endParaRPr lang="en-US" dirty="0">
              <a:solidFill>
                <a:srgbClr val="00B05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buNone/>
            </a:pPr>
            <a:r>
              <a:rPr lang="en-US" sz="2400" dirty="0" smtClean="0">
                <a:latin typeface="Times New Roman" pitchFamily="18" charset="0"/>
                <a:cs typeface="Times New Roman" pitchFamily="18" charset="0"/>
              </a:rPr>
              <a:t>The worst case of Binary Search occurs when:</a:t>
            </a:r>
          </a:p>
          <a:p>
            <a:pPr fontAlgn="base"/>
            <a:r>
              <a:rPr lang="en-US" sz="2400" dirty="0" smtClean="0">
                <a:solidFill>
                  <a:srgbClr val="00B050"/>
                </a:solidFill>
                <a:latin typeface="Times New Roman" pitchFamily="18" charset="0"/>
                <a:cs typeface="Times New Roman" pitchFamily="18" charset="0"/>
              </a:rPr>
              <a:t>The element is to search is in the first index or last index</a:t>
            </a:r>
          </a:p>
          <a:p>
            <a:pPr fontAlgn="base">
              <a:buNone/>
            </a:pPr>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In this case, the total number of comparisons required is </a:t>
            </a:r>
            <a:r>
              <a:rPr lang="en-US" sz="2400" dirty="0" err="1" smtClean="0">
                <a:solidFill>
                  <a:srgbClr val="C00000"/>
                </a:solidFill>
                <a:latin typeface="Times New Roman" pitchFamily="18" charset="0"/>
                <a:cs typeface="Times New Roman" pitchFamily="18" charset="0"/>
              </a:rPr>
              <a:t>logN</a:t>
            </a:r>
            <a:r>
              <a:rPr lang="en-US" sz="2400"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comparisons.</a:t>
            </a:r>
          </a:p>
          <a:p>
            <a:pPr fontAlgn="base"/>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Therefore, </a:t>
            </a:r>
            <a:r>
              <a:rPr lang="en-US" sz="2400" dirty="0" smtClean="0">
                <a:solidFill>
                  <a:srgbClr val="C00000"/>
                </a:solidFill>
                <a:latin typeface="Times New Roman" pitchFamily="18" charset="0"/>
                <a:cs typeface="Times New Roman" pitchFamily="18" charset="0"/>
              </a:rPr>
              <a:t>Worst Case Time Complexity of Binary Search is O(</a:t>
            </a:r>
            <a:r>
              <a:rPr lang="en-US" sz="2400" dirty="0" err="1" smtClean="0">
                <a:solidFill>
                  <a:srgbClr val="C00000"/>
                </a:solidFill>
                <a:latin typeface="Times New Roman" pitchFamily="18" charset="0"/>
                <a:cs typeface="Times New Roman" pitchFamily="18" charset="0"/>
              </a:rPr>
              <a:t>logN</a:t>
            </a:r>
            <a:r>
              <a:rPr lang="en-US" sz="2400" dirty="0" smtClean="0">
                <a:solidFill>
                  <a:srgbClr val="C00000"/>
                </a:solidFill>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400" dirty="0" smtClean="0">
                <a:solidFill>
                  <a:schemeClr val="accent1"/>
                </a:solidFill>
                <a:latin typeface="Times New Roman" pitchFamily="18" charset="0"/>
                <a:cs typeface="Times New Roman" pitchFamily="18" charset="0"/>
              </a:rPr>
              <a:t>WORST CASE TIME COMPLEXITY:</a:t>
            </a:r>
            <a:endParaRPr lang="en-US" sz="3400" dirty="0">
              <a:solidFill>
                <a:schemeClr val="accent1"/>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791200"/>
          </a:xfrm>
        </p:spPr>
        <p:txBody>
          <a:bodyPr>
            <a:noAutofit/>
          </a:bodyPr>
          <a:lstStyle/>
          <a:p>
            <a:pPr>
              <a:buNone/>
            </a:pPr>
            <a:r>
              <a:rPr lang="en-US" sz="1500" dirty="0" err="1" smtClean="0">
                <a:latin typeface="Times New Roman" pitchFamily="18" charset="0"/>
                <a:cs typeface="Times New Roman" pitchFamily="18" charset="0"/>
              </a:rPr>
              <a:t>int</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bin_search</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int</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arr</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int</a:t>
            </a:r>
            <a:r>
              <a:rPr lang="en-US" sz="1500" dirty="0" smtClean="0">
                <a:latin typeface="Times New Roman" pitchFamily="18" charset="0"/>
                <a:cs typeface="Times New Roman" pitchFamily="18" charset="0"/>
              </a:rPr>
              <a:t> x, </a:t>
            </a:r>
            <a:r>
              <a:rPr lang="en-US" sz="1500" dirty="0" err="1" smtClean="0">
                <a:latin typeface="Times New Roman" pitchFamily="18" charset="0"/>
                <a:cs typeface="Times New Roman" pitchFamily="18" charset="0"/>
              </a:rPr>
              <a:t>int</a:t>
            </a:r>
            <a:r>
              <a:rPr lang="en-US" sz="1500" dirty="0" smtClean="0">
                <a:latin typeface="Times New Roman" pitchFamily="18" charset="0"/>
                <a:cs typeface="Times New Roman" pitchFamily="18" charset="0"/>
              </a:rPr>
              <a:t> start, </a:t>
            </a:r>
            <a:r>
              <a:rPr lang="en-US" sz="1500" dirty="0" err="1" smtClean="0">
                <a:latin typeface="Times New Roman" pitchFamily="18" charset="0"/>
                <a:cs typeface="Times New Roman" pitchFamily="18" charset="0"/>
              </a:rPr>
              <a:t>int</a:t>
            </a:r>
            <a:r>
              <a:rPr lang="en-US" sz="1500" dirty="0" smtClean="0">
                <a:latin typeface="Times New Roman" pitchFamily="18" charset="0"/>
                <a:cs typeface="Times New Roman" pitchFamily="18" charset="0"/>
              </a:rPr>
              <a:t> end)</a:t>
            </a:r>
          </a:p>
          <a:p>
            <a:pPr>
              <a:buNone/>
            </a:pPr>
            <a:r>
              <a:rPr lang="en-US" sz="1500" dirty="0" smtClean="0">
                <a:latin typeface="Times New Roman" pitchFamily="18" charset="0"/>
                <a:cs typeface="Times New Roman" pitchFamily="18" charset="0"/>
              </a:rPr>
              <a:t>{</a:t>
            </a:r>
          </a:p>
          <a:p>
            <a:pPr>
              <a:buNone/>
            </a:pP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int</a:t>
            </a:r>
            <a:r>
              <a:rPr lang="en-US" sz="1500" dirty="0" smtClean="0">
                <a:latin typeface="Times New Roman" pitchFamily="18" charset="0"/>
                <a:cs typeface="Times New Roman" pitchFamily="18" charset="0"/>
              </a:rPr>
              <a:t> mid=(</a:t>
            </a:r>
            <a:r>
              <a:rPr lang="en-US" sz="1500" dirty="0" err="1" smtClean="0">
                <a:latin typeface="Times New Roman" pitchFamily="18" charset="0"/>
                <a:cs typeface="Times New Roman" pitchFamily="18" charset="0"/>
              </a:rPr>
              <a:t>start+end</a:t>
            </a:r>
            <a:r>
              <a:rPr lang="en-US" sz="1500" dirty="0" smtClean="0">
                <a:latin typeface="Times New Roman" pitchFamily="18" charset="0"/>
                <a:cs typeface="Times New Roman" pitchFamily="18" charset="0"/>
              </a:rPr>
              <a:t>)/2;</a:t>
            </a:r>
          </a:p>
          <a:p>
            <a:pPr>
              <a:buNone/>
            </a:pPr>
            <a:r>
              <a:rPr lang="en-US" sz="1500" dirty="0" smtClean="0">
                <a:latin typeface="Times New Roman" pitchFamily="18" charset="0"/>
                <a:cs typeface="Times New Roman" pitchFamily="18" charset="0"/>
              </a:rPr>
              <a:t>  if(</a:t>
            </a:r>
            <a:r>
              <a:rPr lang="en-US" sz="1500" dirty="0" err="1" smtClean="0">
                <a:latin typeface="Times New Roman" pitchFamily="18" charset="0"/>
                <a:cs typeface="Times New Roman" pitchFamily="18" charset="0"/>
              </a:rPr>
              <a:t>arr</a:t>
            </a:r>
            <a:r>
              <a:rPr lang="en-US" sz="1500" dirty="0" smtClean="0">
                <a:latin typeface="Times New Roman" pitchFamily="18" charset="0"/>
                <a:cs typeface="Times New Roman" pitchFamily="18" charset="0"/>
              </a:rPr>
              <a:t>[mid]==x)</a:t>
            </a:r>
          </a:p>
          <a:p>
            <a:pPr>
              <a:buNone/>
            </a:pPr>
            <a:r>
              <a:rPr lang="en-US" sz="1500" dirty="0" smtClean="0">
                <a:latin typeface="Times New Roman" pitchFamily="18" charset="0"/>
                <a:cs typeface="Times New Roman" pitchFamily="18" charset="0"/>
              </a:rPr>
              <a:t>  {</a:t>
            </a:r>
          </a:p>
          <a:p>
            <a:pPr>
              <a:buNone/>
            </a:pPr>
            <a:r>
              <a:rPr lang="en-US" sz="1500" dirty="0" smtClean="0">
                <a:latin typeface="Times New Roman" pitchFamily="18" charset="0"/>
                <a:cs typeface="Times New Roman" pitchFamily="18" charset="0"/>
              </a:rPr>
              <a:t>     return mid;</a:t>
            </a:r>
          </a:p>
          <a:p>
            <a:pPr>
              <a:buNone/>
            </a:pPr>
            <a:r>
              <a:rPr lang="en-US" sz="1500" dirty="0" smtClean="0">
                <a:latin typeface="Times New Roman" pitchFamily="18" charset="0"/>
                <a:cs typeface="Times New Roman" pitchFamily="18" charset="0"/>
              </a:rPr>
              <a:t>  } </a:t>
            </a:r>
          </a:p>
          <a:p>
            <a:pPr>
              <a:buNone/>
            </a:pPr>
            <a:r>
              <a:rPr lang="en-US" sz="1500" dirty="0" smtClean="0">
                <a:latin typeface="Times New Roman" pitchFamily="18" charset="0"/>
                <a:cs typeface="Times New Roman" pitchFamily="18" charset="0"/>
              </a:rPr>
              <a:t>  if(start==end)</a:t>
            </a:r>
          </a:p>
          <a:p>
            <a:pPr>
              <a:buNone/>
            </a:pPr>
            <a:r>
              <a:rPr lang="en-US" sz="1500" dirty="0" smtClean="0">
                <a:latin typeface="Times New Roman" pitchFamily="18" charset="0"/>
                <a:cs typeface="Times New Roman" pitchFamily="18" charset="0"/>
              </a:rPr>
              <a:t>  {</a:t>
            </a:r>
          </a:p>
          <a:p>
            <a:pPr>
              <a:buNone/>
            </a:pPr>
            <a:r>
              <a:rPr lang="en-US" sz="1500" dirty="0" smtClean="0">
                <a:latin typeface="Times New Roman" pitchFamily="18" charset="0"/>
                <a:cs typeface="Times New Roman" pitchFamily="18" charset="0"/>
              </a:rPr>
              <a:t>      return -1;</a:t>
            </a:r>
          </a:p>
          <a:p>
            <a:pPr>
              <a:buNone/>
            </a:pPr>
            <a:r>
              <a:rPr lang="en-US" sz="1500" dirty="0" smtClean="0">
                <a:latin typeface="Times New Roman" pitchFamily="18" charset="0"/>
                <a:cs typeface="Times New Roman" pitchFamily="18" charset="0"/>
              </a:rPr>
              <a:t>   }</a:t>
            </a:r>
          </a:p>
          <a:p>
            <a:pPr>
              <a:buNone/>
            </a:pPr>
            <a:r>
              <a:rPr lang="en-US" sz="1500" dirty="0" smtClean="0">
                <a:latin typeface="Times New Roman" pitchFamily="18" charset="0"/>
                <a:cs typeface="Times New Roman" pitchFamily="18" charset="0"/>
              </a:rPr>
              <a:t>   if(</a:t>
            </a:r>
            <a:r>
              <a:rPr lang="en-US" sz="1500" dirty="0" err="1" smtClean="0">
                <a:latin typeface="Times New Roman" pitchFamily="18" charset="0"/>
                <a:cs typeface="Times New Roman" pitchFamily="18" charset="0"/>
              </a:rPr>
              <a:t>arr</a:t>
            </a:r>
            <a:r>
              <a:rPr lang="en-US" sz="1500" dirty="0" smtClean="0">
                <a:latin typeface="Times New Roman" pitchFamily="18" charset="0"/>
                <a:cs typeface="Times New Roman" pitchFamily="18" charset="0"/>
              </a:rPr>
              <a:t>[mid]&gt;x)</a:t>
            </a:r>
          </a:p>
          <a:p>
            <a:pPr>
              <a:buNone/>
            </a:pPr>
            <a:r>
              <a:rPr lang="en-US" sz="1500" dirty="0" smtClean="0">
                <a:latin typeface="Times New Roman" pitchFamily="18" charset="0"/>
                <a:cs typeface="Times New Roman" pitchFamily="18" charset="0"/>
              </a:rPr>
              <a:t>   {</a:t>
            </a:r>
          </a:p>
          <a:p>
            <a:pPr>
              <a:buNone/>
            </a:pPr>
            <a:r>
              <a:rPr lang="en-US" sz="1500" dirty="0" smtClean="0">
                <a:latin typeface="Times New Roman" pitchFamily="18" charset="0"/>
                <a:cs typeface="Times New Roman" pitchFamily="18" charset="0"/>
              </a:rPr>
              <a:t>       return </a:t>
            </a:r>
            <a:r>
              <a:rPr lang="en-US" sz="1500" dirty="0" err="1" smtClean="0">
                <a:latin typeface="Times New Roman" pitchFamily="18" charset="0"/>
                <a:cs typeface="Times New Roman" pitchFamily="18" charset="0"/>
              </a:rPr>
              <a:t>bin_search</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arr</a:t>
            </a:r>
            <a:r>
              <a:rPr lang="en-US" sz="1500" dirty="0" smtClean="0">
                <a:latin typeface="Times New Roman" pitchFamily="18" charset="0"/>
                <a:cs typeface="Times New Roman" pitchFamily="18" charset="0"/>
              </a:rPr>
              <a:t>, x, start, mid-1);</a:t>
            </a:r>
          </a:p>
          <a:p>
            <a:pPr>
              <a:buNone/>
            </a:pPr>
            <a:r>
              <a:rPr lang="en-US" sz="1500" dirty="0" smtClean="0">
                <a:latin typeface="Times New Roman" pitchFamily="18" charset="0"/>
                <a:cs typeface="Times New Roman" pitchFamily="18" charset="0"/>
              </a:rPr>
              <a:t>    }</a:t>
            </a:r>
          </a:p>
          <a:p>
            <a:pPr>
              <a:buNone/>
            </a:pPr>
            <a:r>
              <a:rPr lang="en-US" sz="1500" dirty="0" smtClean="0">
                <a:latin typeface="Times New Roman" pitchFamily="18" charset="0"/>
                <a:cs typeface="Times New Roman" pitchFamily="18" charset="0"/>
              </a:rPr>
              <a:t>   if(</a:t>
            </a:r>
            <a:r>
              <a:rPr lang="en-US" sz="1500" dirty="0" err="1" smtClean="0">
                <a:latin typeface="Times New Roman" pitchFamily="18" charset="0"/>
                <a:cs typeface="Times New Roman" pitchFamily="18" charset="0"/>
              </a:rPr>
              <a:t>arr</a:t>
            </a:r>
            <a:r>
              <a:rPr lang="en-US" sz="1500" dirty="0" smtClean="0">
                <a:latin typeface="Times New Roman" pitchFamily="18" charset="0"/>
                <a:cs typeface="Times New Roman" pitchFamily="18" charset="0"/>
              </a:rPr>
              <a:t>[mid]&lt;x)</a:t>
            </a:r>
          </a:p>
          <a:p>
            <a:pPr>
              <a:buNone/>
            </a:pPr>
            <a:r>
              <a:rPr lang="en-US" sz="1500" dirty="0" smtClean="0">
                <a:latin typeface="Times New Roman" pitchFamily="18" charset="0"/>
                <a:cs typeface="Times New Roman" pitchFamily="18" charset="0"/>
              </a:rPr>
              <a:t>   {</a:t>
            </a:r>
          </a:p>
          <a:p>
            <a:pPr>
              <a:buNone/>
            </a:pPr>
            <a:r>
              <a:rPr lang="en-US" sz="1500" dirty="0" smtClean="0">
                <a:latin typeface="Times New Roman" pitchFamily="18" charset="0"/>
                <a:cs typeface="Times New Roman" pitchFamily="18" charset="0"/>
              </a:rPr>
              <a:t>       return </a:t>
            </a:r>
            <a:r>
              <a:rPr lang="en-US" sz="1500" dirty="0" err="1" smtClean="0">
                <a:latin typeface="Times New Roman" pitchFamily="18" charset="0"/>
                <a:cs typeface="Times New Roman" pitchFamily="18" charset="0"/>
              </a:rPr>
              <a:t>bin_search</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arr</a:t>
            </a:r>
            <a:r>
              <a:rPr lang="en-US" sz="1500" dirty="0" smtClean="0">
                <a:latin typeface="Times New Roman" pitchFamily="18" charset="0"/>
                <a:cs typeface="Times New Roman" pitchFamily="18" charset="0"/>
              </a:rPr>
              <a:t>, x, mid+1, end);</a:t>
            </a:r>
          </a:p>
          <a:p>
            <a:pPr>
              <a:buNone/>
            </a:pPr>
            <a:r>
              <a:rPr lang="en-US" sz="1500" dirty="0" smtClean="0">
                <a:latin typeface="Times New Roman" pitchFamily="18" charset="0"/>
                <a:cs typeface="Times New Roman" pitchFamily="18" charset="0"/>
              </a:rPr>
              <a:t>    }</a:t>
            </a:r>
          </a:p>
          <a:p>
            <a:pPr>
              <a:buNone/>
            </a:pPr>
            <a:r>
              <a:rPr lang="en-US" sz="1500" dirty="0" smtClean="0">
                <a:latin typeface="Times New Roman" pitchFamily="18" charset="0"/>
                <a:cs typeface="Times New Roman" pitchFamily="18" charset="0"/>
              </a:rPr>
              <a:t>   }</a:t>
            </a:r>
          </a:p>
        </p:txBody>
      </p:sp>
      <p:sp>
        <p:nvSpPr>
          <p:cNvPr id="3" name="Title 2"/>
          <p:cNvSpPr>
            <a:spLocks noGrp="1"/>
          </p:cNvSpPr>
          <p:nvPr>
            <p:ph type="title"/>
          </p:nvPr>
        </p:nvSpPr>
        <p:spPr>
          <a:xfrm>
            <a:off x="457200" y="0"/>
            <a:ext cx="8229600" cy="762000"/>
          </a:xfrm>
        </p:spPr>
        <p:txBody>
          <a:bodyPr>
            <a:normAutofit/>
          </a:bodyPr>
          <a:lstStyle/>
          <a:p>
            <a:r>
              <a:rPr lang="en-US" sz="3200" dirty="0" smtClean="0">
                <a:solidFill>
                  <a:srgbClr val="92D050"/>
                </a:solidFill>
                <a:latin typeface="Times New Roman" pitchFamily="18" charset="0"/>
                <a:cs typeface="Times New Roman" pitchFamily="18" charset="0"/>
              </a:rPr>
              <a:t>ALGORITHM:</a:t>
            </a:r>
            <a:endParaRPr lang="en-US" sz="3200" dirty="0">
              <a:solidFill>
                <a:srgbClr val="92D050"/>
              </a:solidFill>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2688557" cy="584775"/>
          </a:xfrm>
          <a:prstGeom prst="rect">
            <a:avLst/>
          </a:prstGeom>
          <a:noFill/>
        </p:spPr>
        <p:txBody>
          <a:bodyPr wrap="none" rtlCol="0">
            <a:spAutoFit/>
          </a:bodyPr>
          <a:lstStyle/>
          <a:p>
            <a:r>
              <a:rPr lang="en-US" sz="3200" dirty="0" smtClean="0">
                <a:solidFill>
                  <a:srgbClr val="C00000"/>
                </a:solidFill>
                <a:latin typeface="Times New Roman" pitchFamily="18" charset="0"/>
                <a:cs typeface="Times New Roman" pitchFamily="18" charset="0"/>
              </a:rPr>
              <a:t>CONTINUE…</a:t>
            </a:r>
            <a:endParaRPr lang="en-US" sz="3200" dirty="0">
              <a:solidFill>
                <a:srgbClr val="C00000"/>
              </a:solidFill>
              <a:latin typeface="Times New Roman" pitchFamily="18" charset="0"/>
              <a:cs typeface="Times New Roman" pitchFamily="18" charset="0"/>
            </a:endParaRPr>
          </a:p>
        </p:txBody>
      </p:sp>
      <p:sp>
        <p:nvSpPr>
          <p:cNvPr id="3" name="TextBox 2"/>
          <p:cNvSpPr txBox="1"/>
          <p:nvPr/>
        </p:nvSpPr>
        <p:spPr>
          <a:xfrm>
            <a:off x="762000" y="1143000"/>
            <a:ext cx="7543800" cy="4770537"/>
          </a:xfrm>
          <a:prstGeom prst="rect">
            <a:avLst/>
          </a:prstGeom>
          <a:noFill/>
        </p:spPr>
        <p:txBody>
          <a:bodyPr wrap="square" rtlCol="0">
            <a:spAutoFit/>
          </a:bodyPr>
          <a:lstStyle/>
          <a:p>
            <a:r>
              <a:rPr lang="en-US" sz="1900" dirty="0" smtClean="0">
                <a:solidFill>
                  <a:srgbClr val="00B050"/>
                </a:solidFill>
                <a:latin typeface="Times New Roman" pitchFamily="18" charset="0"/>
                <a:cs typeface="Times New Roman" pitchFamily="18" charset="0"/>
              </a:rPr>
              <a:t>T(N) = </a:t>
            </a:r>
            <a:r>
              <a:rPr lang="en-US" sz="1900" dirty="0" err="1" smtClean="0">
                <a:solidFill>
                  <a:srgbClr val="00B050"/>
                </a:solidFill>
                <a:latin typeface="Times New Roman" pitchFamily="18" charset="0"/>
                <a:cs typeface="Times New Roman" pitchFamily="18" charset="0"/>
              </a:rPr>
              <a:t>c+T</a:t>
            </a:r>
            <a:r>
              <a:rPr lang="en-US" sz="1900" dirty="0" smtClean="0">
                <a:solidFill>
                  <a:srgbClr val="00B050"/>
                </a:solidFill>
                <a:latin typeface="Times New Roman" pitchFamily="18" charset="0"/>
                <a:cs typeface="Times New Roman" pitchFamily="18" charset="0"/>
              </a:rPr>
              <a:t>(N/2)          (1)</a:t>
            </a:r>
          </a:p>
          <a:p>
            <a:r>
              <a:rPr lang="en-US" sz="1900" dirty="0" smtClean="0">
                <a:solidFill>
                  <a:srgbClr val="00B050"/>
                </a:solidFill>
                <a:latin typeface="Times New Roman" pitchFamily="18" charset="0"/>
                <a:cs typeface="Times New Roman" pitchFamily="18" charset="0"/>
              </a:rPr>
              <a:t>T(N/2) = </a:t>
            </a:r>
            <a:r>
              <a:rPr lang="en-US" sz="1900" dirty="0" err="1" smtClean="0">
                <a:solidFill>
                  <a:srgbClr val="00B050"/>
                </a:solidFill>
                <a:latin typeface="Times New Roman" pitchFamily="18" charset="0"/>
                <a:cs typeface="Times New Roman" pitchFamily="18" charset="0"/>
              </a:rPr>
              <a:t>c+T</a:t>
            </a:r>
            <a:r>
              <a:rPr lang="en-US" sz="1900" dirty="0" smtClean="0">
                <a:solidFill>
                  <a:srgbClr val="00B050"/>
                </a:solidFill>
                <a:latin typeface="Times New Roman" pitchFamily="18" charset="0"/>
                <a:cs typeface="Times New Roman" pitchFamily="18" charset="0"/>
              </a:rPr>
              <a:t>(N/4)      (2)</a:t>
            </a:r>
          </a:p>
          <a:p>
            <a:r>
              <a:rPr lang="en-US" sz="1900" dirty="0" smtClean="0">
                <a:solidFill>
                  <a:srgbClr val="C00000"/>
                </a:solidFill>
                <a:latin typeface="Times New Roman" pitchFamily="18" charset="0"/>
                <a:cs typeface="Times New Roman" pitchFamily="18" charset="0"/>
              </a:rPr>
              <a:t>Substitute (2) in (1)</a:t>
            </a:r>
          </a:p>
          <a:p>
            <a:r>
              <a:rPr lang="en-US" sz="1900" dirty="0" smtClean="0">
                <a:solidFill>
                  <a:srgbClr val="00B050"/>
                </a:solidFill>
                <a:latin typeface="Times New Roman" pitchFamily="18" charset="0"/>
                <a:cs typeface="Times New Roman" pitchFamily="18" charset="0"/>
              </a:rPr>
              <a:t>T(N) = T(N/4)+2c        (3)</a:t>
            </a:r>
          </a:p>
          <a:p>
            <a:r>
              <a:rPr lang="en-US" sz="1900" dirty="0" smtClean="0">
                <a:solidFill>
                  <a:srgbClr val="00B050"/>
                </a:solidFill>
                <a:latin typeface="Times New Roman" pitchFamily="18" charset="0"/>
                <a:cs typeface="Times New Roman" pitchFamily="18" charset="0"/>
              </a:rPr>
              <a:t>T(N/4) = </a:t>
            </a:r>
            <a:r>
              <a:rPr lang="en-US" sz="1900" dirty="0" err="1" smtClean="0">
                <a:solidFill>
                  <a:srgbClr val="00B050"/>
                </a:solidFill>
                <a:latin typeface="Times New Roman" pitchFamily="18" charset="0"/>
                <a:cs typeface="Times New Roman" pitchFamily="18" charset="0"/>
              </a:rPr>
              <a:t>c+T</a:t>
            </a:r>
            <a:r>
              <a:rPr lang="en-US" sz="1900" dirty="0" smtClean="0">
                <a:solidFill>
                  <a:srgbClr val="00B050"/>
                </a:solidFill>
                <a:latin typeface="Times New Roman" pitchFamily="18" charset="0"/>
                <a:cs typeface="Times New Roman" pitchFamily="18" charset="0"/>
              </a:rPr>
              <a:t>(N/8)       (4)</a:t>
            </a:r>
          </a:p>
          <a:p>
            <a:r>
              <a:rPr lang="en-US" sz="1900" dirty="0" smtClean="0">
                <a:solidFill>
                  <a:srgbClr val="C00000"/>
                </a:solidFill>
                <a:latin typeface="Times New Roman" pitchFamily="18" charset="0"/>
                <a:cs typeface="Times New Roman" pitchFamily="18" charset="0"/>
              </a:rPr>
              <a:t>Substitute (4) in (3)</a:t>
            </a:r>
          </a:p>
          <a:p>
            <a:r>
              <a:rPr lang="en-US" sz="1900" dirty="0" smtClean="0">
                <a:solidFill>
                  <a:srgbClr val="00B050"/>
                </a:solidFill>
                <a:latin typeface="Times New Roman" pitchFamily="18" charset="0"/>
                <a:cs typeface="Times New Roman" pitchFamily="18" charset="0"/>
              </a:rPr>
              <a:t>T(N) = T(N/8)+3c         (5)</a:t>
            </a:r>
          </a:p>
          <a:p>
            <a:r>
              <a:rPr lang="en-US" sz="1900" dirty="0" smtClean="0">
                <a:solidFill>
                  <a:srgbClr val="C00000"/>
                </a:solidFill>
                <a:latin typeface="Times New Roman" pitchFamily="18" charset="0"/>
                <a:cs typeface="Times New Roman" pitchFamily="18" charset="0"/>
              </a:rPr>
              <a:t>Pattern identified:</a:t>
            </a:r>
          </a:p>
          <a:p>
            <a:r>
              <a:rPr lang="en-US" sz="1900" dirty="0" smtClean="0">
                <a:solidFill>
                  <a:srgbClr val="00B050"/>
                </a:solidFill>
                <a:latin typeface="Times New Roman" pitchFamily="18" charset="0"/>
                <a:cs typeface="Times New Roman" pitchFamily="18" charset="0"/>
              </a:rPr>
              <a:t>T(N) = T(N/2 </a:t>
            </a:r>
            <a:r>
              <a:rPr lang="en-US" sz="1900" dirty="0" err="1" smtClean="0">
                <a:solidFill>
                  <a:srgbClr val="00B050"/>
                </a:solidFill>
                <a:latin typeface="Times New Roman" pitchFamily="18" charset="0"/>
                <a:cs typeface="Times New Roman" pitchFamily="18" charset="0"/>
              </a:rPr>
              <a:t>i</a:t>
            </a:r>
            <a:r>
              <a:rPr lang="en-US" sz="1900" dirty="0" smtClean="0">
                <a:solidFill>
                  <a:srgbClr val="00B050"/>
                </a:solidFill>
                <a:latin typeface="Times New Roman" pitchFamily="18" charset="0"/>
                <a:cs typeface="Times New Roman" pitchFamily="18" charset="0"/>
              </a:rPr>
              <a:t>)+</a:t>
            </a:r>
            <a:r>
              <a:rPr lang="en-US" sz="1900" dirty="0" err="1" smtClean="0">
                <a:solidFill>
                  <a:srgbClr val="00B050"/>
                </a:solidFill>
                <a:latin typeface="Times New Roman" pitchFamily="18" charset="0"/>
                <a:cs typeface="Times New Roman" pitchFamily="18" charset="0"/>
              </a:rPr>
              <a:t>ic</a:t>
            </a:r>
            <a:endParaRPr lang="en-US" sz="1900" dirty="0" smtClean="0">
              <a:solidFill>
                <a:srgbClr val="00B050"/>
              </a:solidFill>
              <a:latin typeface="Times New Roman" pitchFamily="18" charset="0"/>
              <a:cs typeface="Times New Roman" pitchFamily="18" charset="0"/>
            </a:endParaRPr>
          </a:p>
          <a:p>
            <a:r>
              <a:rPr lang="en-US" sz="1900" dirty="0" smtClean="0">
                <a:solidFill>
                  <a:srgbClr val="C00000"/>
                </a:solidFill>
                <a:latin typeface="Times New Roman" pitchFamily="18" charset="0"/>
                <a:cs typeface="Times New Roman" pitchFamily="18" charset="0"/>
              </a:rPr>
              <a:t>At some point, as N/2 </a:t>
            </a:r>
            <a:r>
              <a:rPr lang="en-US" sz="1900" dirty="0" err="1" smtClean="0">
                <a:solidFill>
                  <a:srgbClr val="C00000"/>
                </a:solidFill>
                <a:latin typeface="Times New Roman" pitchFamily="18" charset="0"/>
                <a:cs typeface="Times New Roman" pitchFamily="18" charset="0"/>
              </a:rPr>
              <a:t>i</a:t>
            </a:r>
            <a:r>
              <a:rPr lang="en-US" sz="1900" dirty="0" smtClean="0">
                <a:solidFill>
                  <a:srgbClr val="C00000"/>
                </a:solidFill>
                <a:latin typeface="Times New Roman" pitchFamily="18" charset="0"/>
                <a:cs typeface="Times New Roman" pitchFamily="18" charset="0"/>
              </a:rPr>
              <a:t> diminishes, we reach only one element</a:t>
            </a:r>
          </a:p>
          <a:p>
            <a:r>
              <a:rPr lang="en-US" sz="1900" dirty="0" smtClean="0">
                <a:solidFill>
                  <a:srgbClr val="00B050"/>
                </a:solidFill>
                <a:latin typeface="Times New Roman" pitchFamily="18" charset="0"/>
                <a:cs typeface="Times New Roman" pitchFamily="18" charset="0"/>
              </a:rPr>
              <a:t>T(N/2 </a:t>
            </a:r>
            <a:r>
              <a:rPr lang="en-US" sz="1900" dirty="0" err="1" smtClean="0">
                <a:solidFill>
                  <a:srgbClr val="00B050"/>
                </a:solidFill>
                <a:latin typeface="Times New Roman" pitchFamily="18" charset="0"/>
                <a:cs typeface="Times New Roman" pitchFamily="18" charset="0"/>
              </a:rPr>
              <a:t>i</a:t>
            </a:r>
            <a:r>
              <a:rPr lang="en-US" sz="1900" dirty="0" smtClean="0">
                <a:solidFill>
                  <a:srgbClr val="00B050"/>
                </a:solidFill>
                <a:latin typeface="Times New Roman" pitchFamily="18" charset="0"/>
                <a:cs typeface="Times New Roman" pitchFamily="18" charset="0"/>
              </a:rPr>
              <a:t>) = T(1)</a:t>
            </a:r>
          </a:p>
          <a:p>
            <a:r>
              <a:rPr lang="en-US" sz="1900" dirty="0" smtClean="0">
                <a:solidFill>
                  <a:srgbClr val="00B050"/>
                </a:solidFill>
                <a:latin typeface="Times New Roman" pitchFamily="18" charset="0"/>
                <a:cs typeface="Times New Roman" pitchFamily="18" charset="0"/>
              </a:rPr>
              <a:t>T(N) =T(N/2 </a:t>
            </a:r>
            <a:r>
              <a:rPr lang="en-US" sz="1900" dirty="0" err="1" smtClean="0">
                <a:solidFill>
                  <a:srgbClr val="00B050"/>
                </a:solidFill>
                <a:latin typeface="Times New Roman" pitchFamily="18" charset="0"/>
                <a:cs typeface="Times New Roman" pitchFamily="18" charset="0"/>
              </a:rPr>
              <a:t>i</a:t>
            </a:r>
            <a:r>
              <a:rPr lang="en-US" sz="1900" dirty="0" smtClean="0">
                <a:solidFill>
                  <a:srgbClr val="00B050"/>
                </a:solidFill>
                <a:latin typeface="Times New Roman" pitchFamily="18" charset="0"/>
                <a:cs typeface="Times New Roman" pitchFamily="18" charset="0"/>
              </a:rPr>
              <a:t>)+</a:t>
            </a:r>
            <a:r>
              <a:rPr lang="en-US" sz="1900" dirty="0" err="1" smtClean="0">
                <a:solidFill>
                  <a:srgbClr val="00B050"/>
                </a:solidFill>
                <a:latin typeface="Times New Roman" pitchFamily="18" charset="0"/>
                <a:cs typeface="Times New Roman" pitchFamily="18" charset="0"/>
              </a:rPr>
              <a:t>ic</a:t>
            </a:r>
            <a:r>
              <a:rPr lang="en-US" sz="1900" dirty="0" smtClean="0">
                <a:solidFill>
                  <a:srgbClr val="00B050"/>
                </a:solidFill>
                <a:latin typeface="Times New Roman" pitchFamily="18" charset="0"/>
                <a:cs typeface="Times New Roman" pitchFamily="18" charset="0"/>
              </a:rPr>
              <a:t>          (6)</a:t>
            </a:r>
          </a:p>
          <a:p>
            <a:r>
              <a:rPr lang="en-US" sz="1900" dirty="0" smtClean="0">
                <a:solidFill>
                  <a:srgbClr val="00B050"/>
                </a:solidFill>
                <a:latin typeface="Times New Roman" pitchFamily="18" charset="0"/>
                <a:cs typeface="Times New Roman" pitchFamily="18" charset="0"/>
              </a:rPr>
              <a:t>T(N/2 </a:t>
            </a:r>
            <a:r>
              <a:rPr lang="en-US" sz="1900" dirty="0" err="1" smtClean="0">
                <a:solidFill>
                  <a:srgbClr val="00B050"/>
                </a:solidFill>
                <a:latin typeface="Times New Roman" pitchFamily="18" charset="0"/>
                <a:cs typeface="Times New Roman" pitchFamily="18" charset="0"/>
              </a:rPr>
              <a:t>i</a:t>
            </a:r>
            <a:r>
              <a:rPr lang="en-US" sz="1900" dirty="0" smtClean="0">
                <a:solidFill>
                  <a:srgbClr val="00B050"/>
                </a:solidFill>
                <a:latin typeface="Times New Roman" pitchFamily="18" charset="0"/>
                <a:cs typeface="Times New Roman" pitchFamily="18" charset="0"/>
              </a:rPr>
              <a:t>) = T(1)</a:t>
            </a:r>
          </a:p>
          <a:p>
            <a:r>
              <a:rPr lang="en-US" sz="1900" dirty="0" smtClean="0">
                <a:solidFill>
                  <a:srgbClr val="00B050"/>
                </a:solidFill>
                <a:latin typeface="Times New Roman" pitchFamily="18" charset="0"/>
                <a:cs typeface="Times New Roman" pitchFamily="18" charset="0"/>
              </a:rPr>
              <a:t>     N  = 1</a:t>
            </a:r>
          </a:p>
          <a:p>
            <a:r>
              <a:rPr lang="en-US" sz="1900" dirty="0" smtClean="0">
                <a:solidFill>
                  <a:srgbClr val="00B050"/>
                </a:solidFill>
                <a:latin typeface="Times New Roman" pitchFamily="18" charset="0"/>
                <a:cs typeface="Times New Roman" pitchFamily="18" charset="0"/>
              </a:rPr>
              <a:t>     2</a:t>
            </a:r>
            <a:r>
              <a:rPr lang="en-US" sz="1900" baseline="30000" dirty="0" smtClean="0">
                <a:solidFill>
                  <a:srgbClr val="00B050"/>
                </a:solidFill>
                <a:latin typeface="Times New Roman" pitchFamily="18" charset="0"/>
                <a:cs typeface="Times New Roman" pitchFamily="18" charset="0"/>
              </a:rPr>
              <a:t>i</a:t>
            </a:r>
          </a:p>
          <a:p>
            <a:r>
              <a:rPr lang="en-US" sz="1900" baseline="30000" dirty="0" smtClean="0">
                <a:solidFill>
                  <a:srgbClr val="00B050"/>
                </a:solidFill>
                <a:latin typeface="Times New Roman" pitchFamily="18" charset="0"/>
                <a:cs typeface="Times New Roman" pitchFamily="18" charset="0"/>
              </a:rPr>
              <a:t>        </a:t>
            </a:r>
            <a:r>
              <a:rPr lang="en-US" sz="1900" dirty="0" smtClean="0">
                <a:solidFill>
                  <a:srgbClr val="00B050"/>
                </a:solidFill>
                <a:latin typeface="Times New Roman" pitchFamily="18" charset="0"/>
                <a:cs typeface="Times New Roman" pitchFamily="18" charset="0"/>
              </a:rPr>
              <a:t>N =2</a:t>
            </a:r>
            <a:r>
              <a:rPr lang="en-US" sz="1900" baseline="30000" dirty="0" smtClean="0">
                <a:solidFill>
                  <a:srgbClr val="00B050"/>
                </a:solidFill>
                <a:latin typeface="Times New Roman" pitchFamily="18" charset="0"/>
                <a:cs typeface="Times New Roman" pitchFamily="18" charset="0"/>
              </a:rPr>
              <a:t>i</a:t>
            </a:r>
            <a:endParaRPr lang="en-US" sz="1900" dirty="0">
              <a:solidFill>
                <a:srgbClr val="00B050"/>
              </a:solidFill>
              <a:latin typeface="Times New Roman" pitchFamily="18" charset="0"/>
              <a:cs typeface="Times New Roman" pitchFamily="18" charset="0"/>
            </a:endParaRPr>
          </a:p>
        </p:txBody>
      </p:sp>
      <p:cxnSp>
        <p:nvCxnSpPr>
          <p:cNvPr id="9" name="Straight Connector 8"/>
          <p:cNvCxnSpPr/>
          <p:nvPr/>
        </p:nvCxnSpPr>
        <p:spPr>
          <a:xfrm>
            <a:off x="1066800" y="5256212"/>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90800" y="13716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743200" y="1676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667000" y="2209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43200" y="2514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743200" y="3124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43200" y="4572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000" dirty="0" smtClean="0">
                <a:solidFill>
                  <a:srgbClr val="C00000"/>
                </a:solidFill>
                <a:latin typeface="Times New Roman" pitchFamily="18" charset="0"/>
                <a:cs typeface="Times New Roman" pitchFamily="18" charset="0"/>
              </a:rPr>
              <a:t>Take log</a:t>
            </a:r>
            <a:r>
              <a:rPr lang="en-US" sz="2000" baseline="-25000" dirty="0" smtClean="0">
                <a:solidFill>
                  <a:srgbClr val="C00000"/>
                </a:solidFill>
                <a:latin typeface="Times New Roman" pitchFamily="18" charset="0"/>
                <a:cs typeface="Times New Roman" pitchFamily="18" charset="0"/>
              </a:rPr>
              <a:t>2</a:t>
            </a:r>
            <a:r>
              <a:rPr lang="en-US" sz="2000" dirty="0" smtClean="0">
                <a:solidFill>
                  <a:srgbClr val="C00000"/>
                </a:solidFill>
                <a:latin typeface="Times New Roman" pitchFamily="18" charset="0"/>
                <a:cs typeface="Times New Roman" pitchFamily="18" charset="0"/>
              </a:rPr>
              <a:t> on both sides</a:t>
            </a:r>
          </a:p>
          <a:p>
            <a:pPr>
              <a:buNone/>
            </a:pPr>
            <a:r>
              <a:rPr lang="en-US" sz="2000" dirty="0" smtClean="0">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log</a:t>
            </a:r>
            <a:r>
              <a:rPr lang="en-US" sz="2000" baseline="-25000" dirty="0" smtClean="0">
                <a:solidFill>
                  <a:srgbClr val="00B050"/>
                </a:solidFill>
                <a:latin typeface="Times New Roman" pitchFamily="18" charset="0"/>
                <a:cs typeface="Times New Roman" pitchFamily="18" charset="0"/>
              </a:rPr>
              <a:t>2</a:t>
            </a:r>
            <a:r>
              <a:rPr lang="en-US" sz="2000" dirty="0" smtClean="0">
                <a:solidFill>
                  <a:srgbClr val="00B050"/>
                </a:solidFill>
                <a:latin typeface="Times New Roman" pitchFamily="18" charset="0"/>
                <a:cs typeface="Times New Roman" pitchFamily="18" charset="0"/>
              </a:rPr>
              <a:t>N = log</a:t>
            </a:r>
            <a:r>
              <a:rPr lang="en-US" sz="2000" baseline="-25000" dirty="0" smtClean="0">
                <a:solidFill>
                  <a:srgbClr val="00B050"/>
                </a:solidFill>
                <a:latin typeface="Times New Roman" pitchFamily="18" charset="0"/>
                <a:cs typeface="Times New Roman" pitchFamily="18" charset="0"/>
              </a:rPr>
              <a:t>2</a:t>
            </a:r>
            <a:r>
              <a:rPr lang="en-US" sz="2000" dirty="0" smtClean="0">
                <a:solidFill>
                  <a:srgbClr val="00B050"/>
                </a:solidFill>
                <a:latin typeface="Times New Roman" pitchFamily="18" charset="0"/>
                <a:cs typeface="Times New Roman" pitchFamily="18" charset="0"/>
              </a:rPr>
              <a:t>2</a:t>
            </a:r>
            <a:r>
              <a:rPr lang="en-US" sz="2000" baseline="30000" dirty="0" smtClean="0">
                <a:solidFill>
                  <a:srgbClr val="00B050"/>
                </a:solidFill>
                <a:latin typeface="Times New Roman" pitchFamily="18" charset="0"/>
                <a:cs typeface="Times New Roman" pitchFamily="18" charset="0"/>
              </a:rPr>
              <a:t>i</a:t>
            </a:r>
          </a:p>
          <a:p>
            <a:pPr>
              <a:buNone/>
            </a:pPr>
            <a:r>
              <a:rPr lang="en-US" sz="2000" baseline="30000" dirty="0" smtClean="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log</a:t>
            </a:r>
            <a:r>
              <a:rPr lang="en-US" sz="2000" baseline="-25000" dirty="0" smtClean="0">
                <a:solidFill>
                  <a:srgbClr val="00B050"/>
                </a:solidFill>
                <a:latin typeface="Times New Roman" pitchFamily="18" charset="0"/>
                <a:cs typeface="Times New Roman" pitchFamily="18" charset="0"/>
              </a:rPr>
              <a:t>2</a:t>
            </a:r>
            <a:r>
              <a:rPr lang="en-US" sz="2000" dirty="0" smtClean="0">
                <a:solidFill>
                  <a:srgbClr val="00B050"/>
                </a:solidFill>
                <a:latin typeface="Times New Roman" pitchFamily="18" charset="0"/>
                <a:cs typeface="Times New Roman" pitchFamily="18" charset="0"/>
              </a:rPr>
              <a:t>N = </a:t>
            </a:r>
            <a:r>
              <a:rPr lang="en-US" sz="2000" dirty="0" err="1" smtClean="0">
                <a:solidFill>
                  <a:srgbClr val="00B050"/>
                </a:solidFill>
                <a:latin typeface="Times New Roman" pitchFamily="18" charset="0"/>
                <a:cs typeface="Times New Roman" pitchFamily="18" charset="0"/>
              </a:rPr>
              <a:t>i</a:t>
            </a:r>
            <a:r>
              <a:rPr lang="en-US" sz="2000" dirty="0" smtClean="0">
                <a:solidFill>
                  <a:srgbClr val="00B05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(7)</a:t>
            </a:r>
          </a:p>
          <a:p>
            <a:pPr>
              <a:buNone/>
            </a:pPr>
            <a:r>
              <a:rPr lang="en-US" sz="2000" dirty="0" smtClean="0">
                <a:solidFill>
                  <a:srgbClr val="C00000"/>
                </a:solidFill>
                <a:latin typeface="Times New Roman" pitchFamily="18" charset="0"/>
                <a:cs typeface="Times New Roman" pitchFamily="18" charset="0"/>
              </a:rPr>
              <a:t>Substitute (7) in (6)</a:t>
            </a:r>
          </a:p>
          <a:p>
            <a:pPr>
              <a:buNone/>
            </a:pPr>
            <a:r>
              <a:rPr lang="en-US" sz="2000" dirty="0" smtClean="0">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T(N) = T</a:t>
            </a:r>
            <a:r>
              <a:rPr lang="en-US" sz="2000" dirty="0" smtClean="0">
                <a:solidFill>
                  <a:srgbClr val="00B050"/>
                </a:solidFill>
                <a:latin typeface="Times New Roman"/>
                <a:cs typeface="Times New Roman"/>
              </a:rPr>
              <a:t>(  N</a:t>
            </a:r>
            <a:r>
              <a:rPr lang="en-US" sz="2000" dirty="0" smtClean="0">
                <a:solidFill>
                  <a:srgbClr val="00B050"/>
                </a:solidFill>
                <a:latin typeface="Times New Roman" pitchFamily="18" charset="0"/>
                <a:cs typeface="Times New Roman" pitchFamily="18" charset="0"/>
              </a:rPr>
              <a:t>     ) + c log</a:t>
            </a:r>
            <a:r>
              <a:rPr lang="en-US" sz="2000" baseline="-25000" dirty="0" smtClean="0">
                <a:solidFill>
                  <a:srgbClr val="00B050"/>
                </a:solidFill>
                <a:latin typeface="Times New Roman" pitchFamily="18" charset="0"/>
                <a:cs typeface="Times New Roman" pitchFamily="18" charset="0"/>
              </a:rPr>
              <a:t>2</a:t>
            </a:r>
            <a:r>
              <a:rPr lang="en-US" sz="2000" dirty="0" smtClean="0">
                <a:solidFill>
                  <a:srgbClr val="00B050"/>
                </a:solidFill>
                <a:latin typeface="Times New Roman" pitchFamily="18" charset="0"/>
                <a:cs typeface="Times New Roman" pitchFamily="18" charset="0"/>
              </a:rPr>
              <a:t>N</a:t>
            </a:r>
          </a:p>
          <a:p>
            <a:pPr>
              <a:buNone/>
            </a:pPr>
            <a:r>
              <a:rPr lang="en-US" sz="2000" dirty="0" smtClean="0">
                <a:solidFill>
                  <a:srgbClr val="00B050"/>
                </a:solidFill>
                <a:latin typeface="Times New Roman" pitchFamily="18" charset="0"/>
                <a:cs typeface="Times New Roman" pitchFamily="18" charset="0"/>
              </a:rPr>
              <a:t>                     2</a:t>
            </a:r>
            <a:r>
              <a:rPr lang="en-US" sz="2000" baseline="30000" dirty="0" smtClean="0">
                <a:solidFill>
                  <a:srgbClr val="00B050"/>
                </a:solidFill>
                <a:latin typeface="Times New Roman" pitchFamily="18" charset="0"/>
                <a:cs typeface="Times New Roman" pitchFamily="18" charset="0"/>
              </a:rPr>
              <a:t>log</a:t>
            </a:r>
            <a:r>
              <a:rPr lang="en-US" sz="2000" baseline="-25000" dirty="0" smtClean="0">
                <a:solidFill>
                  <a:srgbClr val="00B050"/>
                </a:solidFill>
                <a:latin typeface="Times New Roman" pitchFamily="18" charset="0"/>
                <a:cs typeface="Times New Roman" pitchFamily="18" charset="0"/>
              </a:rPr>
              <a:t>2</a:t>
            </a:r>
            <a:r>
              <a:rPr lang="en-US" sz="2000" baseline="30000" dirty="0" smtClean="0">
                <a:solidFill>
                  <a:srgbClr val="00B050"/>
                </a:solidFill>
                <a:latin typeface="Times New Roman" pitchFamily="18" charset="0"/>
                <a:cs typeface="Times New Roman" pitchFamily="18" charset="0"/>
              </a:rPr>
              <a:t>N</a:t>
            </a:r>
          </a:p>
          <a:p>
            <a:pPr>
              <a:buNone/>
            </a:pPr>
            <a:r>
              <a:rPr lang="en-US" sz="2000" baseline="30000" dirty="0" smtClean="0">
                <a:solidFill>
                  <a:srgbClr val="00B050"/>
                </a:solidFill>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 T(N/N) + c log</a:t>
            </a:r>
            <a:r>
              <a:rPr lang="en-US" sz="2000" baseline="-25000" dirty="0" smtClean="0">
                <a:solidFill>
                  <a:srgbClr val="00B050"/>
                </a:solidFill>
                <a:latin typeface="Times New Roman" pitchFamily="18" charset="0"/>
                <a:cs typeface="Times New Roman" pitchFamily="18" charset="0"/>
              </a:rPr>
              <a:t>2</a:t>
            </a:r>
            <a:r>
              <a:rPr lang="en-US" sz="2000" dirty="0" smtClean="0">
                <a:solidFill>
                  <a:srgbClr val="00B050"/>
                </a:solidFill>
                <a:latin typeface="Times New Roman" pitchFamily="18" charset="0"/>
                <a:cs typeface="Times New Roman" pitchFamily="18" charset="0"/>
              </a:rPr>
              <a:t>N</a:t>
            </a:r>
          </a:p>
          <a:p>
            <a:pPr>
              <a:buNone/>
            </a:pPr>
            <a:r>
              <a:rPr lang="en-US" sz="2000" dirty="0" smtClean="0">
                <a:solidFill>
                  <a:srgbClr val="00B050"/>
                </a:solidFill>
                <a:latin typeface="Times New Roman" pitchFamily="18" charset="0"/>
                <a:cs typeface="Times New Roman" pitchFamily="18" charset="0"/>
              </a:rPr>
              <a:t>     T(N) = T(1) + c log</a:t>
            </a:r>
            <a:r>
              <a:rPr lang="en-US" sz="2000" baseline="-25000" dirty="0" smtClean="0">
                <a:solidFill>
                  <a:srgbClr val="00B050"/>
                </a:solidFill>
                <a:latin typeface="Times New Roman" pitchFamily="18" charset="0"/>
                <a:cs typeface="Times New Roman" pitchFamily="18" charset="0"/>
              </a:rPr>
              <a:t>2</a:t>
            </a:r>
            <a:r>
              <a:rPr lang="en-US" sz="2000" dirty="0" smtClean="0">
                <a:solidFill>
                  <a:srgbClr val="00B050"/>
                </a:solidFill>
                <a:latin typeface="Times New Roman" pitchFamily="18" charset="0"/>
                <a:cs typeface="Times New Roman" pitchFamily="18" charset="0"/>
              </a:rPr>
              <a:t>N</a:t>
            </a:r>
          </a:p>
          <a:p>
            <a:pPr>
              <a:buNone/>
            </a:pPr>
            <a:r>
              <a:rPr lang="en-US" sz="2000" dirty="0" smtClean="0">
                <a:solidFill>
                  <a:srgbClr val="00B050"/>
                </a:solidFill>
                <a:latin typeface="Times New Roman" pitchFamily="18" charset="0"/>
                <a:cs typeface="Times New Roman" pitchFamily="18" charset="0"/>
              </a:rPr>
              <a:t>     T(N) = k + c log</a:t>
            </a:r>
            <a:r>
              <a:rPr lang="en-US" sz="2000" baseline="-25000" dirty="0" smtClean="0">
                <a:solidFill>
                  <a:srgbClr val="00B050"/>
                </a:solidFill>
                <a:latin typeface="Times New Roman" pitchFamily="18" charset="0"/>
                <a:cs typeface="Times New Roman" pitchFamily="18" charset="0"/>
              </a:rPr>
              <a:t>2</a:t>
            </a:r>
            <a:r>
              <a:rPr lang="en-US" sz="2000" dirty="0" smtClean="0">
                <a:solidFill>
                  <a:srgbClr val="00B050"/>
                </a:solidFill>
                <a:latin typeface="Times New Roman" pitchFamily="18" charset="0"/>
                <a:cs typeface="Times New Roman" pitchFamily="18" charset="0"/>
              </a:rPr>
              <a:t>N</a:t>
            </a:r>
          </a:p>
          <a:p>
            <a:pPr>
              <a:buNone/>
            </a:pPr>
            <a:r>
              <a:rPr lang="en-US" sz="2000" dirty="0" smtClean="0">
                <a:solidFill>
                  <a:srgbClr val="00B050"/>
                </a:solidFill>
                <a:latin typeface="Times New Roman" pitchFamily="18" charset="0"/>
                <a:cs typeface="Times New Roman" pitchFamily="18" charset="0"/>
              </a:rPr>
              <a:t>     T(N) = k + c log</a:t>
            </a:r>
            <a:r>
              <a:rPr lang="en-US" sz="2000" baseline="-25000" dirty="0" smtClean="0">
                <a:solidFill>
                  <a:srgbClr val="00B050"/>
                </a:solidFill>
                <a:latin typeface="Times New Roman" pitchFamily="18" charset="0"/>
                <a:cs typeface="Times New Roman" pitchFamily="18" charset="0"/>
              </a:rPr>
              <a:t>2</a:t>
            </a:r>
            <a:r>
              <a:rPr lang="en-US" sz="2000" dirty="0" smtClean="0">
                <a:solidFill>
                  <a:srgbClr val="00B050"/>
                </a:solidFill>
                <a:latin typeface="Times New Roman" pitchFamily="18" charset="0"/>
                <a:cs typeface="Times New Roman" pitchFamily="18" charset="0"/>
              </a:rPr>
              <a:t>N</a:t>
            </a:r>
          </a:p>
          <a:p>
            <a:pPr>
              <a:buNone/>
            </a:pPr>
            <a:r>
              <a:rPr lang="en-US" sz="2000" dirty="0" smtClean="0">
                <a:solidFill>
                  <a:srgbClr val="00B050"/>
                </a:solidFill>
                <a:latin typeface="Times New Roman" pitchFamily="18" charset="0"/>
                <a:cs typeface="Times New Roman" pitchFamily="18" charset="0"/>
              </a:rPr>
              <a:t>    T(N) is O(log</a:t>
            </a:r>
            <a:r>
              <a:rPr lang="en-US" sz="2000" baseline="-25000" dirty="0" smtClean="0">
                <a:solidFill>
                  <a:srgbClr val="00B050"/>
                </a:solidFill>
                <a:latin typeface="Times New Roman" pitchFamily="18" charset="0"/>
                <a:cs typeface="Times New Roman" pitchFamily="18" charset="0"/>
              </a:rPr>
              <a:t>2</a:t>
            </a:r>
            <a:r>
              <a:rPr lang="en-US" sz="2000" dirty="0" smtClean="0">
                <a:solidFill>
                  <a:srgbClr val="00B050"/>
                </a:solidFill>
                <a:latin typeface="Times New Roman" pitchFamily="18" charset="0"/>
                <a:cs typeface="Times New Roman" pitchFamily="18" charset="0"/>
              </a:rPr>
              <a:t>N)</a:t>
            </a:r>
          </a:p>
          <a:p>
            <a:pPr>
              <a:buNone/>
            </a:pPr>
            <a:r>
              <a:rPr lang="en-US" sz="2000" dirty="0" smtClean="0">
                <a:solidFill>
                  <a:srgbClr val="00B0F0"/>
                </a:solidFill>
                <a:latin typeface="Times New Roman" pitchFamily="18" charset="0"/>
                <a:cs typeface="Times New Roman" pitchFamily="18" charset="0"/>
              </a:rPr>
              <a:t>Binary search is O(log</a:t>
            </a:r>
            <a:r>
              <a:rPr lang="en-US" sz="2000" baseline="-25000" dirty="0" smtClean="0">
                <a:solidFill>
                  <a:srgbClr val="00B0F0"/>
                </a:solidFill>
                <a:latin typeface="Times New Roman" pitchFamily="18" charset="0"/>
                <a:cs typeface="Times New Roman" pitchFamily="18" charset="0"/>
              </a:rPr>
              <a:t>2</a:t>
            </a:r>
            <a:r>
              <a:rPr lang="en-US" sz="2000" dirty="0" smtClean="0">
                <a:solidFill>
                  <a:srgbClr val="00B0F0"/>
                </a:solidFill>
                <a:latin typeface="Times New Roman" pitchFamily="18" charset="0"/>
                <a:cs typeface="Times New Roman" pitchFamily="18" charset="0"/>
              </a:rPr>
              <a:t>N)</a:t>
            </a:r>
          </a:p>
        </p:txBody>
      </p:sp>
      <p:sp>
        <p:nvSpPr>
          <p:cNvPr id="3" name="Title 2"/>
          <p:cNvSpPr>
            <a:spLocks noGrp="1"/>
          </p:cNvSpPr>
          <p:nvPr>
            <p:ph type="title"/>
          </p:nvPr>
        </p:nvSpPr>
        <p:spPr/>
        <p:txBody>
          <a:bodyPr>
            <a:normAutofit/>
          </a:bodyPr>
          <a:lstStyle/>
          <a:p>
            <a:r>
              <a:rPr lang="en-US" sz="3200" dirty="0" smtClean="0">
                <a:solidFill>
                  <a:srgbClr val="C00000"/>
                </a:solidFill>
                <a:latin typeface="Times New Roman" pitchFamily="18" charset="0"/>
                <a:cs typeface="Times New Roman" pitchFamily="18" charset="0"/>
              </a:rPr>
              <a:t>CONTINUE…</a:t>
            </a:r>
            <a:endParaRPr lang="en-US" sz="3200" dirty="0">
              <a:solidFill>
                <a:srgbClr val="C00000"/>
              </a:solidFill>
              <a:latin typeface="Times New Roman" pitchFamily="18" charset="0"/>
              <a:cs typeface="Times New Roman" pitchFamily="18" charset="0"/>
            </a:endParaRPr>
          </a:p>
        </p:txBody>
      </p:sp>
      <p:cxnSp>
        <p:nvCxnSpPr>
          <p:cNvPr id="5" name="Straight Connector 4"/>
          <p:cNvCxnSpPr/>
          <p:nvPr/>
        </p:nvCxnSpPr>
        <p:spPr>
          <a:xfrm>
            <a:off x="1981200" y="3276600"/>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1714500" y="48387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095500" y="4914900"/>
            <a:ext cx="152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33600" y="2438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sz="2300" dirty="0" smtClean="0">
                <a:latin typeface="Times New Roman" pitchFamily="18" charset="0"/>
                <a:cs typeface="Times New Roman" pitchFamily="18" charset="0"/>
              </a:rPr>
              <a:t>In an iterative implementation of Binary Search, the </a:t>
            </a:r>
            <a:r>
              <a:rPr lang="en-US" sz="2300" dirty="0" smtClean="0">
                <a:solidFill>
                  <a:srgbClr val="C00000"/>
                </a:solidFill>
                <a:latin typeface="Times New Roman" pitchFamily="18" charset="0"/>
                <a:cs typeface="Times New Roman" pitchFamily="18" charset="0"/>
              </a:rPr>
              <a:t>space complexity will be O(1).</a:t>
            </a:r>
          </a:p>
          <a:p>
            <a:pPr fontAlgn="base"/>
            <a:r>
              <a:rPr lang="en-US" sz="2300" dirty="0" smtClean="0">
                <a:latin typeface="Times New Roman" pitchFamily="18" charset="0"/>
                <a:cs typeface="Times New Roman" pitchFamily="18" charset="0"/>
              </a:rPr>
              <a:t>This is because we need two variable to keep track of the range of elements that are to be checked. No other data is needed.</a:t>
            </a:r>
          </a:p>
          <a:p>
            <a:pPr fontAlgn="base"/>
            <a:r>
              <a:rPr lang="en-US" sz="2300" dirty="0" smtClean="0">
                <a:latin typeface="Times New Roman" pitchFamily="18" charset="0"/>
                <a:cs typeface="Times New Roman" pitchFamily="18" charset="0"/>
              </a:rPr>
              <a:t>In a recursive implementation of Binary Search, the </a:t>
            </a:r>
            <a:r>
              <a:rPr lang="en-US" sz="2300" dirty="0" smtClean="0">
                <a:solidFill>
                  <a:srgbClr val="C00000"/>
                </a:solidFill>
                <a:latin typeface="Times New Roman" pitchFamily="18" charset="0"/>
                <a:cs typeface="Times New Roman" pitchFamily="18" charset="0"/>
              </a:rPr>
              <a:t>space complexity will be O(</a:t>
            </a:r>
            <a:r>
              <a:rPr lang="en-US" sz="2300" dirty="0" err="1" smtClean="0">
                <a:solidFill>
                  <a:srgbClr val="C00000"/>
                </a:solidFill>
                <a:latin typeface="Times New Roman" pitchFamily="18" charset="0"/>
                <a:cs typeface="Times New Roman" pitchFamily="18" charset="0"/>
              </a:rPr>
              <a:t>logN</a:t>
            </a:r>
            <a:r>
              <a:rPr lang="en-US" sz="2300" dirty="0" smtClean="0">
                <a:solidFill>
                  <a:srgbClr val="C00000"/>
                </a:solidFill>
                <a:latin typeface="Times New Roman" pitchFamily="18" charset="0"/>
                <a:cs typeface="Times New Roman" pitchFamily="18" charset="0"/>
              </a:rPr>
              <a:t>).</a:t>
            </a:r>
          </a:p>
          <a:p>
            <a:endParaRPr lang="en-US" sz="2400" dirty="0">
              <a:solidFill>
                <a:srgbClr val="C00000"/>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400" dirty="0" smtClean="0">
                <a:solidFill>
                  <a:schemeClr val="accent1"/>
                </a:solidFill>
                <a:latin typeface="Times New Roman" pitchFamily="18" charset="0"/>
                <a:cs typeface="Times New Roman" pitchFamily="18" charset="0"/>
              </a:rPr>
              <a:t>SPACE COMPLEXITY:</a:t>
            </a:r>
            <a:endParaRPr lang="en-US" sz="3400" dirty="0">
              <a:solidFill>
                <a:schemeClr val="accent1"/>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buNone/>
            </a:pPr>
            <a:r>
              <a:rPr lang="en-US" sz="2300" dirty="0" smtClean="0">
                <a:latin typeface="Times New Roman" pitchFamily="18" charset="0"/>
                <a:cs typeface="Times New Roman" pitchFamily="18" charset="0"/>
              </a:rPr>
              <a:t>The conclusion of our Time and Space Complexity analysis of Binary Search is as follows:</a:t>
            </a:r>
          </a:p>
          <a:p>
            <a:pPr fontAlgn="base">
              <a:buNone/>
            </a:pPr>
            <a:endParaRPr lang="en-US" sz="2300" dirty="0" smtClean="0">
              <a:latin typeface="Times New Roman" pitchFamily="18" charset="0"/>
              <a:cs typeface="Times New Roman" pitchFamily="18" charset="0"/>
            </a:endParaRPr>
          </a:p>
          <a:p>
            <a:pPr fontAlgn="base"/>
            <a:r>
              <a:rPr lang="en-US" sz="2300" dirty="0" smtClean="0">
                <a:solidFill>
                  <a:schemeClr val="accent3">
                    <a:lumMod val="75000"/>
                  </a:schemeClr>
                </a:solidFill>
                <a:latin typeface="Times New Roman" pitchFamily="18" charset="0"/>
                <a:cs typeface="Times New Roman" pitchFamily="18" charset="0"/>
              </a:rPr>
              <a:t>Best Case Time Complexity of Binary Search</a:t>
            </a:r>
            <a:r>
              <a:rPr lang="en-US" sz="2300" dirty="0" smtClean="0">
                <a:latin typeface="Times New Roman" pitchFamily="18" charset="0"/>
                <a:cs typeface="Times New Roman" pitchFamily="18" charset="0"/>
              </a:rPr>
              <a:t>: </a:t>
            </a:r>
            <a:r>
              <a:rPr lang="en-US" sz="2300" dirty="0" smtClean="0">
                <a:solidFill>
                  <a:schemeClr val="accent2"/>
                </a:solidFill>
                <a:latin typeface="Times New Roman" pitchFamily="18" charset="0"/>
                <a:cs typeface="Times New Roman" pitchFamily="18" charset="0"/>
              </a:rPr>
              <a:t>O(1)</a:t>
            </a:r>
          </a:p>
          <a:p>
            <a:pPr fontAlgn="base"/>
            <a:r>
              <a:rPr lang="en-US" sz="2300" dirty="0" smtClean="0">
                <a:solidFill>
                  <a:schemeClr val="accent3">
                    <a:lumMod val="75000"/>
                  </a:schemeClr>
                </a:solidFill>
                <a:latin typeface="Times New Roman" pitchFamily="18" charset="0"/>
                <a:cs typeface="Times New Roman" pitchFamily="18" charset="0"/>
              </a:rPr>
              <a:t>Average Case Time Complexity of Binary Search</a:t>
            </a:r>
            <a:r>
              <a:rPr lang="en-US" sz="2300" dirty="0" smtClean="0">
                <a:latin typeface="Times New Roman" pitchFamily="18" charset="0"/>
                <a:cs typeface="Times New Roman" pitchFamily="18" charset="0"/>
              </a:rPr>
              <a:t>: </a:t>
            </a:r>
            <a:r>
              <a:rPr lang="en-US" sz="2300" dirty="0" smtClean="0">
                <a:solidFill>
                  <a:schemeClr val="accent2"/>
                </a:solidFill>
                <a:latin typeface="Times New Roman" pitchFamily="18" charset="0"/>
                <a:cs typeface="Times New Roman" pitchFamily="18" charset="0"/>
              </a:rPr>
              <a:t>O(</a:t>
            </a:r>
            <a:r>
              <a:rPr lang="en-US" sz="2300" dirty="0" err="1" smtClean="0">
                <a:solidFill>
                  <a:schemeClr val="accent2"/>
                </a:solidFill>
                <a:latin typeface="Times New Roman" pitchFamily="18" charset="0"/>
                <a:cs typeface="Times New Roman" pitchFamily="18" charset="0"/>
              </a:rPr>
              <a:t>logN</a:t>
            </a:r>
            <a:r>
              <a:rPr lang="en-US" sz="2300" dirty="0" smtClean="0">
                <a:solidFill>
                  <a:schemeClr val="accent2"/>
                </a:solidFill>
                <a:latin typeface="Times New Roman" pitchFamily="18" charset="0"/>
                <a:cs typeface="Times New Roman" pitchFamily="18" charset="0"/>
              </a:rPr>
              <a:t>)</a:t>
            </a:r>
          </a:p>
          <a:p>
            <a:pPr fontAlgn="base"/>
            <a:r>
              <a:rPr lang="en-US" sz="2300" dirty="0" smtClean="0">
                <a:solidFill>
                  <a:schemeClr val="accent3">
                    <a:lumMod val="75000"/>
                  </a:schemeClr>
                </a:solidFill>
                <a:latin typeface="Times New Roman" pitchFamily="18" charset="0"/>
                <a:cs typeface="Times New Roman" pitchFamily="18" charset="0"/>
              </a:rPr>
              <a:t>Worst Case Time Complexity of Binary Search</a:t>
            </a:r>
            <a:r>
              <a:rPr lang="en-US" sz="2300" dirty="0" smtClean="0">
                <a:latin typeface="Times New Roman" pitchFamily="18" charset="0"/>
                <a:cs typeface="Times New Roman" pitchFamily="18" charset="0"/>
              </a:rPr>
              <a:t>: </a:t>
            </a:r>
            <a:r>
              <a:rPr lang="en-US" sz="2300" dirty="0" smtClean="0">
                <a:solidFill>
                  <a:schemeClr val="accent2"/>
                </a:solidFill>
                <a:latin typeface="Times New Roman" pitchFamily="18" charset="0"/>
                <a:cs typeface="Times New Roman" pitchFamily="18" charset="0"/>
              </a:rPr>
              <a:t>O(</a:t>
            </a:r>
            <a:r>
              <a:rPr lang="en-US" sz="2300" dirty="0" err="1" smtClean="0">
                <a:solidFill>
                  <a:schemeClr val="accent2"/>
                </a:solidFill>
                <a:latin typeface="Times New Roman" pitchFamily="18" charset="0"/>
                <a:cs typeface="Times New Roman" pitchFamily="18" charset="0"/>
              </a:rPr>
              <a:t>logN</a:t>
            </a:r>
            <a:r>
              <a:rPr lang="en-US" sz="2300" dirty="0" smtClean="0">
                <a:solidFill>
                  <a:schemeClr val="accent2"/>
                </a:solidFill>
                <a:latin typeface="Times New Roman" pitchFamily="18" charset="0"/>
                <a:cs typeface="Times New Roman" pitchFamily="18" charset="0"/>
              </a:rPr>
              <a:t>)</a:t>
            </a:r>
          </a:p>
          <a:p>
            <a:pPr fontAlgn="base"/>
            <a:r>
              <a:rPr lang="en-US" sz="2300" dirty="0" smtClean="0">
                <a:solidFill>
                  <a:schemeClr val="accent3">
                    <a:lumMod val="75000"/>
                  </a:schemeClr>
                </a:solidFill>
                <a:latin typeface="Times New Roman" pitchFamily="18" charset="0"/>
                <a:cs typeface="Times New Roman" pitchFamily="18" charset="0"/>
              </a:rPr>
              <a:t>Space Complexity of Binary Search</a:t>
            </a:r>
            <a:r>
              <a:rPr lang="en-US" sz="2300" dirty="0" smtClean="0">
                <a:latin typeface="Times New Roman" pitchFamily="18" charset="0"/>
                <a:cs typeface="Times New Roman" pitchFamily="18" charset="0"/>
              </a:rPr>
              <a:t>: </a:t>
            </a:r>
            <a:r>
              <a:rPr lang="en-US" sz="2300" dirty="0" smtClean="0">
                <a:solidFill>
                  <a:schemeClr val="accent2"/>
                </a:solidFill>
                <a:latin typeface="Times New Roman" pitchFamily="18" charset="0"/>
                <a:cs typeface="Times New Roman" pitchFamily="18" charset="0"/>
              </a:rPr>
              <a:t>O(1)</a:t>
            </a:r>
            <a:r>
              <a:rPr lang="en-US" sz="2300" dirty="0" smtClean="0">
                <a:solidFill>
                  <a:srgbClr val="FF0000"/>
                </a:solidFill>
                <a:latin typeface="Times New Roman" pitchFamily="18" charset="0"/>
                <a:cs typeface="Times New Roman" pitchFamily="18" charset="0"/>
              </a:rPr>
              <a:t> </a:t>
            </a:r>
            <a:r>
              <a:rPr lang="en-US" sz="2300" dirty="0" smtClean="0">
                <a:solidFill>
                  <a:schemeClr val="tx2"/>
                </a:solidFill>
                <a:latin typeface="Times New Roman" pitchFamily="18" charset="0"/>
                <a:cs typeface="Times New Roman" pitchFamily="18" charset="0"/>
              </a:rPr>
              <a:t>for iterative</a:t>
            </a:r>
            <a:r>
              <a:rPr lang="en-US" sz="2300" dirty="0" smtClean="0">
                <a:solidFill>
                  <a:srgbClr val="FF0000"/>
                </a:solidFill>
                <a:latin typeface="Times New Roman" pitchFamily="18" charset="0"/>
                <a:cs typeface="Times New Roman" pitchFamily="18" charset="0"/>
              </a:rPr>
              <a:t>, </a:t>
            </a:r>
            <a:r>
              <a:rPr lang="en-US" sz="2300" dirty="0" smtClean="0">
                <a:solidFill>
                  <a:schemeClr val="accent2"/>
                </a:solidFill>
                <a:latin typeface="Times New Roman" pitchFamily="18" charset="0"/>
                <a:cs typeface="Times New Roman" pitchFamily="18" charset="0"/>
              </a:rPr>
              <a:t>O(</a:t>
            </a:r>
            <a:r>
              <a:rPr lang="en-US" sz="2300" dirty="0" err="1" smtClean="0">
                <a:solidFill>
                  <a:schemeClr val="accent2"/>
                </a:solidFill>
                <a:latin typeface="Times New Roman" pitchFamily="18" charset="0"/>
                <a:cs typeface="Times New Roman" pitchFamily="18" charset="0"/>
              </a:rPr>
              <a:t>logN</a:t>
            </a:r>
            <a:r>
              <a:rPr lang="en-US" sz="2300" dirty="0" smtClean="0">
                <a:solidFill>
                  <a:schemeClr val="accent2"/>
                </a:solidFill>
                <a:latin typeface="Times New Roman" pitchFamily="18" charset="0"/>
                <a:cs typeface="Times New Roman" pitchFamily="18" charset="0"/>
              </a:rPr>
              <a:t>)</a:t>
            </a:r>
            <a:r>
              <a:rPr lang="en-US" sz="2300" dirty="0" smtClean="0">
                <a:solidFill>
                  <a:srgbClr val="FF0000"/>
                </a:solidFill>
                <a:latin typeface="Times New Roman" pitchFamily="18" charset="0"/>
                <a:cs typeface="Times New Roman" pitchFamily="18" charset="0"/>
              </a:rPr>
              <a:t> </a:t>
            </a:r>
            <a:r>
              <a:rPr lang="en-US" sz="2300" dirty="0" smtClean="0">
                <a:solidFill>
                  <a:schemeClr val="tx2"/>
                </a:solidFill>
                <a:latin typeface="Times New Roman" pitchFamily="18" charset="0"/>
                <a:cs typeface="Times New Roman" pitchFamily="18" charset="0"/>
              </a:rPr>
              <a:t>for recursive</a:t>
            </a:r>
            <a:r>
              <a:rPr lang="en-US" sz="2300" dirty="0" smtClean="0">
                <a:solidFill>
                  <a:srgbClr val="FF0000"/>
                </a:solidFill>
                <a:latin typeface="Times New Roman" pitchFamily="18" charset="0"/>
                <a:cs typeface="Times New Roman" pitchFamily="18" charset="0"/>
              </a:rPr>
              <a:t>.</a:t>
            </a:r>
          </a:p>
          <a:p>
            <a:endParaRPr lang="en-US" dirty="0"/>
          </a:p>
        </p:txBody>
      </p:sp>
      <p:sp>
        <p:nvSpPr>
          <p:cNvPr id="3" name="Title 2"/>
          <p:cNvSpPr>
            <a:spLocks noGrp="1"/>
          </p:cNvSpPr>
          <p:nvPr>
            <p:ph type="title"/>
          </p:nvPr>
        </p:nvSpPr>
        <p:spPr/>
        <p:txBody>
          <a:bodyPr>
            <a:normAutofit/>
          </a:bodyPr>
          <a:lstStyle/>
          <a:p>
            <a:r>
              <a:rPr lang="en-US" sz="3400" dirty="0" smtClean="0">
                <a:solidFill>
                  <a:srgbClr val="00B0F0"/>
                </a:solidFill>
                <a:latin typeface="Times New Roman" pitchFamily="18" charset="0"/>
                <a:cs typeface="Times New Roman" pitchFamily="18" charset="0"/>
              </a:rPr>
              <a:t>CONCLUSION:</a:t>
            </a:r>
            <a:endParaRPr lang="en-US" sz="3400" dirty="0">
              <a:solidFill>
                <a:srgbClr val="00B0F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lstStyle/>
          <a:p>
            <a:pPr algn="just"/>
            <a:r>
              <a:rPr lang="en-US" sz="2400" dirty="0" smtClean="0">
                <a:latin typeface="Times New Roman" pitchFamily="18" charset="0"/>
                <a:cs typeface="Times New Roman" pitchFamily="18" charset="0"/>
              </a:rPr>
              <a:t>It determines the </a:t>
            </a:r>
            <a:r>
              <a:rPr lang="en-US" sz="2400" dirty="0" smtClean="0">
                <a:solidFill>
                  <a:srgbClr val="0070C0"/>
                </a:solidFill>
                <a:latin typeface="Times New Roman" pitchFamily="18" charset="0"/>
                <a:cs typeface="Times New Roman" pitchFamily="18" charset="0"/>
              </a:rPr>
              <a:t>Total number of unit operations </a:t>
            </a:r>
            <a:r>
              <a:rPr lang="en-US" sz="2400" dirty="0" smtClean="0">
                <a:latin typeface="Times New Roman" pitchFamily="18" charset="0"/>
                <a:cs typeface="Times New Roman" pitchFamily="18" charset="0"/>
              </a:rPr>
              <a:t>to be undertaken to solve a particular problem.</a:t>
            </a:r>
          </a:p>
          <a:p>
            <a:pPr algn="just"/>
            <a:r>
              <a:rPr lang="en-US" sz="2400" dirty="0" smtClean="0">
                <a:latin typeface="Times New Roman" pitchFamily="18" charset="0"/>
                <a:cs typeface="Times New Roman" pitchFamily="18" charset="0"/>
              </a:rPr>
              <a:t>Unit operation is an operation that is independent and cant be broken down in simpler operation.</a:t>
            </a:r>
          </a:p>
          <a:p>
            <a:pPr algn="just"/>
            <a:r>
              <a:rPr lang="en-US" sz="2400" dirty="0" smtClean="0">
                <a:latin typeface="Times New Roman" pitchFamily="18" charset="0"/>
                <a:cs typeface="Times New Roman" pitchFamily="18" charset="0"/>
              </a:rPr>
              <a:t>It is independent of architecture.</a:t>
            </a:r>
          </a:p>
          <a:p>
            <a:pPr algn="just"/>
            <a:r>
              <a:rPr lang="en-US" sz="2400" dirty="0" smtClean="0">
                <a:latin typeface="Times New Roman" pitchFamily="18" charset="0"/>
                <a:cs typeface="Times New Roman" pitchFamily="18" charset="0"/>
              </a:rPr>
              <a:t>It is computed on the basis of algorithm itself.</a:t>
            </a:r>
          </a:p>
          <a:p>
            <a:pPr algn="just"/>
            <a:r>
              <a:rPr lang="en-US" sz="2400" dirty="0" smtClean="0">
                <a:latin typeface="Times New Roman" pitchFamily="18" charset="0"/>
                <a:cs typeface="Times New Roman" pitchFamily="18" charset="0"/>
              </a:rPr>
              <a:t>It’s a high priority criteria in optimal algorithm selection.</a:t>
            </a:r>
          </a:p>
          <a:p>
            <a:endParaRPr lang="en-US" dirty="0"/>
          </a:p>
        </p:txBody>
      </p:sp>
      <p:sp>
        <p:nvSpPr>
          <p:cNvPr id="3" name="Title 2"/>
          <p:cNvSpPr>
            <a:spLocks noGrp="1"/>
          </p:cNvSpPr>
          <p:nvPr>
            <p:ph type="title"/>
          </p:nvPr>
        </p:nvSpPr>
        <p:spPr/>
        <p:txBody>
          <a:bodyPr>
            <a:normAutofit/>
          </a:bodyPr>
          <a:lstStyle/>
          <a:p>
            <a:r>
              <a:rPr lang="en-US" sz="3400" dirty="0" smtClean="0">
                <a:solidFill>
                  <a:srgbClr val="0070C0"/>
                </a:solidFill>
                <a:latin typeface="Times New Roman" pitchFamily="18" charset="0"/>
                <a:cs typeface="Times New Roman" pitchFamily="18" charset="0"/>
              </a:rPr>
              <a:t>TIME COMPLEXITY:</a:t>
            </a:r>
            <a:endParaRPr lang="en-US" sz="3400" dirty="0">
              <a:solidFill>
                <a:srgbClr val="0070C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Times New Roman" pitchFamily="18" charset="0"/>
                <a:cs typeface="Times New Roman" pitchFamily="18" charset="0"/>
              </a:rPr>
              <a:t>It determines the total space to be allocated in order to solve a particular problem.</a:t>
            </a:r>
          </a:p>
          <a:p>
            <a:r>
              <a:rPr lang="en-US" sz="2400" dirty="0" smtClean="0">
                <a:latin typeface="Times New Roman" pitchFamily="18" charset="0"/>
                <a:cs typeface="Times New Roman" pitchFamily="18" charset="0"/>
              </a:rPr>
              <a:t>It is an extra memory that an algorithm needs for its implementation.</a:t>
            </a:r>
          </a:p>
          <a:p>
            <a:r>
              <a:rPr lang="en-US" sz="2400" dirty="0" smtClean="0">
                <a:latin typeface="Times New Roman" pitchFamily="18" charset="0"/>
                <a:cs typeface="Times New Roman" pitchFamily="18" charset="0"/>
              </a:rPr>
              <a:t>It involves the memory of computers.</a:t>
            </a:r>
          </a:p>
          <a:p>
            <a:r>
              <a:rPr lang="en-US" sz="2400" dirty="0" smtClean="0">
                <a:latin typeface="Times New Roman" pitchFamily="18" charset="0"/>
                <a:cs typeface="Times New Roman" pitchFamily="18" charset="0"/>
              </a:rPr>
              <a:t>Its low priority criteria in optimal algorithm selection.</a:t>
            </a:r>
          </a:p>
          <a:p>
            <a:endParaRPr lang="en-US" sz="24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a:bodyPr>
          <a:lstStyle/>
          <a:p>
            <a:r>
              <a:rPr lang="en-US" sz="3400" dirty="0" smtClean="0">
                <a:solidFill>
                  <a:srgbClr val="0070C0"/>
                </a:solidFill>
                <a:latin typeface="Times New Roman" pitchFamily="18" charset="0"/>
                <a:cs typeface="Times New Roman" pitchFamily="18" charset="0"/>
              </a:rPr>
              <a:t>SPACE COMPLEXITY:</a:t>
            </a:r>
            <a:endParaRPr lang="en-US" sz="3400" dirty="0">
              <a:solidFill>
                <a:srgbClr val="0070C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2514600"/>
            <a:ext cx="6579045" cy="1015663"/>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0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LINEAR SEARCH</a:t>
            </a:r>
            <a:endParaRPr lang="en-US" sz="6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itchFamily="18" charset="0"/>
                <a:cs typeface="Times New Roman" pitchFamily="18" charset="0"/>
              </a:rPr>
              <a:t>Helps to search for an element in a linear data structure.</a:t>
            </a:r>
          </a:p>
          <a:p>
            <a:r>
              <a:rPr lang="en-US" sz="2400" dirty="0" smtClean="0">
                <a:latin typeface="Times New Roman" pitchFamily="18" charset="0"/>
                <a:cs typeface="Times New Roman" pitchFamily="18" charset="0"/>
              </a:rPr>
              <a:t>It checks each and every element for the element to be searched.</a:t>
            </a:r>
          </a:p>
          <a:p>
            <a:r>
              <a:rPr lang="en-US" sz="2400" dirty="0" smtClean="0">
                <a:latin typeface="Times New Roman" pitchFamily="18" charset="0"/>
                <a:cs typeface="Times New Roman" pitchFamily="18" charset="0"/>
              </a:rPr>
              <a:t>Since it is done in linear fashion, it is termed as linear search.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solidFill>
                  <a:srgbClr val="00B050"/>
                </a:solidFill>
                <a:latin typeface="Times New Roman" pitchFamily="18" charset="0"/>
                <a:cs typeface="Times New Roman" pitchFamily="18" charset="0"/>
              </a:rPr>
              <a:t>INTRODUCTION:</a:t>
            </a:r>
            <a:endParaRPr lang="en-US" sz="3600" dirty="0">
              <a:solidFill>
                <a:srgbClr val="00B050"/>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buNone/>
            </a:pPr>
            <a:r>
              <a:rPr lang="en-US" sz="2300" dirty="0" smtClean="0">
                <a:latin typeface="Times New Roman" pitchFamily="18" charset="0"/>
                <a:cs typeface="Times New Roman" pitchFamily="18" charset="0"/>
              </a:rPr>
              <a:t>The Best Case will take place if:</a:t>
            </a:r>
          </a:p>
          <a:p>
            <a:pPr fontAlgn="base">
              <a:buNone/>
            </a:pPr>
            <a:endParaRPr lang="en-US" sz="2300" dirty="0" smtClean="0">
              <a:latin typeface="Times New Roman" pitchFamily="18" charset="0"/>
              <a:cs typeface="Times New Roman" pitchFamily="18" charset="0"/>
            </a:endParaRPr>
          </a:p>
          <a:p>
            <a:pPr fontAlgn="base"/>
            <a:r>
              <a:rPr lang="en-US" sz="2300" dirty="0" smtClean="0">
                <a:solidFill>
                  <a:schemeClr val="accent3">
                    <a:lumMod val="75000"/>
                  </a:schemeClr>
                </a:solidFill>
                <a:latin typeface="Times New Roman" pitchFamily="18" charset="0"/>
                <a:cs typeface="Times New Roman" pitchFamily="18" charset="0"/>
              </a:rPr>
              <a:t>The element to be search is on the first index.</a:t>
            </a:r>
          </a:p>
          <a:p>
            <a:pPr fontAlgn="base">
              <a:buNone/>
            </a:pPr>
            <a:endParaRPr lang="en-US" sz="2300" dirty="0" smtClean="0">
              <a:latin typeface="Times New Roman" pitchFamily="18" charset="0"/>
              <a:cs typeface="Times New Roman" pitchFamily="18" charset="0"/>
            </a:endParaRPr>
          </a:p>
          <a:p>
            <a:pPr fontAlgn="base">
              <a:buNone/>
            </a:pPr>
            <a:r>
              <a:rPr lang="en-US" sz="2300" dirty="0" smtClean="0">
                <a:latin typeface="Times New Roman" pitchFamily="18" charset="0"/>
                <a:cs typeface="Times New Roman" pitchFamily="18" charset="0"/>
              </a:rPr>
              <a:t>The number of comparisons in this case is 1. </a:t>
            </a:r>
            <a:r>
              <a:rPr lang="en-US" sz="2300" dirty="0" err="1" smtClean="0">
                <a:latin typeface="Times New Roman" pitchFamily="18" charset="0"/>
                <a:cs typeface="Times New Roman" pitchFamily="18" charset="0"/>
              </a:rPr>
              <a:t>Thereforce</a:t>
            </a:r>
            <a:r>
              <a:rPr lang="en-US" sz="2300" dirty="0" smtClean="0">
                <a:latin typeface="Times New Roman" pitchFamily="18" charset="0"/>
                <a:cs typeface="Times New Roman" pitchFamily="18" charset="0"/>
              </a:rPr>
              <a:t>, </a:t>
            </a:r>
            <a:r>
              <a:rPr lang="en-US" sz="2300" dirty="0" smtClean="0">
                <a:solidFill>
                  <a:schemeClr val="accent4"/>
                </a:solidFill>
                <a:latin typeface="Times New Roman" pitchFamily="18" charset="0"/>
                <a:cs typeface="Times New Roman" pitchFamily="18" charset="0"/>
              </a:rPr>
              <a:t>Best Case Time Complexity of Linear Search is O(1).</a:t>
            </a:r>
          </a:p>
          <a:p>
            <a:endParaRPr lang="en-US" sz="2300" dirty="0">
              <a:solidFill>
                <a:schemeClr val="accent4"/>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400" dirty="0" smtClean="0">
                <a:solidFill>
                  <a:schemeClr val="accent1"/>
                </a:solidFill>
                <a:latin typeface="Times New Roman" pitchFamily="18" charset="0"/>
                <a:cs typeface="Times New Roman" pitchFamily="18" charset="0"/>
              </a:rPr>
              <a:t>BEST CASE TIME COMPLEXITY:</a:t>
            </a:r>
            <a:endParaRPr lang="en-US" sz="3400" dirty="0">
              <a:solidFill>
                <a:schemeClr val="accent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buNone/>
            </a:pPr>
            <a:r>
              <a:rPr lang="en-US" sz="2300" dirty="0" smtClean="0">
                <a:latin typeface="Times New Roman" pitchFamily="18" charset="0"/>
                <a:cs typeface="Times New Roman" pitchFamily="18" charset="0"/>
              </a:rPr>
              <a:t>Let there be N distinct numbers: a1, a2, ..., a(N-1), </a:t>
            </a:r>
            <a:r>
              <a:rPr lang="en-US" sz="2300" dirty="0" err="1" smtClean="0">
                <a:latin typeface="Times New Roman" pitchFamily="18" charset="0"/>
                <a:cs typeface="Times New Roman" pitchFamily="18" charset="0"/>
              </a:rPr>
              <a:t>aN</a:t>
            </a:r>
            <a:endParaRPr lang="en-US" sz="2300" dirty="0" smtClean="0">
              <a:latin typeface="Times New Roman" pitchFamily="18" charset="0"/>
              <a:cs typeface="Times New Roman" pitchFamily="18" charset="0"/>
            </a:endParaRPr>
          </a:p>
          <a:p>
            <a:pPr fontAlgn="base">
              <a:buNone/>
            </a:pPr>
            <a:r>
              <a:rPr lang="en-US" sz="2300" dirty="0" smtClean="0">
                <a:latin typeface="Times New Roman" pitchFamily="18" charset="0"/>
                <a:cs typeface="Times New Roman" pitchFamily="18" charset="0"/>
              </a:rPr>
              <a:t>We need to find element P.</a:t>
            </a:r>
          </a:p>
          <a:p>
            <a:pPr fontAlgn="base">
              <a:buNone/>
            </a:pPr>
            <a:r>
              <a:rPr lang="en-US" sz="2300" dirty="0" smtClean="0">
                <a:solidFill>
                  <a:srgbClr val="FF0000"/>
                </a:solidFill>
                <a:latin typeface="Times New Roman" pitchFamily="18" charset="0"/>
                <a:cs typeface="Times New Roman" pitchFamily="18" charset="0"/>
              </a:rPr>
              <a:t>There are two cases:</a:t>
            </a:r>
          </a:p>
          <a:p>
            <a:pPr fontAlgn="base"/>
            <a:r>
              <a:rPr lang="en-US" sz="2300" dirty="0" smtClean="0">
                <a:solidFill>
                  <a:srgbClr val="FF0000"/>
                </a:solidFill>
                <a:latin typeface="Times New Roman" pitchFamily="18" charset="0"/>
                <a:cs typeface="Times New Roman" pitchFamily="18" charset="0"/>
              </a:rPr>
              <a:t>Case 1: </a:t>
            </a:r>
            <a:r>
              <a:rPr lang="en-US" sz="2300" dirty="0" smtClean="0">
                <a:solidFill>
                  <a:srgbClr val="0070C0"/>
                </a:solidFill>
                <a:latin typeface="Times New Roman" pitchFamily="18" charset="0"/>
                <a:cs typeface="Times New Roman" pitchFamily="18" charset="0"/>
              </a:rPr>
              <a:t>The element P can be in N distinct indexes from 0 to N-1.</a:t>
            </a:r>
          </a:p>
          <a:p>
            <a:pPr fontAlgn="base"/>
            <a:r>
              <a:rPr lang="en-US" sz="2300" dirty="0" smtClean="0">
                <a:solidFill>
                  <a:srgbClr val="FF0000"/>
                </a:solidFill>
                <a:latin typeface="Times New Roman" pitchFamily="18" charset="0"/>
                <a:cs typeface="Times New Roman" pitchFamily="18" charset="0"/>
              </a:rPr>
              <a:t>Case 2:</a:t>
            </a:r>
            <a:r>
              <a:rPr lang="en-US" sz="2300" dirty="0" smtClean="0">
                <a:latin typeface="Times New Roman" pitchFamily="18" charset="0"/>
                <a:cs typeface="Times New Roman" pitchFamily="18" charset="0"/>
              </a:rPr>
              <a:t> </a:t>
            </a:r>
            <a:r>
              <a:rPr lang="en-US" sz="2300" dirty="0" smtClean="0">
                <a:solidFill>
                  <a:srgbClr val="0070C0"/>
                </a:solidFill>
                <a:latin typeface="Times New Roman" pitchFamily="18" charset="0"/>
                <a:cs typeface="Times New Roman" pitchFamily="18" charset="0"/>
              </a:rPr>
              <a:t>There will be a case when the element P is not present in the list.</a:t>
            </a:r>
          </a:p>
          <a:p>
            <a:pPr fontAlgn="base">
              <a:buNone/>
            </a:pPr>
            <a:r>
              <a:rPr lang="en-US" sz="2300" dirty="0" smtClean="0">
                <a:latin typeface="Times New Roman" pitchFamily="18" charset="0"/>
                <a:cs typeface="Times New Roman" pitchFamily="18" charset="0"/>
              </a:rPr>
              <a:t>There are N case 1 and 1 case 2. So, there are N+1 distinct cases to consider in total.</a:t>
            </a:r>
          </a:p>
          <a:p>
            <a:pPr fontAlgn="base"/>
            <a:r>
              <a:rPr lang="en-US" sz="2300" dirty="0" smtClean="0">
                <a:latin typeface="Times New Roman" pitchFamily="18" charset="0"/>
                <a:cs typeface="Times New Roman" pitchFamily="18" charset="0"/>
              </a:rPr>
              <a:t>If element P is in index K, then Linear Search will do K+1 comparisons.</a:t>
            </a:r>
          </a:p>
          <a:p>
            <a:endParaRPr lang="en-US" sz="2400" dirty="0"/>
          </a:p>
        </p:txBody>
      </p:sp>
      <p:sp>
        <p:nvSpPr>
          <p:cNvPr id="3" name="Title 2"/>
          <p:cNvSpPr>
            <a:spLocks noGrp="1"/>
          </p:cNvSpPr>
          <p:nvPr>
            <p:ph type="title"/>
          </p:nvPr>
        </p:nvSpPr>
        <p:spPr/>
        <p:txBody>
          <a:bodyPr>
            <a:normAutofit/>
          </a:bodyPr>
          <a:lstStyle/>
          <a:p>
            <a:r>
              <a:rPr lang="en-US" sz="3400" dirty="0" smtClean="0">
                <a:solidFill>
                  <a:schemeClr val="accent1"/>
                </a:solidFill>
                <a:latin typeface="Times New Roman" pitchFamily="18" charset="0"/>
                <a:cs typeface="Times New Roman" pitchFamily="18" charset="0"/>
              </a:rPr>
              <a:t>AVERAGE CASE TIME COMPLEXITY:</a:t>
            </a:r>
            <a:endParaRPr lang="en-US" sz="3400" dirty="0">
              <a:solidFill>
                <a:schemeClr val="accent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762000"/>
            <a:ext cx="8229600" cy="4788091"/>
          </a:xfrm>
        </p:spPr>
        <p:txBody>
          <a:bodyPr>
            <a:noAutofit/>
          </a:bodyPr>
          <a:lstStyle/>
          <a:p>
            <a:pPr fontAlgn="base">
              <a:buNone/>
            </a:pPr>
            <a:r>
              <a:rPr lang="en-US" sz="2200" dirty="0" smtClean="0">
                <a:latin typeface="Times New Roman" pitchFamily="18" charset="0"/>
                <a:cs typeface="Times New Roman" pitchFamily="18" charset="0"/>
              </a:rPr>
              <a:t>Number of comparisons for all cases in </a:t>
            </a:r>
            <a:r>
              <a:rPr lang="en-US" sz="2200" dirty="0" smtClean="0">
                <a:solidFill>
                  <a:schemeClr val="accent6">
                    <a:lumMod val="60000"/>
                    <a:lumOff val="40000"/>
                  </a:schemeClr>
                </a:solidFill>
                <a:latin typeface="Times New Roman" pitchFamily="18" charset="0"/>
                <a:cs typeface="Times New Roman" pitchFamily="18" charset="0"/>
              </a:rPr>
              <a:t>case 1 = Comparisons if element is in index 0 + Comparisons if element is in index 1 + ... + Comparisons if element is in index N-1</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solidFill>
                  <a:srgbClr val="0070C0"/>
                </a:solidFill>
                <a:latin typeface="Times New Roman" pitchFamily="18" charset="0"/>
                <a:cs typeface="Times New Roman" pitchFamily="18" charset="0"/>
              </a:rPr>
              <a:t>= 1 + 2 + ... + N</a:t>
            </a:r>
            <a:br>
              <a:rPr lang="en-US" sz="2200" dirty="0" smtClean="0">
                <a:solidFill>
                  <a:srgbClr val="0070C0"/>
                </a:solidFill>
                <a:latin typeface="Times New Roman" pitchFamily="18" charset="0"/>
                <a:cs typeface="Times New Roman" pitchFamily="18" charset="0"/>
              </a:rPr>
            </a:br>
            <a:r>
              <a:rPr lang="en-US" sz="2200" dirty="0" smtClean="0">
                <a:solidFill>
                  <a:srgbClr val="0070C0"/>
                </a:solidFill>
                <a:latin typeface="Times New Roman" pitchFamily="18" charset="0"/>
                <a:cs typeface="Times New Roman" pitchFamily="18" charset="0"/>
              </a:rPr>
              <a:t>= N * (N+1) / 2 comparisons</a:t>
            </a:r>
          </a:p>
          <a:p>
            <a:pPr fontAlgn="base"/>
            <a:r>
              <a:rPr lang="en-US" sz="2200" dirty="0" smtClean="0">
                <a:latin typeface="Times New Roman" pitchFamily="18" charset="0"/>
                <a:cs typeface="Times New Roman" pitchFamily="18" charset="0"/>
              </a:rPr>
              <a:t>If element P is not in the list, then Linear Search will do N comparisons.</a:t>
            </a:r>
          </a:p>
          <a:p>
            <a:pPr fontAlgn="base"/>
            <a:r>
              <a:rPr lang="en-US" sz="2200" dirty="0" smtClean="0">
                <a:latin typeface="Times New Roman" pitchFamily="18" charset="0"/>
                <a:cs typeface="Times New Roman" pitchFamily="18" charset="0"/>
              </a:rPr>
              <a:t>Number of comparisons for all cases in </a:t>
            </a:r>
            <a:r>
              <a:rPr lang="en-US" sz="2200" dirty="0" smtClean="0">
                <a:solidFill>
                  <a:schemeClr val="accent6">
                    <a:lumMod val="60000"/>
                    <a:lumOff val="40000"/>
                  </a:schemeClr>
                </a:solidFill>
                <a:latin typeface="Times New Roman" pitchFamily="18" charset="0"/>
                <a:cs typeface="Times New Roman" pitchFamily="18" charset="0"/>
              </a:rPr>
              <a:t>case 2 = N</a:t>
            </a:r>
          </a:p>
          <a:p>
            <a:pPr fontAlgn="base"/>
            <a:r>
              <a:rPr lang="en-US" sz="2200" dirty="0" smtClean="0">
                <a:latin typeface="Times New Roman" pitchFamily="18" charset="0"/>
                <a:cs typeface="Times New Roman" pitchFamily="18" charset="0"/>
              </a:rPr>
              <a:t>Therefore, </a:t>
            </a:r>
            <a:r>
              <a:rPr lang="en-US" sz="2200" dirty="0" smtClean="0">
                <a:solidFill>
                  <a:schemeClr val="accent3"/>
                </a:solidFill>
                <a:latin typeface="Times New Roman" pitchFamily="18" charset="0"/>
                <a:cs typeface="Times New Roman" pitchFamily="18" charset="0"/>
              </a:rPr>
              <a:t>total number of comparisons for all N+1 cases = N * (N+1) / 2 + N</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solidFill>
                  <a:srgbClr val="0070C0"/>
                </a:solidFill>
                <a:latin typeface="Times New Roman" pitchFamily="18" charset="0"/>
                <a:cs typeface="Times New Roman" pitchFamily="18" charset="0"/>
              </a:rPr>
              <a:t>= N * ((N+1)/2 + 1)</a:t>
            </a:r>
          </a:p>
          <a:p>
            <a:pPr fontAlgn="base"/>
            <a:r>
              <a:rPr lang="en-US" sz="2200" dirty="0" smtClean="0">
                <a:solidFill>
                  <a:schemeClr val="accent3"/>
                </a:solidFill>
                <a:latin typeface="Times New Roman" pitchFamily="18" charset="0"/>
                <a:cs typeface="Times New Roman" pitchFamily="18" charset="0"/>
              </a:rPr>
              <a:t>Average number of comparisons = ( N * ((N+1)/2 + 1) ) / (N+1)</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solidFill>
                  <a:srgbClr val="0070C0"/>
                </a:solidFill>
                <a:latin typeface="Times New Roman" pitchFamily="18" charset="0"/>
                <a:cs typeface="Times New Roman" pitchFamily="18" charset="0"/>
              </a:rPr>
              <a:t>= N/2 + N/(N+1)</a:t>
            </a:r>
          </a:p>
          <a:p>
            <a:pPr fontAlgn="base">
              <a:buNone/>
            </a:pPr>
            <a:r>
              <a:rPr lang="en-US" sz="2200" dirty="0" smtClean="0">
                <a:latin typeface="Times New Roman" pitchFamily="18" charset="0"/>
                <a:cs typeface="Times New Roman" pitchFamily="18" charset="0"/>
              </a:rPr>
              <a:t>The dominant term in "</a:t>
            </a:r>
            <a:r>
              <a:rPr lang="en-US" sz="2200" dirty="0" smtClean="0">
                <a:solidFill>
                  <a:srgbClr val="00B050"/>
                </a:solidFill>
                <a:latin typeface="Times New Roman" pitchFamily="18" charset="0"/>
                <a:cs typeface="Times New Roman" pitchFamily="18" charset="0"/>
              </a:rPr>
              <a:t>Average number of comparisons" is N/2</a:t>
            </a:r>
            <a:r>
              <a:rPr lang="en-US" sz="2200" dirty="0" smtClean="0">
                <a:latin typeface="Times New Roman" pitchFamily="18" charset="0"/>
                <a:cs typeface="Times New Roman" pitchFamily="18" charset="0"/>
              </a:rPr>
              <a:t>. So, the Average Case Time Complexity of Linear Search is </a:t>
            </a:r>
            <a:r>
              <a:rPr lang="en-US" sz="2200" dirty="0" smtClean="0">
                <a:solidFill>
                  <a:srgbClr val="C00000"/>
                </a:solidFill>
                <a:latin typeface="Times New Roman" pitchFamily="18" charset="0"/>
                <a:cs typeface="Times New Roman" pitchFamily="18" charset="0"/>
              </a:rPr>
              <a:t>O(N).</a:t>
            </a:r>
          </a:p>
          <a:p>
            <a:endParaRPr lang="en-US" sz="2200" dirty="0">
              <a:latin typeface="Times New Roman" pitchFamily="18" charset="0"/>
              <a:cs typeface="Times New Roman" pitchFamily="18" charset="0"/>
            </a:endParaRPr>
          </a:p>
        </p:txBody>
      </p:sp>
      <p:sp>
        <p:nvSpPr>
          <p:cNvPr id="3" name="Title 2"/>
          <p:cNvSpPr>
            <a:spLocks noGrp="1"/>
          </p:cNvSpPr>
          <p:nvPr>
            <p:ph type="title"/>
          </p:nvPr>
        </p:nvSpPr>
        <p:spPr>
          <a:xfrm>
            <a:off x="457200" y="0"/>
            <a:ext cx="8229600" cy="944562"/>
          </a:xfrm>
        </p:spPr>
        <p:txBody>
          <a:bodyPr>
            <a:normAutofit/>
          </a:bodyPr>
          <a:lstStyle/>
          <a:p>
            <a:r>
              <a:rPr lang="en-US" sz="3400" dirty="0" smtClean="0">
                <a:solidFill>
                  <a:srgbClr val="00B050"/>
                </a:solidFill>
                <a:latin typeface="Times New Roman" pitchFamily="18" charset="0"/>
                <a:cs typeface="Times New Roman" pitchFamily="18" charset="0"/>
              </a:rPr>
              <a:t>CONTINUE…</a:t>
            </a:r>
            <a:endParaRPr lang="en-US" sz="3400" dirty="0">
              <a:solidFill>
                <a:srgbClr val="00B050"/>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219</TotalTime>
  <Words>1667</Words>
  <Application>Microsoft Office PowerPoint</Application>
  <PresentationFormat>On-screen Show (4:3)</PresentationFormat>
  <Paragraphs>199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Slide 1</vt:lpstr>
      <vt:lpstr>Slide 2</vt:lpstr>
      <vt:lpstr>TIME COMPLEXITY:</vt:lpstr>
      <vt:lpstr>SPACE COMPLEXITY:</vt:lpstr>
      <vt:lpstr>Slide 5</vt:lpstr>
      <vt:lpstr>INTRODUCTION:</vt:lpstr>
      <vt:lpstr>BEST CASE TIME COMPLEXITY:</vt:lpstr>
      <vt:lpstr>AVERAGE CASE TIME COMPLEXITY:</vt:lpstr>
      <vt:lpstr>CONTINUE…</vt:lpstr>
      <vt:lpstr>WORST CASE TIME COMPLEXITY:</vt:lpstr>
      <vt:lpstr>ALGORITHM:</vt:lpstr>
      <vt:lpstr>CONTINUE…</vt:lpstr>
      <vt:lpstr>SPACE COMPLEXITY:</vt:lpstr>
      <vt:lpstr>CONCLUSION:</vt:lpstr>
      <vt:lpstr>Slide 15</vt:lpstr>
      <vt:lpstr>INTRODUCTION:</vt:lpstr>
      <vt:lpstr>BEST CASE TIME COMPLEXITY:</vt:lpstr>
      <vt:lpstr>AVERAGE CASE TIME COMPLEXITY:</vt:lpstr>
      <vt:lpstr>CONTINUE…</vt:lpstr>
      <vt:lpstr>CONTINUE…</vt:lpstr>
      <vt:lpstr>WORST CASE TIME COMPLEXITY:</vt:lpstr>
      <vt:lpstr>ALGORITHM:</vt:lpstr>
      <vt:lpstr>Slide 23</vt:lpstr>
      <vt:lpstr>CONTINUE…</vt:lpstr>
      <vt:lpstr>SPACE COMPLEXITY: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omsai</dc:creator>
  <cp:lastModifiedBy>omsai</cp:lastModifiedBy>
  <cp:revision>62</cp:revision>
  <dcterms:created xsi:type="dcterms:W3CDTF">2022-01-18T07:46:05Z</dcterms:created>
  <dcterms:modified xsi:type="dcterms:W3CDTF">2022-02-17T06:08:30Z</dcterms:modified>
</cp:coreProperties>
</file>