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312" r:id="rId2"/>
    <p:sldId id="313" r:id="rId3"/>
    <p:sldId id="257" r:id="rId4"/>
    <p:sldId id="270" r:id="rId5"/>
    <p:sldId id="259" r:id="rId6"/>
    <p:sldId id="258" r:id="rId7"/>
    <p:sldId id="260" r:id="rId8"/>
    <p:sldId id="261" r:id="rId9"/>
    <p:sldId id="262" r:id="rId10"/>
    <p:sldId id="263" r:id="rId11"/>
    <p:sldId id="264" r:id="rId12"/>
    <p:sldId id="265" r:id="rId13"/>
    <p:sldId id="266" r:id="rId14"/>
    <p:sldId id="267" r:id="rId15"/>
    <p:sldId id="268" r:id="rId16"/>
    <p:sldId id="269" r:id="rId17"/>
    <p:sldId id="309" r:id="rId18"/>
    <p:sldId id="271" r:id="rId19"/>
    <p:sldId id="284" r:id="rId20"/>
    <p:sldId id="272" r:id="rId21"/>
    <p:sldId id="273" r:id="rId22"/>
    <p:sldId id="274" r:id="rId23"/>
    <p:sldId id="275" r:id="rId24"/>
    <p:sldId id="276" r:id="rId25"/>
    <p:sldId id="277" r:id="rId26"/>
    <p:sldId id="278" r:id="rId27"/>
    <p:sldId id="280" r:id="rId28"/>
    <p:sldId id="281" r:id="rId29"/>
    <p:sldId id="279" r:id="rId30"/>
    <p:sldId id="283" r:id="rId31"/>
    <p:sldId id="282"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10" r:id="rId57"/>
    <p:sldId id="311"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ABA681-048D-4466-9963-08FF10677C65}" type="datetimeFigureOut">
              <a:rPr lang="en-US" smtClean="0"/>
              <a:pPr/>
              <a:t>17/02/2022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D6521-CCCB-435E-A0E5-82081AA9CF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4D6521-CCCB-435E-A0E5-82081AA9CF78}"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6ABEC99-B407-478D-8DA6-BCE629D52F73}" type="datetimeFigureOut">
              <a:rPr lang="en-US" smtClean="0"/>
              <a:pPr/>
              <a:t>17/02/2022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2174967-60BF-46FB-8463-BB0DE15C26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ABEC99-B407-478D-8DA6-BCE629D52F73}" type="datetimeFigureOut">
              <a:rPr lang="en-US" smtClean="0"/>
              <a:pPr/>
              <a:t>17/02/2022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174967-60BF-46FB-8463-BB0DE15C26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6ABEC99-B407-478D-8DA6-BCE629D52F73}" type="datetimeFigureOut">
              <a:rPr lang="en-US" smtClean="0"/>
              <a:pPr/>
              <a:t>17/02/2022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2174967-60BF-46FB-8463-BB0DE15C26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ABEC99-B407-478D-8DA6-BCE629D52F73}" type="datetimeFigureOut">
              <a:rPr lang="en-US" smtClean="0"/>
              <a:pPr/>
              <a:t>17/02/2022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174967-60BF-46FB-8463-BB0DE15C26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6ABEC99-B407-478D-8DA6-BCE629D52F73}" type="datetimeFigureOut">
              <a:rPr lang="en-US" smtClean="0"/>
              <a:pPr/>
              <a:t>17/02/2022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2174967-60BF-46FB-8463-BB0DE15C26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ABEC99-B407-478D-8DA6-BCE629D52F73}" type="datetimeFigureOut">
              <a:rPr lang="en-US" smtClean="0"/>
              <a:pPr/>
              <a:t>17/02/2022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174967-60BF-46FB-8463-BB0DE15C26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ABEC99-B407-478D-8DA6-BCE629D52F73}" type="datetimeFigureOut">
              <a:rPr lang="en-US" smtClean="0"/>
              <a:pPr/>
              <a:t>17/02/2022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2174967-60BF-46FB-8463-BB0DE15C26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6ABEC99-B407-478D-8DA6-BCE629D52F73}" type="datetimeFigureOut">
              <a:rPr lang="en-US" smtClean="0"/>
              <a:pPr/>
              <a:t>17/02/2022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174967-60BF-46FB-8463-BB0DE15C26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6ABEC99-B407-478D-8DA6-BCE629D52F73}" type="datetimeFigureOut">
              <a:rPr lang="en-US" smtClean="0"/>
              <a:pPr/>
              <a:t>17/02/2022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2174967-60BF-46FB-8463-BB0DE15C26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ABEC99-B407-478D-8DA6-BCE629D52F73}" type="datetimeFigureOut">
              <a:rPr lang="en-US" smtClean="0"/>
              <a:pPr/>
              <a:t>17/02/2022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174967-60BF-46FB-8463-BB0DE15C26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6ABEC99-B407-478D-8DA6-BCE629D52F73}" type="datetimeFigureOut">
              <a:rPr lang="en-US" smtClean="0"/>
              <a:pPr/>
              <a:t>17/02/2022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174967-60BF-46FB-8463-BB0DE15C26B6}"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6ABEC99-B407-478D-8DA6-BCE629D52F73}" type="datetimeFigureOut">
              <a:rPr lang="en-US" smtClean="0"/>
              <a:pPr/>
              <a:t>17/02/2022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2174967-60BF-46FB-8463-BB0DE15C26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3600"/>
            <a:ext cx="8229600" cy="1938992"/>
          </a:xfrm>
          <a:prstGeom prst="rect">
            <a:avLst/>
          </a:prstGeom>
          <a:noFill/>
        </p:spPr>
        <p:txBody>
          <a:bodyPr wrap="square" lIns="91440" tIns="45720" rIns="91440" bIns="45720">
            <a:spAutoFit/>
          </a:bodyPr>
          <a:lstStyle/>
          <a:p>
            <a:pPr algn="ctr"/>
            <a:r>
              <a:rPr lang="en-US" sz="6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TIME AND SPACE COMPLEXITIES</a:t>
            </a:r>
            <a:endParaRPr lang="en-US" sz="6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Worst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200" b="1" dirty="0" smtClean="0">
                <a:latin typeface="Times New Roman" pitchFamily="18" charset="0"/>
                <a:cs typeface="Times New Roman" pitchFamily="18" charset="0"/>
              </a:rPr>
              <a:t>Θ(N^2)</a:t>
            </a:r>
            <a:r>
              <a:rPr lang="en-US" sz="2200" dirty="0" smtClean="0">
                <a:latin typeface="Times New Roman" pitchFamily="18" charset="0"/>
                <a:cs typeface="Times New Roman" pitchFamily="18" charset="0"/>
              </a:rPr>
              <a:t> is the Worst Case Time Complexity of Bubble Sort.</a:t>
            </a:r>
          </a:p>
          <a:p>
            <a:pPr fontAlgn="base"/>
            <a:r>
              <a:rPr lang="en-US" sz="2200" dirty="0" smtClean="0">
                <a:latin typeface="Times New Roman" pitchFamily="18" charset="0"/>
                <a:cs typeface="Times New Roman" pitchFamily="18" charset="0"/>
              </a:rPr>
              <a:t>This is the case when the array is </a:t>
            </a:r>
            <a:r>
              <a:rPr lang="en-US" sz="2200" b="1" dirty="0" smtClean="0">
                <a:latin typeface="Times New Roman" pitchFamily="18" charset="0"/>
                <a:cs typeface="Times New Roman" pitchFamily="18" charset="0"/>
              </a:rPr>
              <a:t>reversely sort</a:t>
            </a:r>
            <a:r>
              <a:rPr lang="en-US" sz="2200" dirty="0" smtClean="0">
                <a:latin typeface="Times New Roman" pitchFamily="18" charset="0"/>
                <a:cs typeface="Times New Roman" pitchFamily="18" charset="0"/>
              </a:rPr>
              <a:t> i.e. in descending order but we require ascending order or ascending order when descending order is needed.</a:t>
            </a:r>
          </a:p>
          <a:p>
            <a:pPr fontAlgn="base"/>
            <a:r>
              <a:rPr lang="en-US" sz="2200" dirty="0" smtClean="0">
                <a:latin typeface="Times New Roman" pitchFamily="18" charset="0"/>
                <a:cs typeface="Times New Roman" pitchFamily="18" charset="0"/>
              </a:rPr>
              <a:t>The number of swaps of two elements is equal to the number of comparisons in this case as every element is out of place.</a:t>
            </a:r>
          </a:p>
          <a:p>
            <a:pPr fontAlgn="base">
              <a:buNone/>
            </a:pPr>
            <a:r>
              <a:rPr lang="en-US" sz="2200" dirty="0" smtClean="0">
                <a:solidFill>
                  <a:srgbClr val="7030A0"/>
                </a:solidFill>
                <a:latin typeface="Times New Roman" pitchFamily="18" charset="0"/>
                <a:cs typeface="Times New Roman" pitchFamily="18" charset="0"/>
              </a:rPr>
              <a:t>     T(N)=C(N)=S(N)=N∗(N−1)/2</a:t>
            </a:r>
            <a:r>
              <a:rPr lang="en-US" sz="2200" dirty="0" smtClean="0">
                <a:latin typeface="Times New Roman" pitchFamily="18" charset="0"/>
                <a:cs typeface="Times New Roman" pitchFamily="18" charset="0"/>
              </a:rPr>
              <a:t>, from equation 2 and 4</a:t>
            </a:r>
          </a:p>
          <a:p>
            <a:pPr fontAlgn="base">
              <a:buNone/>
            </a:pPr>
            <a:r>
              <a:rPr lang="en-US" sz="2200" dirty="0" smtClean="0">
                <a:latin typeface="Times New Roman" pitchFamily="18" charset="0"/>
                <a:cs typeface="Times New Roman" pitchFamily="18" charset="0"/>
              </a:rPr>
              <a:t>     Therefore, in the worst case:</a:t>
            </a:r>
          </a:p>
          <a:p>
            <a:pPr fontAlgn="base">
              <a:buNone/>
            </a:pPr>
            <a:r>
              <a:rPr lang="en-US" sz="2200" dirty="0" smtClean="0">
                <a:latin typeface="Times New Roman" pitchFamily="18" charset="0"/>
                <a:cs typeface="Times New Roman" pitchFamily="18" charset="0"/>
              </a:rPr>
              <a:t>           </a:t>
            </a:r>
            <a:r>
              <a:rPr lang="en-US" sz="2200" dirty="0" smtClean="0">
                <a:solidFill>
                  <a:schemeClr val="accent6">
                    <a:lumMod val="75000"/>
                  </a:schemeClr>
                </a:solidFill>
                <a:latin typeface="Times New Roman" pitchFamily="18" charset="0"/>
                <a:cs typeface="Times New Roman" pitchFamily="18" charset="0"/>
              </a:rPr>
              <a:t>Number of Comparisons: O(N^2) time</a:t>
            </a:r>
          </a:p>
          <a:p>
            <a:pPr fontAlgn="base">
              <a:buNone/>
            </a:pPr>
            <a:r>
              <a:rPr lang="en-US" sz="2200" dirty="0" smtClean="0">
                <a:solidFill>
                  <a:schemeClr val="accent6">
                    <a:lumMod val="75000"/>
                  </a:schemeClr>
                </a:solidFill>
                <a:latin typeface="Times New Roman" pitchFamily="18" charset="0"/>
                <a:cs typeface="Times New Roman" pitchFamily="18" charset="0"/>
              </a:rPr>
              <a:t>           Number of swaps: O(N^2) time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Best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200" b="1" dirty="0" smtClean="0">
                <a:latin typeface="Times New Roman" pitchFamily="18" charset="0"/>
                <a:cs typeface="Times New Roman" pitchFamily="18" charset="0"/>
              </a:rPr>
              <a:t>Θ(N)</a:t>
            </a:r>
            <a:r>
              <a:rPr lang="en-US" sz="2200" dirty="0" smtClean="0">
                <a:latin typeface="Times New Roman" pitchFamily="18" charset="0"/>
                <a:cs typeface="Times New Roman" pitchFamily="18" charset="0"/>
              </a:rPr>
              <a:t> is the Best Case Time Complexity of Bubble Sort.</a:t>
            </a:r>
          </a:p>
          <a:p>
            <a:pPr fontAlgn="base"/>
            <a:r>
              <a:rPr lang="en-US" sz="2200" dirty="0" smtClean="0">
                <a:latin typeface="Times New Roman" pitchFamily="18" charset="0"/>
                <a:cs typeface="Times New Roman" pitchFamily="18" charset="0"/>
              </a:rPr>
              <a:t>This case occurs when the given array is </a:t>
            </a:r>
            <a:r>
              <a:rPr lang="en-US" sz="2200" b="1" dirty="0" smtClean="0">
                <a:latin typeface="Times New Roman" pitchFamily="18" charset="0"/>
                <a:cs typeface="Times New Roman" pitchFamily="18" charset="0"/>
              </a:rPr>
              <a:t>already sorted</a:t>
            </a:r>
            <a:r>
              <a:rPr lang="en-US" sz="2200" dirty="0" smtClean="0">
                <a:latin typeface="Times New Roman" pitchFamily="18" charset="0"/>
                <a:cs typeface="Times New Roman" pitchFamily="18" charset="0"/>
              </a:rPr>
              <a:t>.</a:t>
            </a:r>
          </a:p>
          <a:p>
            <a:pPr fontAlgn="base"/>
            <a:r>
              <a:rPr lang="en-US" sz="2200" dirty="0" smtClean="0">
                <a:latin typeface="Times New Roman" pitchFamily="18" charset="0"/>
                <a:cs typeface="Times New Roman" pitchFamily="18" charset="0"/>
              </a:rPr>
              <a:t>For the algorithm to </a:t>
            </a:r>
            <a:r>
              <a:rPr lang="en-US" sz="2200" dirty="0" err="1" smtClean="0">
                <a:latin typeface="Times New Roman" pitchFamily="18" charset="0"/>
                <a:cs typeface="Times New Roman" pitchFamily="18" charset="0"/>
              </a:rPr>
              <a:t>realise</a:t>
            </a:r>
            <a:r>
              <a:rPr lang="en-US" sz="2200" dirty="0" smtClean="0">
                <a:latin typeface="Times New Roman" pitchFamily="18" charset="0"/>
                <a:cs typeface="Times New Roman" pitchFamily="18" charset="0"/>
              </a:rPr>
              <a:t> this, only one walk through of the array is required during which no swaps occur (lines 9-13) and the swapped variable (false) indicates that the array is already sorted.</a:t>
            </a:r>
          </a:p>
          <a:p>
            <a:pPr fontAlgn="base">
              <a:buNone/>
            </a:pP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T(N)=C(N)=N</a:t>
            </a:r>
            <a:br>
              <a:rPr lang="en-US" sz="2200" dirty="0" smtClean="0">
                <a:solidFill>
                  <a:srgbClr val="7030A0"/>
                </a:solidFill>
                <a:latin typeface="Times New Roman" pitchFamily="18" charset="0"/>
                <a:cs typeface="Times New Roman" pitchFamily="18" charset="0"/>
              </a:rPr>
            </a:br>
            <a:r>
              <a:rPr lang="en-US" sz="2200" dirty="0" smtClean="0">
                <a:solidFill>
                  <a:srgbClr val="7030A0"/>
                </a:solidFill>
                <a:latin typeface="Times New Roman" pitchFamily="18" charset="0"/>
                <a:cs typeface="Times New Roman" pitchFamily="18" charset="0"/>
              </a:rPr>
              <a:t>       S(N)=0 </a:t>
            </a:r>
          </a:p>
          <a:p>
            <a:pPr fontAlgn="base">
              <a:buNone/>
            </a:pPr>
            <a:r>
              <a:rPr lang="en-US" sz="2200" dirty="0" smtClean="0">
                <a:latin typeface="Times New Roman" pitchFamily="18" charset="0"/>
                <a:cs typeface="Times New Roman" pitchFamily="18" charset="0"/>
              </a:rPr>
              <a:t>    Therefore, in the best case:</a:t>
            </a:r>
          </a:p>
          <a:p>
            <a:pPr fontAlgn="base">
              <a:buNone/>
            </a:pPr>
            <a:r>
              <a:rPr lang="en-US" sz="2200" dirty="0" smtClean="0">
                <a:latin typeface="Times New Roman" pitchFamily="18" charset="0"/>
                <a:cs typeface="Times New Roman" pitchFamily="18" charset="0"/>
              </a:rPr>
              <a:t>          </a:t>
            </a:r>
            <a:r>
              <a:rPr lang="en-US" sz="2200" dirty="0" smtClean="0">
                <a:solidFill>
                  <a:schemeClr val="accent6">
                    <a:lumMod val="75000"/>
                  </a:schemeClr>
                </a:solidFill>
                <a:latin typeface="Times New Roman" pitchFamily="18" charset="0"/>
                <a:cs typeface="Times New Roman" pitchFamily="18" charset="0"/>
              </a:rPr>
              <a:t>Number of Comparisons: N = O(N) time</a:t>
            </a:r>
          </a:p>
          <a:p>
            <a:pPr fontAlgn="base">
              <a:buNone/>
            </a:pPr>
            <a:r>
              <a:rPr lang="en-US" sz="2200" dirty="0" smtClean="0">
                <a:solidFill>
                  <a:schemeClr val="accent6">
                    <a:lumMod val="75000"/>
                  </a:schemeClr>
                </a:solidFill>
                <a:latin typeface="Times New Roman" pitchFamily="18" charset="0"/>
                <a:cs typeface="Times New Roman" pitchFamily="18" charset="0"/>
              </a:rPr>
              <a:t>          Number of swaps: 0 = O(1) time</a:t>
            </a: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Average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fontAlgn="base"/>
            <a:r>
              <a:rPr lang="en-US" sz="2400" b="1" dirty="0" smtClean="0">
                <a:latin typeface="Times New Roman" pitchFamily="18" charset="0"/>
                <a:cs typeface="Times New Roman" pitchFamily="18" charset="0"/>
              </a:rPr>
              <a:t>Θ(N^2)</a:t>
            </a:r>
            <a:r>
              <a:rPr lang="en-US" sz="2400" dirty="0" smtClean="0">
                <a:latin typeface="Times New Roman" pitchFamily="18" charset="0"/>
                <a:cs typeface="Times New Roman" pitchFamily="18" charset="0"/>
              </a:rPr>
              <a:t> is the Average Case Time Complexity of Bubble Sort.</a:t>
            </a:r>
          </a:p>
          <a:p>
            <a:pPr fontAlgn="base"/>
            <a:r>
              <a:rPr lang="en-US" sz="2400" dirty="0" smtClean="0">
                <a:latin typeface="Times New Roman" pitchFamily="18" charset="0"/>
                <a:cs typeface="Times New Roman" pitchFamily="18" charset="0"/>
              </a:rPr>
              <a:t>The number of comparisons is constant in Bubble Sort so in average case, there is O(N^2) comparisons. This is because irrespective of the arrangement of elements, the number of comparisons C(N) is same.</a:t>
            </a:r>
          </a:p>
          <a:p>
            <a:pPr fontAlgn="base">
              <a:buNone/>
            </a:pPr>
            <a:r>
              <a:rPr lang="en-US" sz="2400" dirty="0" smtClean="0">
                <a:latin typeface="Times New Roman" pitchFamily="18" charset="0"/>
                <a:cs typeface="Times New Roman" pitchFamily="18" charset="0"/>
              </a:rPr>
              <a:t>For the number of swaps, consider the following points:</a:t>
            </a:r>
          </a:p>
          <a:p>
            <a:pPr fontAlgn="base"/>
            <a:r>
              <a:rPr lang="en-US" sz="2400" dirty="0" smtClean="0">
                <a:latin typeface="Times New Roman" pitchFamily="18" charset="0"/>
                <a:cs typeface="Times New Roman" pitchFamily="18" charset="0"/>
              </a:rPr>
              <a:t>If an element is in index I1 but it should be in index I2, then it will take a minimum of I2-I1 swaps to bring the element to the correct position.</a:t>
            </a:r>
          </a:p>
          <a:p>
            <a:pPr fontAlgn="base"/>
            <a:r>
              <a:rPr lang="en-US" sz="2400" dirty="0" smtClean="0">
                <a:latin typeface="Times New Roman" pitchFamily="18" charset="0"/>
                <a:cs typeface="Times New Roman" pitchFamily="18" charset="0"/>
              </a:rPr>
              <a:t>An element E will be at a distance of I3 from its position in sorted array. Maximum value of I3 will be N-1 for the edge elements and it will be N/2 for the elements at the middle</a:t>
            </a:r>
            <a:r>
              <a:rPr lang="en-US" dirty="0" smtClean="0">
                <a:latin typeface="Times New Roman" pitchFamily="18" charset="0"/>
                <a:cs typeface="Times New Roman" pitchFamily="18" charset="0"/>
              </a:rPr>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Continue…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buNone/>
            </a:pP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sum of maximum difference in position across all elements will be:</a:t>
            </a:r>
          </a:p>
          <a:p>
            <a:pPr fontAlgn="base">
              <a:buNone/>
            </a:pPr>
            <a:r>
              <a:rPr lang="en-US" sz="2200" dirty="0" smtClean="0">
                <a:solidFill>
                  <a:srgbClr val="7030A0"/>
                </a:solidFill>
                <a:latin typeface="Times New Roman" pitchFamily="18" charset="0"/>
                <a:cs typeface="Times New Roman" pitchFamily="18" charset="0"/>
              </a:rPr>
              <a:t>       (N-1) + (N-3) + (N-5) ... + 0 + ... + (N-3) + (N-1)</a:t>
            </a:r>
            <a:br>
              <a:rPr lang="en-US" sz="2200" dirty="0" smtClean="0">
                <a:solidFill>
                  <a:srgbClr val="7030A0"/>
                </a:solidFill>
                <a:latin typeface="Times New Roman" pitchFamily="18" charset="0"/>
                <a:cs typeface="Times New Roman" pitchFamily="18" charset="0"/>
              </a:rPr>
            </a:br>
            <a:r>
              <a:rPr lang="en-US" sz="2200" dirty="0" smtClean="0">
                <a:solidFill>
                  <a:srgbClr val="7030A0"/>
                </a:solidFill>
                <a:latin typeface="Times New Roman" pitchFamily="18" charset="0"/>
                <a:cs typeface="Times New Roman" pitchFamily="18" charset="0"/>
              </a:rPr>
              <a:t>   = N x N - 2 x (1 + 3 + 5 + ... + N/2)</a:t>
            </a:r>
            <a:br>
              <a:rPr lang="en-US" sz="2200" dirty="0" smtClean="0">
                <a:solidFill>
                  <a:srgbClr val="7030A0"/>
                </a:solidFill>
                <a:latin typeface="Times New Roman" pitchFamily="18" charset="0"/>
                <a:cs typeface="Times New Roman" pitchFamily="18" charset="0"/>
              </a:rPr>
            </a:br>
            <a:r>
              <a:rPr lang="en-US" sz="2200" dirty="0" smtClean="0">
                <a:solidFill>
                  <a:srgbClr val="7030A0"/>
                </a:solidFill>
                <a:latin typeface="Times New Roman" pitchFamily="18" charset="0"/>
                <a:cs typeface="Times New Roman" pitchFamily="18" charset="0"/>
              </a:rPr>
              <a:t>   = N^2 - 2 x N^2 / 4</a:t>
            </a:r>
            <a:br>
              <a:rPr lang="en-US" sz="2200" dirty="0" smtClean="0">
                <a:solidFill>
                  <a:srgbClr val="7030A0"/>
                </a:solidFill>
                <a:latin typeface="Times New Roman" pitchFamily="18" charset="0"/>
                <a:cs typeface="Times New Roman" pitchFamily="18" charset="0"/>
              </a:rPr>
            </a:br>
            <a:r>
              <a:rPr lang="en-US" sz="2200" dirty="0" smtClean="0">
                <a:solidFill>
                  <a:srgbClr val="7030A0"/>
                </a:solidFill>
                <a:latin typeface="Times New Roman" pitchFamily="18" charset="0"/>
                <a:cs typeface="Times New Roman" pitchFamily="18" charset="0"/>
              </a:rPr>
              <a:t>   = N^2 - N^2 / 2</a:t>
            </a:r>
            <a:br>
              <a:rPr lang="en-US" sz="2200" dirty="0" smtClean="0">
                <a:solidFill>
                  <a:srgbClr val="7030A0"/>
                </a:solidFill>
                <a:latin typeface="Times New Roman" pitchFamily="18" charset="0"/>
                <a:cs typeface="Times New Roman" pitchFamily="18" charset="0"/>
              </a:rPr>
            </a:br>
            <a:r>
              <a:rPr lang="en-US" sz="2200" dirty="0" smtClean="0">
                <a:solidFill>
                  <a:srgbClr val="7030A0"/>
                </a:solidFill>
                <a:latin typeface="Times New Roman" pitchFamily="18" charset="0"/>
                <a:cs typeface="Times New Roman" pitchFamily="18" charset="0"/>
              </a:rPr>
              <a:t>   = N^2 / 2</a:t>
            </a:r>
          </a:p>
          <a:p>
            <a:pPr fontAlgn="base">
              <a:buNone/>
            </a:pPr>
            <a:r>
              <a:rPr lang="en-US" sz="2200" dirty="0" smtClean="0">
                <a:latin typeface="Times New Roman" pitchFamily="18" charset="0"/>
                <a:cs typeface="Times New Roman" pitchFamily="18" charset="0"/>
              </a:rPr>
              <a:t>   </a:t>
            </a:r>
            <a:r>
              <a:rPr lang="en-US" sz="2200" dirty="0" smtClean="0">
                <a:solidFill>
                  <a:schemeClr val="accent1">
                    <a:lumMod val="75000"/>
                  </a:schemeClr>
                </a:solidFill>
                <a:latin typeface="Times New Roman" pitchFamily="18" charset="0"/>
                <a:cs typeface="Times New Roman" pitchFamily="18" charset="0"/>
              </a:rPr>
              <a:t>Therefore, in average, the number of swaps = O(N^2).</a:t>
            </a:r>
          </a:p>
          <a:p>
            <a:pPr fontAlgn="base">
              <a:buNone/>
            </a:pPr>
            <a:r>
              <a:rPr lang="en-US" sz="2200" dirty="0" smtClean="0">
                <a:latin typeface="Times New Roman" pitchFamily="18" charset="0"/>
                <a:cs typeface="Times New Roman" pitchFamily="18" charset="0"/>
              </a:rPr>
              <a:t>   Therefore, in the average case time complexity of Bubble sort:</a:t>
            </a:r>
          </a:p>
          <a:p>
            <a:pPr fontAlgn="base">
              <a:buNone/>
            </a:pPr>
            <a:r>
              <a:rPr lang="en-US" sz="2200" dirty="0" smtClean="0">
                <a:latin typeface="Times New Roman" pitchFamily="18" charset="0"/>
                <a:cs typeface="Times New Roman" pitchFamily="18" charset="0"/>
              </a:rPr>
              <a:t>        </a:t>
            </a:r>
            <a:r>
              <a:rPr lang="en-US" sz="2200" dirty="0" smtClean="0">
                <a:solidFill>
                  <a:schemeClr val="accent6">
                    <a:lumMod val="75000"/>
                  </a:schemeClr>
                </a:solidFill>
                <a:latin typeface="Times New Roman" pitchFamily="18" charset="0"/>
                <a:cs typeface="Times New Roman" pitchFamily="18" charset="0"/>
              </a:rPr>
              <a:t>Number of Comparisons: O(N^2) time</a:t>
            </a:r>
          </a:p>
          <a:p>
            <a:pPr fontAlgn="base">
              <a:buNone/>
            </a:pPr>
            <a:r>
              <a:rPr lang="en-US" sz="2200" dirty="0" smtClean="0">
                <a:solidFill>
                  <a:schemeClr val="accent6">
                    <a:lumMod val="75000"/>
                  </a:schemeClr>
                </a:solidFill>
                <a:latin typeface="Times New Roman" pitchFamily="18" charset="0"/>
                <a:cs typeface="Times New Roman" pitchFamily="18" charset="0"/>
              </a:rPr>
              <a:t>        Number of swaps: O(N^2) time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899160"/>
          </a:xfrm>
        </p:spPr>
        <p:txBody>
          <a:bodyPr>
            <a:normAutofit/>
          </a:bodyPr>
          <a:lstStyle/>
          <a:p>
            <a:r>
              <a:rPr lang="en-US" sz="3600" dirty="0" smtClean="0">
                <a:solidFill>
                  <a:schemeClr val="tx2"/>
                </a:solidFill>
                <a:latin typeface="Times New Roman" pitchFamily="18" charset="0"/>
                <a:cs typeface="Times New Roman" pitchFamily="18" charset="0"/>
              </a:rPr>
              <a:t>algorithm:</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7239000" cy="5334000"/>
          </a:xfrm>
        </p:spPr>
        <p:txBody>
          <a:bodyPr>
            <a:normAutofit fontScale="77500" lnSpcReduction="20000"/>
          </a:bodyPr>
          <a:lstStyle/>
          <a:p>
            <a:pPr>
              <a:buNone/>
            </a:pP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bubble_sort</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N=</a:t>
            </a:r>
            <a:r>
              <a:rPr lang="en-US" sz="2200" dirty="0" err="1" smtClean="0">
                <a:latin typeface="Times New Roman" pitchFamily="18" charset="0"/>
                <a:cs typeface="Times New Roman" pitchFamily="18" charset="0"/>
              </a:rPr>
              <a:t>arr.length</a:t>
            </a:r>
            <a:r>
              <a:rPr lang="en-US" sz="2200" dirty="0" smtClean="0">
                <a:latin typeface="Times New Roman" pitchFamily="18" charset="0"/>
                <a:cs typeface="Times New Roman" pitchFamily="18" charset="0"/>
              </a:rPr>
              <a:t>;                            1</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temp;                                        1</a:t>
            </a:r>
          </a:p>
          <a:p>
            <a:pPr>
              <a:buNone/>
            </a:pPr>
            <a:r>
              <a:rPr lang="en-US" sz="2200" dirty="0" smtClean="0">
                <a:latin typeface="Times New Roman" pitchFamily="18" charset="0"/>
                <a:cs typeface="Times New Roman" pitchFamily="18" charset="0"/>
              </a:rPr>
              <a:t>    for(</a:t>
            </a: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=N-1;i&gt;=1;i--)                   1+N+N-1=2N</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for(</a:t>
            </a: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j=0;j&lt;</a:t>
            </a:r>
            <a:r>
              <a:rPr lang="en-US" sz="2200" dirty="0" err="1" smtClean="0">
                <a:latin typeface="Times New Roman" pitchFamily="18" charset="0"/>
                <a:cs typeface="Times New Roman" pitchFamily="18" charset="0"/>
              </a:rPr>
              <a:t>i;j</a:t>
            </a:r>
            <a:r>
              <a:rPr lang="en-US" sz="2200" dirty="0" smtClean="0">
                <a:latin typeface="Times New Roman" pitchFamily="18" charset="0"/>
                <a:cs typeface="Times New Roman" pitchFamily="18" charset="0"/>
              </a:rPr>
              <a:t>++)                      (N-1)+(x+1)+x</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if(</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[j] &gt; </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[j+1])                  3x</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temp = </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[j];                      2x</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[j] = </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[j+1];                 2x</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[j+1] = temp;                 2x</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return </a:t>
            </a:r>
            <a:r>
              <a:rPr lang="en-US" sz="2200" dirty="0" err="1" smtClean="0">
                <a:latin typeface="Times New Roman" pitchFamily="18" charset="0"/>
                <a:cs typeface="Times New Roman" pitchFamily="18" charset="0"/>
              </a:rPr>
              <a:t>arr</a:t>
            </a:r>
            <a:r>
              <a:rPr lang="en-US" sz="2200" dirty="0" smtClean="0">
                <a:latin typeface="Times New Roman" pitchFamily="18" charset="0"/>
                <a:cs typeface="Times New Roman" pitchFamily="18" charset="0"/>
              </a:rPr>
              <a:t>;                                           1</a:t>
            </a:r>
          </a:p>
          <a:p>
            <a:pPr>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cxnSp>
        <p:nvCxnSpPr>
          <p:cNvPr id="9" name="Straight Arrow Connector 8"/>
          <p:cNvCxnSpPr/>
          <p:nvPr/>
        </p:nvCxnSpPr>
        <p:spPr>
          <a:xfrm>
            <a:off x="2514600" y="1905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62200" y="22098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43200" y="2514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743200" y="3048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19400" y="3581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743200" y="4191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819400" y="4495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819400" y="4800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905000" y="58674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Continue…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pPr>
              <a:buNone/>
            </a:pPr>
            <a:r>
              <a:rPr lang="en-US" dirty="0" smtClean="0"/>
              <a:t> </a:t>
            </a:r>
            <a:r>
              <a:rPr lang="en-US" sz="2400" dirty="0" smtClean="0">
                <a:latin typeface="Times New Roman" pitchFamily="18" charset="0"/>
                <a:cs typeface="Times New Roman" pitchFamily="18" charset="0"/>
              </a:rPr>
              <a:t>T(N) = 1+1+2N+(N-1)+x+1+x+3x+2x+2x+2x+1</a:t>
            </a:r>
          </a:p>
          <a:p>
            <a:pPr>
              <a:buNone/>
            </a:pPr>
            <a:r>
              <a:rPr lang="en-US" sz="2400" dirty="0" smtClean="0">
                <a:latin typeface="Times New Roman" pitchFamily="18" charset="0"/>
                <a:cs typeface="Times New Roman" pitchFamily="18" charset="0"/>
              </a:rPr>
              <a:t> T(N) = 11x+3N+3</a:t>
            </a:r>
          </a:p>
          <a:p>
            <a:pPr>
              <a:buNone/>
            </a:pPr>
            <a:r>
              <a:rPr lang="en-US" sz="2400" dirty="0" smtClean="0">
                <a:latin typeface="Times New Roman" pitchFamily="18" charset="0"/>
                <a:cs typeface="Times New Roman" pitchFamily="18" charset="0"/>
              </a:rPr>
              <a:t>  we know that</a:t>
            </a:r>
          </a:p>
          <a:p>
            <a:pPr>
              <a:buNone/>
            </a:pPr>
            <a:r>
              <a:rPr lang="en-US" sz="2400" dirty="0" smtClean="0">
                <a:latin typeface="Times New Roman" pitchFamily="18" charset="0"/>
                <a:cs typeface="Times New Roman" pitchFamily="18" charset="0"/>
              </a:rPr>
              <a:t>     x=1+2+3+…….+(N-1)</a:t>
            </a:r>
          </a:p>
          <a:p>
            <a:pPr>
              <a:buNone/>
            </a:pP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Arithmatic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Progration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1+2+3+…….k = k(k+1)</a:t>
            </a:r>
          </a:p>
          <a:p>
            <a:pPr>
              <a:buNone/>
            </a:pPr>
            <a:r>
              <a:rPr lang="en-US" sz="2400" dirty="0" smtClean="0">
                <a:latin typeface="Times New Roman" pitchFamily="18" charset="0"/>
                <a:cs typeface="Times New Roman" pitchFamily="18" charset="0"/>
              </a:rPr>
              <a:t>                                    2</a:t>
            </a:r>
          </a:p>
          <a:p>
            <a:pPr>
              <a:buNone/>
            </a:pPr>
            <a:r>
              <a:rPr lang="en-US" sz="2400" dirty="0" smtClean="0">
                <a:latin typeface="Times New Roman" pitchFamily="18" charset="0"/>
                <a:cs typeface="Times New Roman" pitchFamily="18" charset="0"/>
              </a:rPr>
              <a:t>     x = (N-1)(N-1+1) = N(N-1)</a:t>
            </a:r>
          </a:p>
          <a:p>
            <a:pPr>
              <a:buNone/>
            </a:pPr>
            <a:r>
              <a:rPr lang="en-US" sz="2400" dirty="0" smtClean="0">
                <a:latin typeface="Times New Roman" pitchFamily="18" charset="0"/>
                <a:cs typeface="Times New Roman" pitchFamily="18" charset="0"/>
              </a:rPr>
              <a:t>                     2                   2</a:t>
            </a:r>
          </a:p>
          <a:p>
            <a:pPr>
              <a:buNone/>
            </a:pPr>
            <a:r>
              <a:rPr lang="en-US" sz="2400" dirty="0" smtClean="0">
                <a:latin typeface="Times New Roman" pitchFamily="18" charset="0"/>
                <a:cs typeface="Times New Roman" pitchFamily="18" charset="0"/>
              </a:rPr>
              <a:t> T(N) = 11N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11N +3N +3</a:t>
            </a:r>
          </a:p>
          <a:p>
            <a:pPr>
              <a:buNone/>
            </a:pPr>
            <a:r>
              <a:rPr lang="en-US" sz="2400" dirty="0" smtClean="0">
                <a:latin typeface="Times New Roman" pitchFamily="18" charset="0"/>
                <a:cs typeface="Times New Roman" pitchFamily="18" charset="0"/>
              </a:rPr>
              <a:t>              2          2</a:t>
            </a:r>
          </a:p>
          <a:p>
            <a:pPr>
              <a:buNone/>
            </a:pPr>
            <a:r>
              <a:rPr lang="en-US" sz="2400" dirty="0" smtClean="0">
                <a:latin typeface="Times New Roman" pitchFamily="18" charset="0"/>
                <a:cs typeface="Times New Roman" pitchFamily="18" charset="0"/>
              </a:rPr>
              <a:t>T(N) is O(N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Bubble sort is O(N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p>
        </p:txBody>
      </p:sp>
      <p:cxnSp>
        <p:nvCxnSpPr>
          <p:cNvPr id="11" name="Straight Connector 10"/>
          <p:cNvCxnSpPr/>
          <p:nvPr/>
        </p:nvCxnSpPr>
        <p:spPr>
          <a:xfrm>
            <a:off x="2514600" y="3886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4570412"/>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95600" y="4570412"/>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371600" y="51816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133600" y="5181600"/>
            <a:ext cx="228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chemeClr val="bg2">
                    <a:lumMod val="75000"/>
                  </a:schemeClr>
                </a:solidFill>
                <a:latin typeface="Times New Roman" pitchFamily="18" charset="0"/>
                <a:cs typeface="Times New Roman" pitchFamily="18" charset="0"/>
              </a:rPr>
              <a:t>Space complexity:</a:t>
            </a:r>
            <a:endParaRPr lang="en-US" sz="34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t>        </a:t>
            </a:r>
            <a:r>
              <a:rPr lang="en-US" sz="2400" dirty="0" smtClean="0">
                <a:solidFill>
                  <a:srgbClr val="0070C0"/>
                </a:solidFill>
              </a:rPr>
              <a:t>The algorithm only requires auxiliary variables for flags, temporary variables and thus the space complexity is O(1).</a:t>
            </a:r>
            <a:endParaRPr lang="en-US" sz="2400" dirty="0">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F0"/>
                </a:solidFill>
                <a:latin typeface="Times New Roman" pitchFamily="18" charset="0"/>
                <a:cs typeface="Times New Roman" pitchFamily="18" charset="0"/>
              </a:rPr>
              <a:t>Conclusion:</a:t>
            </a:r>
            <a:endParaRPr lang="en-US" sz="40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buNone/>
            </a:pPr>
            <a:r>
              <a:rPr lang="en-US" sz="2400" dirty="0" smtClean="0">
                <a:solidFill>
                  <a:srgbClr val="C00000"/>
                </a:solidFill>
                <a:latin typeface="Times New Roman" pitchFamily="18" charset="0"/>
                <a:cs typeface="Times New Roman" pitchFamily="18" charset="0"/>
              </a:rPr>
              <a:t>Time Complexity:</a:t>
            </a:r>
          </a:p>
          <a:p>
            <a:pPr fontAlgn="base"/>
            <a:r>
              <a:rPr lang="en-US" sz="2400" dirty="0" smtClean="0">
                <a:solidFill>
                  <a:srgbClr val="002060"/>
                </a:solidFill>
                <a:latin typeface="Times New Roman" pitchFamily="18" charset="0"/>
                <a:cs typeface="Times New Roman" pitchFamily="18" charset="0"/>
              </a:rPr>
              <a:t>Worst Case Time Complexity is: O(N</a:t>
            </a:r>
            <a:r>
              <a:rPr lang="en-US" sz="2400" baseline="30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a:t>
            </a:r>
          </a:p>
          <a:p>
            <a:pPr fontAlgn="base"/>
            <a:r>
              <a:rPr lang="en-US" sz="2400" dirty="0" smtClean="0">
                <a:solidFill>
                  <a:srgbClr val="002060"/>
                </a:solidFill>
                <a:latin typeface="Times New Roman" pitchFamily="18" charset="0"/>
                <a:cs typeface="Times New Roman" pitchFamily="18" charset="0"/>
              </a:rPr>
              <a:t>Average Case Time Complexity is: O(N</a:t>
            </a:r>
            <a:r>
              <a:rPr lang="en-US" sz="2400" baseline="30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a:t>
            </a:r>
          </a:p>
          <a:p>
            <a:pPr fontAlgn="base"/>
            <a:r>
              <a:rPr lang="en-US" sz="2400" dirty="0" smtClean="0">
                <a:solidFill>
                  <a:srgbClr val="002060"/>
                </a:solidFill>
                <a:latin typeface="Times New Roman" pitchFamily="18" charset="0"/>
                <a:cs typeface="Times New Roman" pitchFamily="18" charset="0"/>
              </a:rPr>
              <a:t>Best Case Time Complexity is: O(N</a:t>
            </a:r>
            <a:r>
              <a:rPr lang="en-US" sz="2400" baseline="30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a:t>
            </a:r>
          </a:p>
          <a:p>
            <a:pPr fontAlgn="base">
              <a:buNone/>
            </a:pPr>
            <a:endParaRPr lang="en-US" sz="2400" dirty="0" smtClean="0">
              <a:latin typeface="Times New Roman" pitchFamily="18" charset="0"/>
              <a:cs typeface="Times New Roman" pitchFamily="18" charset="0"/>
            </a:endParaRPr>
          </a:p>
          <a:p>
            <a:pPr fontAlgn="base">
              <a:buNone/>
            </a:pPr>
            <a:r>
              <a:rPr lang="en-US" sz="2400" b="1" dirty="0" smtClean="0">
                <a:solidFill>
                  <a:srgbClr val="C00000"/>
                </a:solidFill>
                <a:latin typeface="Times New Roman" pitchFamily="18" charset="0"/>
                <a:cs typeface="Times New Roman" pitchFamily="18" charset="0"/>
              </a:rPr>
              <a:t>Space Complexity:</a:t>
            </a:r>
            <a:endParaRPr lang="en-US" sz="2400" dirty="0" smtClean="0">
              <a:solidFill>
                <a:srgbClr val="C00000"/>
              </a:solidFill>
              <a:latin typeface="Times New Roman" pitchFamily="18" charset="0"/>
              <a:cs typeface="Times New Roman" pitchFamily="18" charset="0"/>
            </a:endParaRPr>
          </a:p>
          <a:p>
            <a:pPr fontAlgn="base"/>
            <a:r>
              <a:rPr lang="en-US" sz="2400" dirty="0" smtClean="0">
                <a:solidFill>
                  <a:srgbClr val="002060"/>
                </a:solidFill>
                <a:latin typeface="Times New Roman" pitchFamily="18" charset="0"/>
                <a:cs typeface="Times New Roman" pitchFamily="18" charset="0"/>
              </a:rPr>
              <a:t>Space complexity: O(n)</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2438400"/>
            <a:ext cx="6935104" cy="1015663"/>
          </a:xfrm>
          <a:prstGeom prst="rect">
            <a:avLst/>
          </a:prstGeom>
          <a:noFill/>
        </p:spPr>
        <p:txBody>
          <a:bodyPr wrap="none" lIns="91440" tIns="45720" rIns="91440" bIns="45720">
            <a:spAutoFit/>
          </a:bodyPr>
          <a:lstStyle/>
          <a:p>
            <a:pPr algn="ctr"/>
            <a:r>
              <a:rPr lang="en-US" sz="6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rPr>
              <a:t>SELECTION SORT</a:t>
            </a:r>
            <a:endPar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50"/>
                </a:solidFill>
                <a:latin typeface="Times New Roman" pitchFamily="18" charset="0"/>
                <a:cs typeface="Times New Roman" pitchFamily="18" charset="0"/>
              </a:rPr>
              <a:t>Introduction:</a:t>
            </a:r>
            <a:endParaRPr lang="en-US" sz="4000"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It is a simple sort algorithm that revolves around the comparison.</a:t>
            </a:r>
          </a:p>
          <a:p>
            <a:pPr algn="just"/>
            <a:r>
              <a:rPr lang="en-US" sz="2400" dirty="0" smtClean="0">
                <a:latin typeface="Times New Roman" pitchFamily="18" charset="0"/>
                <a:cs typeface="Times New Roman" pitchFamily="18" charset="0"/>
              </a:rPr>
              <a:t>In each iteration, one element get placed.</a:t>
            </a:r>
          </a:p>
          <a:p>
            <a:pPr algn="just"/>
            <a:r>
              <a:rPr lang="en-US" sz="2400" dirty="0" smtClean="0">
                <a:latin typeface="Times New Roman" pitchFamily="18" charset="0"/>
                <a:cs typeface="Times New Roman" pitchFamily="18" charset="0"/>
              </a:rPr>
              <a:t>We choose the minimum element in the array and place is at the beginning of the array by swapping with the front element.</a:t>
            </a:r>
          </a:p>
          <a:p>
            <a:pPr algn="just"/>
            <a:r>
              <a:rPr lang="en-US" sz="2400" dirty="0" smtClean="0">
                <a:latin typeface="Times New Roman" pitchFamily="18" charset="0"/>
                <a:cs typeface="Times New Roman" pitchFamily="18" charset="0"/>
              </a:rPr>
              <a:t>We can also do this by choosing maximum element and placing it at the rear end.</a:t>
            </a:r>
          </a:p>
          <a:p>
            <a:pPr algn="just"/>
            <a:r>
              <a:rPr lang="en-US" sz="2400" dirty="0" smtClean="0">
                <a:latin typeface="Times New Roman" pitchFamily="18" charset="0"/>
                <a:cs typeface="Times New Roman" pitchFamily="18" charset="0"/>
              </a:rPr>
              <a:t>Selection sort basically selects an element in every iteration and place it at the appropriate position.</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Times New Roman" pitchFamily="18" charset="0"/>
                <a:cs typeface="Times New Roman" pitchFamily="18" charset="0"/>
              </a:rPr>
              <a:t>Contents:</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solidFill>
                  <a:srgbClr val="002060"/>
                </a:solidFill>
                <a:latin typeface="Times New Roman" pitchFamily="18" charset="0"/>
                <a:cs typeface="Times New Roman" pitchFamily="18" charset="0"/>
              </a:rPr>
              <a:t>Time complexity</a:t>
            </a:r>
          </a:p>
          <a:p>
            <a:r>
              <a:rPr lang="en-US" sz="2400" dirty="0" smtClean="0">
                <a:solidFill>
                  <a:srgbClr val="002060"/>
                </a:solidFill>
                <a:latin typeface="Times New Roman" pitchFamily="18" charset="0"/>
                <a:cs typeface="Times New Roman" pitchFamily="18" charset="0"/>
              </a:rPr>
              <a:t>Space complexity</a:t>
            </a:r>
          </a:p>
          <a:p>
            <a:r>
              <a:rPr lang="en-US" sz="2400" dirty="0" smtClean="0">
                <a:solidFill>
                  <a:srgbClr val="002060"/>
                </a:solidFill>
                <a:latin typeface="Times New Roman" pitchFamily="18" charset="0"/>
                <a:cs typeface="Times New Roman" pitchFamily="18" charset="0"/>
              </a:rPr>
              <a:t>Time &amp; Space complexities for</a:t>
            </a:r>
          </a:p>
          <a:p>
            <a:pPr>
              <a:buNone/>
            </a:pPr>
            <a:r>
              <a:rPr lang="en-US" sz="2400" dirty="0" smtClean="0">
                <a:solidFill>
                  <a:srgbClr val="002060"/>
                </a:solidFill>
                <a:latin typeface="Times New Roman" pitchFamily="18" charset="0"/>
                <a:cs typeface="Times New Roman" pitchFamily="18" charset="0"/>
              </a:rPr>
              <a:t>       - Bubble Sort</a:t>
            </a:r>
          </a:p>
          <a:p>
            <a:pPr>
              <a:buNone/>
            </a:pPr>
            <a:r>
              <a:rPr lang="en-US" sz="2400" dirty="0" smtClean="0">
                <a:solidFill>
                  <a:srgbClr val="002060"/>
                </a:solidFill>
                <a:latin typeface="Times New Roman" pitchFamily="18" charset="0"/>
                <a:cs typeface="Times New Roman" pitchFamily="18" charset="0"/>
              </a:rPr>
              <a:t>       - Selection Sort</a:t>
            </a:r>
          </a:p>
          <a:p>
            <a:pPr>
              <a:buNone/>
            </a:pPr>
            <a:r>
              <a:rPr lang="en-US" sz="2400" dirty="0" smtClean="0">
                <a:solidFill>
                  <a:srgbClr val="002060"/>
                </a:solidFill>
                <a:latin typeface="Times New Roman" pitchFamily="18" charset="0"/>
                <a:cs typeface="Times New Roman" pitchFamily="18" charset="0"/>
              </a:rPr>
              <a:t>       - Insertion Sort</a:t>
            </a:r>
          </a:p>
          <a:p>
            <a:pPr>
              <a:buNone/>
            </a:pPr>
            <a:r>
              <a:rPr lang="en-US" sz="2400" dirty="0" smtClean="0">
                <a:solidFill>
                  <a:srgbClr val="002060"/>
                </a:solidFill>
                <a:latin typeface="Times New Roman" pitchFamily="18" charset="0"/>
                <a:cs typeface="Times New Roman" pitchFamily="18" charset="0"/>
              </a:rPr>
              <a:t>       - Quick Sort</a:t>
            </a:r>
          </a:p>
          <a:p>
            <a:pPr>
              <a:buNone/>
            </a:pPr>
            <a:r>
              <a:rPr lang="en-US" sz="2400" dirty="0" smtClean="0">
                <a:solidFill>
                  <a:srgbClr val="002060"/>
                </a:solidFill>
                <a:latin typeface="Times New Roman" pitchFamily="18" charset="0"/>
                <a:cs typeface="Times New Roman" pitchFamily="18" charset="0"/>
              </a:rPr>
              <a:t>       - Merge Sort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7030A0"/>
                </a:solidFill>
                <a:latin typeface="Times New Roman" pitchFamily="18" charset="0"/>
                <a:cs typeface="Times New Roman" pitchFamily="18" charset="0"/>
              </a:rPr>
              <a:t>Time complexity:</a:t>
            </a:r>
            <a:endParaRPr lang="en-US"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200" dirty="0" smtClean="0">
                <a:latin typeface="Times New Roman" pitchFamily="18" charset="0"/>
                <a:cs typeface="Times New Roman" pitchFamily="18" charset="0"/>
              </a:rPr>
              <a:t>At the beginning, the size of sorted sub-array (say S1) is 0 and the size of unsorted sub-array (say S2) is N.</a:t>
            </a:r>
          </a:p>
          <a:p>
            <a:pPr fontAlgn="base"/>
            <a:r>
              <a:rPr lang="en-US" sz="2200" dirty="0" smtClean="0">
                <a:latin typeface="Times New Roman" pitchFamily="18" charset="0"/>
                <a:cs typeface="Times New Roman" pitchFamily="18" charset="0"/>
              </a:rPr>
              <a:t>At each step, the size of sorted sub-array increases by 1 and size of unsorted sub-array decreases by 1. Hence, for a few steps are as follows:</a:t>
            </a:r>
          </a:p>
          <a:p>
            <a:pPr fontAlgn="base">
              <a:buNone/>
            </a:pPr>
            <a:r>
              <a:rPr lang="en-US" sz="2200" dirty="0" smtClean="0">
                <a:latin typeface="Times New Roman" pitchFamily="18" charset="0"/>
                <a:cs typeface="Times New Roman" pitchFamily="18" charset="0"/>
              </a:rPr>
              <a:t>      Step 1: S1: 0, S2: N</a:t>
            </a:r>
          </a:p>
          <a:p>
            <a:pPr fontAlgn="base">
              <a:buNone/>
            </a:pPr>
            <a:r>
              <a:rPr lang="en-US" sz="2200" dirty="0" smtClean="0">
                <a:latin typeface="Times New Roman" pitchFamily="18" charset="0"/>
                <a:cs typeface="Times New Roman" pitchFamily="18" charset="0"/>
              </a:rPr>
              <a:t>      Step 2: S1: 1, S2: N-1</a:t>
            </a:r>
          </a:p>
          <a:p>
            <a:pPr fontAlgn="base">
              <a:buNone/>
            </a:pPr>
            <a:r>
              <a:rPr lang="en-US" sz="2200" dirty="0" smtClean="0">
                <a:latin typeface="Times New Roman" pitchFamily="18" charset="0"/>
                <a:cs typeface="Times New Roman" pitchFamily="18" charset="0"/>
              </a:rPr>
              <a:t>      Step 3: S1: 2, S2: N-2</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and so on till S1 = N. Hence, there will be N+1 steps.</a:t>
            </a:r>
          </a:p>
          <a:p>
            <a:pPr fontAlgn="base">
              <a:buNone/>
            </a:pPr>
            <a:r>
              <a:rPr lang="en-US" sz="2200" dirty="0" smtClean="0">
                <a:latin typeface="Times New Roman" pitchFamily="18" charset="0"/>
                <a:cs typeface="Times New Roman" pitchFamily="18" charset="0"/>
              </a:rPr>
              <a:t>      Hence, S2 = N - S1</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fontAlgn="base"/>
            <a:r>
              <a:rPr lang="en-US" sz="2200" dirty="0" smtClean="0">
                <a:latin typeface="Times New Roman" pitchFamily="18" charset="0"/>
                <a:cs typeface="Times New Roman" pitchFamily="18" charset="0"/>
              </a:rPr>
              <a:t>The Time Complexity of finding the smallest element in a list of M elements is O(M). This is constant for all worst case, average case and best case.</a:t>
            </a:r>
          </a:p>
          <a:p>
            <a:pPr fontAlgn="base"/>
            <a:r>
              <a:rPr lang="en-US" sz="2200" dirty="0" smtClean="0">
                <a:latin typeface="Times New Roman" pitchFamily="18" charset="0"/>
                <a:cs typeface="Times New Roman" pitchFamily="18" charset="0"/>
              </a:rPr>
              <a:t>The time required for finding the smallest element is the size of unsorted sub-array that is O(S2). The exact value of S2 is dependent of the step.</a:t>
            </a:r>
          </a:p>
          <a:p>
            <a:pPr fontAlgn="base">
              <a:buNone/>
            </a:pPr>
            <a:r>
              <a:rPr lang="en-US" sz="2200" dirty="0" smtClean="0">
                <a:latin typeface="Times New Roman" pitchFamily="18" charset="0"/>
                <a:cs typeface="Times New Roman" pitchFamily="18" charset="0"/>
              </a:rPr>
              <a:t>For step I, </a:t>
            </a:r>
            <a:r>
              <a:rPr lang="en-US" sz="2200" dirty="0" smtClean="0">
                <a:solidFill>
                  <a:schemeClr val="accent6">
                    <a:lumMod val="50000"/>
                  </a:schemeClr>
                </a:solidFill>
                <a:latin typeface="Times New Roman" pitchFamily="18" charset="0"/>
                <a:cs typeface="Times New Roman" pitchFamily="18" charset="0"/>
              </a:rPr>
              <a:t>S1 will be I-1 </a:t>
            </a:r>
            <a:r>
              <a:rPr lang="en-US" sz="2200" dirty="0" smtClean="0">
                <a:latin typeface="Times New Roman" pitchFamily="18" charset="0"/>
                <a:cs typeface="Times New Roman" pitchFamily="18" charset="0"/>
              </a:rPr>
              <a:t>and </a:t>
            </a:r>
            <a:r>
              <a:rPr lang="en-US" sz="2200" dirty="0" smtClean="0">
                <a:solidFill>
                  <a:schemeClr val="accent6">
                    <a:lumMod val="50000"/>
                  </a:schemeClr>
                </a:solidFill>
                <a:latin typeface="Times New Roman" pitchFamily="18" charset="0"/>
                <a:cs typeface="Times New Roman" pitchFamily="18" charset="0"/>
              </a:rPr>
              <a:t>S2 will be N-S1 = N-I+1</a:t>
            </a: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So, the time complexity for step I will be:</a:t>
            </a:r>
          </a:p>
          <a:p>
            <a:pPr fontAlgn="base">
              <a:buNone/>
            </a:pP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O(N-I+1) for find the smallest element</a:t>
            </a:r>
          </a:p>
          <a:p>
            <a:pPr fontAlgn="base">
              <a:buNone/>
            </a:pP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O(1) for swapping the smallest element to the front of unsorted sub-array</a:t>
            </a:r>
          </a:p>
          <a:p>
            <a:pPr fontAlgn="base"/>
            <a:r>
              <a:rPr lang="en-US" sz="2200" dirty="0" smtClean="0">
                <a:latin typeface="Times New Roman" pitchFamily="18" charset="0"/>
                <a:cs typeface="Times New Roman" pitchFamily="18" charset="0"/>
              </a:rPr>
              <a:t>I will range from 1 to N+1.</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600200"/>
            <a:ext cx="7239000" cy="4846320"/>
          </a:xfrm>
        </p:spPr>
        <p:txBody>
          <a:bodyPr>
            <a:normAutofit fontScale="92500" lnSpcReduction="20000"/>
          </a:bodyPr>
          <a:lstStyle/>
          <a:p>
            <a:pPr fontAlgn="base">
              <a:buNone/>
            </a:pPr>
            <a:r>
              <a:rPr lang="en-US" sz="2400" dirty="0" smtClean="0">
                <a:latin typeface="Times New Roman" pitchFamily="18" charset="0"/>
                <a:cs typeface="Times New Roman" pitchFamily="18" charset="0"/>
              </a:rPr>
              <a:t>Hence, the sum of time complexity of all operations will be as follows:</a:t>
            </a:r>
          </a:p>
          <a:p>
            <a:pPr fontAlgn="base">
              <a:buNone/>
            </a:pPr>
            <a:r>
              <a:rPr lang="en-US" sz="2400" dirty="0" smtClean="0">
                <a:latin typeface="Times New Roman" pitchFamily="18" charset="0"/>
                <a:cs typeface="Times New Roman" pitchFamily="18" charset="0"/>
              </a:rPr>
              <a:t>Sum [ O(N-I+1) + O(1) ] for I from 1 to N+1</a:t>
            </a:r>
            <a:br>
              <a:rPr lang="en-US" sz="2400" dirty="0" smtClean="0">
                <a:latin typeface="Times New Roman" pitchFamily="18" charset="0"/>
                <a:cs typeface="Times New Roman" pitchFamily="18" charset="0"/>
              </a:rPr>
            </a:br>
            <a:r>
              <a:rPr lang="en-US" sz="2400" dirty="0" smtClean="0">
                <a:solidFill>
                  <a:srgbClr val="7030A0"/>
                </a:solidFill>
                <a:latin typeface="Times New Roman" pitchFamily="18" charset="0"/>
                <a:cs typeface="Times New Roman" pitchFamily="18" charset="0"/>
              </a:rPr>
              <a:t>= Sum [O(N-I+1)] + Sum[O(1)] ... Equation 1</a:t>
            </a:r>
          </a:p>
          <a:p>
            <a:pPr fontAlgn="base">
              <a:buNone/>
            </a:pPr>
            <a:r>
              <a:rPr lang="pt-BR" sz="2400" dirty="0" smtClean="0">
                <a:solidFill>
                  <a:srgbClr val="7030A0"/>
                </a:solidFill>
                <a:latin typeface="Times New Roman" pitchFamily="18" charset="0"/>
                <a:cs typeface="Times New Roman" pitchFamily="18" charset="0"/>
              </a:rPr>
              <a:t>Sum [ O(1) ] = 1 + 1 + ... + 1 [(N+1) times] = N+1 = O(N)</a:t>
            </a:r>
          </a:p>
          <a:p>
            <a:pPr fontAlgn="base">
              <a:buNone/>
            </a:pPr>
            <a:r>
              <a:rPr lang="pt-BR" sz="2400" dirty="0" smtClean="0">
                <a:solidFill>
                  <a:srgbClr val="7030A0"/>
                </a:solidFill>
                <a:latin typeface="Times New Roman" pitchFamily="18" charset="0"/>
                <a:cs typeface="Times New Roman" pitchFamily="18" charset="0"/>
              </a:rPr>
              <a:t>Sum [O(N-I+1)] = N + (N-1) + ... + 1 + 0 =</a:t>
            </a:r>
            <a:br>
              <a:rPr lang="pt-BR" sz="2400" dirty="0" smtClean="0">
                <a:solidFill>
                  <a:srgbClr val="7030A0"/>
                </a:solidFill>
                <a:latin typeface="Times New Roman" pitchFamily="18" charset="0"/>
                <a:cs typeface="Times New Roman" pitchFamily="18" charset="0"/>
              </a:rPr>
            </a:br>
            <a:r>
              <a:rPr lang="pt-BR" sz="2400" dirty="0" smtClean="0">
                <a:solidFill>
                  <a:srgbClr val="7030A0"/>
                </a:solidFill>
                <a:latin typeface="Times New Roman" pitchFamily="18" charset="0"/>
                <a:cs typeface="Times New Roman" pitchFamily="18" charset="0"/>
              </a:rPr>
              <a:t>= 1 + 2 + ... + N</a:t>
            </a:r>
            <a:br>
              <a:rPr lang="pt-BR" sz="2400" dirty="0" smtClean="0">
                <a:solidFill>
                  <a:srgbClr val="7030A0"/>
                </a:solidFill>
                <a:latin typeface="Times New Roman" pitchFamily="18" charset="0"/>
                <a:cs typeface="Times New Roman" pitchFamily="18" charset="0"/>
              </a:rPr>
            </a:br>
            <a:r>
              <a:rPr lang="pt-BR" sz="2400" dirty="0" smtClean="0">
                <a:solidFill>
                  <a:srgbClr val="7030A0"/>
                </a:solidFill>
                <a:latin typeface="Times New Roman" pitchFamily="18" charset="0"/>
                <a:cs typeface="Times New Roman" pitchFamily="18" charset="0"/>
              </a:rPr>
              <a:t>= N * (N+1) / 2</a:t>
            </a:r>
            <a:br>
              <a:rPr lang="pt-BR" sz="2400" dirty="0" smtClean="0">
                <a:solidFill>
                  <a:srgbClr val="7030A0"/>
                </a:solidFill>
                <a:latin typeface="Times New Roman" pitchFamily="18" charset="0"/>
                <a:cs typeface="Times New Roman" pitchFamily="18" charset="0"/>
              </a:rPr>
            </a:br>
            <a:r>
              <a:rPr lang="pt-BR" sz="2400" dirty="0" smtClean="0">
                <a:solidFill>
                  <a:srgbClr val="7030A0"/>
                </a:solidFill>
                <a:latin typeface="Times New Roman" pitchFamily="18" charset="0"/>
                <a:cs typeface="Times New Roman" pitchFamily="18" charset="0"/>
              </a:rPr>
              <a:t>= (N^2 + N) / 2 = O(N^2) + O(N) = O(N^2) [as N^2 is dominant term]</a:t>
            </a:r>
          </a:p>
          <a:p>
            <a:pPr fontAlgn="base">
              <a:buNone/>
            </a:pPr>
            <a:r>
              <a:rPr lang="pt-BR" sz="2400" dirty="0" smtClean="0">
                <a:latin typeface="Times New Roman" pitchFamily="18" charset="0"/>
                <a:cs typeface="Times New Roman" pitchFamily="18" charset="0"/>
              </a:rPr>
              <a:t>Therefore, from Equation 1, we get:</a:t>
            </a:r>
            <a:br>
              <a:rPr lang="pt-BR" sz="2400" dirty="0" smtClean="0">
                <a:latin typeface="Times New Roman" pitchFamily="18" charset="0"/>
                <a:cs typeface="Times New Roman" pitchFamily="18" charset="0"/>
              </a:rPr>
            </a:br>
            <a:r>
              <a:rPr lang="pt-BR" sz="2400" dirty="0" smtClean="0">
                <a:solidFill>
                  <a:srgbClr val="7030A0"/>
                </a:solidFill>
                <a:latin typeface="Times New Roman" pitchFamily="18" charset="0"/>
                <a:cs typeface="Times New Roman" pitchFamily="18" charset="0"/>
              </a:rPr>
              <a:t>Sum [O(N-I+1)] + Sum[O(1)]</a:t>
            </a:r>
            <a:br>
              <a:rPr lang="pt-BR" sz="2400" dirty="0" smtClean="0">
                <a:solidFill>
                  <a:srgbClr val="7030A0"/>
                </a:solidFill>
                <a:latin typeface="Times New Roman" pitchFamily="18" charset="0"/>
                <a:cs typeface="Times New Roman" pitchFamily="18" charset="0"/>
              </a:rPr>
            </a:br>
            <a:r>
              <a:rPr lang="pt-BR" sz="2400" dirty="0" smtClean="0">
                <a:solidFill>
                  <a:srgbClr val="7030A0"/>
                </a:solidFill>
                <a:latin typeface="Times New Roman" pitchFamily="18" charset="0"/>
                <a:cs typeface="Times New Roman" pitchFamily="18" charset="0"/>
              </a:rPr>
              <a:t>= O(N^2) + O(N)</a:t>
            </a:r>
            <a:br>
              <a:rPr lang="pt-BR" sz="2400" dirty="0" smtClean="0">
                <a:solidFill>
                  <a:srgbClr val="7030A0"/>
                </a:solidFill>
                <a:latin typeface="Times New Roman" pitchFamily="18" charset="0"/>
                <a:cs typeface="Times New Roman" pitchFamily="18" charset="0"/>
              </a:rPr>
            </a:br>
            <a:r>
              <a:rPr lang="pt-BR" sz="2400" dirty="0" smtClean="0">
                <a:solidFill>
                  <a:srgbClr val="7030A0"/>
                </a:solidFill>
                <a:latin typeface="Times New Roman" pitchFamily="18" charset="0"/>
                <a:cs typeface="Times New Roman" pitchFamily="18" charset="0"/>
              </a:rPr>
              <a:t>= O(N^2)</a:t>
            </a:r>
          </a:p>
          <a:p>
            <a:pPr fontAlgn="base">
              <a:buNone/>
            </a:pPr>
            <a:r>
              <a:rPr lang="en-US" sz="2400" dirty="0" smtClean="0">
                <a:solidFill>
                  <a:schemeClr val="accent6">
                    <a:lumMod val="50000"/>
                  </a:schemeClr>
                </a:solidFill>
                <a:latin typeface="Times New Roman" pitchFamily="18" charset="0"/>
                <a:cs typeface="Times New Roman" pitchFamily="18" charset="0"/>
              </a:rPr>
              <a:t>Hence, the time complexity of Selection Sort is O(N</a:t>
            </a:r>
            <a:r>
              <a:rPr lang="en-US" sz="2400" baseline="30000" dirty="0" smtClean="0">
                <a:solidFill>
                  <a:schemeClr val="accent6">
                    <a:lumMod val="50000"/>
                  </a:schemeClr>
                </a:solidFill>
                <a:latin typeface="Times New Roman" pitchFamily="18" charset="0"/>
                <a:cs typeface="Times New Roman" pitchFamily="18" charset="0"/>
              </a:rPr>
              <a:t>2</a:t>
            </a:r>
            <a:r>
              <a:rPr lang="en-US" sz="2400" dirty="0" smtClean="0">
                <a:solidFill>
                  <a:schemeClr val="accent6">
                    <a:lumMod val="50000"/>
                  </a:schemeClr>
                </a:solidFill>
                <a:latin typeface="Times New Roman" pitchFamily="18" charset="0"/>
                <a:cs typeface="Times New Roman" pitchFamily="18" charset="0"/>
              </a:rPr>
              <a:t>).</a:t>
            </a:r>
            <a:endParaRPr lang="pt-BR" sz="2400" dirty="0" smtClean="0">
              <a:solidFill>
                <a:schemeClr val="accent6">
                  <a:lumMod val="50000"/>
                </a:schemeClr>
              </a:solidFill>
              <a:latin typeface="Times New Roman" pitchFamily="18" charset="0"/>
              <a:cs typeface="Times New Roman" pitchFamily="18" charset="0"/>
            </a:endParaRPr>
          </a:p>
          <a:p>
            <a:pPr fontAlgn="base">
              <a:buNone/>
            </a:pPr>
            <a:endParaRPr lang="en-US" sz="2200" dirty="0" smtClean="0">
              <a:solidFill>
                <a:srgbClr val="7030A0"/>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990600"/>
          </a:xfrm>
        </p:spPr>
        <p:txBody>
          <a:bodyPr>
            <a:normAutofit/>
          </a:bodyPr>
          <a:lstStyle/>
          <a:p>
            <a:r>
              <a:rPr lang="en-US" sz="3200" dirty="0" smtClean="0">
                <a:solidFill>
                  <a:schemeClr val="bg2">
                    <a:lumMod val="75000"/>
                  </a:schemeClr>
                </a:solidFill>
                <a:latin typeface="Times New Roman" pitchFamily="18" charset="0"/>
                <a:cs typeface="Times New Roman" pitchFamily="18" charset="0"/>
              </a:rPr>
              <a:t>Worst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7239000" cy="5541336"/>
          </a:xfrm>
        </p:spPr>
        <p:txBody>
          <a:bodyPr>
            <a:noAutofit/>
          </a:bodyPr>
          <a:lstStyle/>
          <a:p>
            <a:pPr fontAlgn="base"/>
            <a:r>
              <a:rPr lang="en-US" sz="2200" dirty="0" smtClean="0">
                <a:latin typeface="Times New Roman" pitchFamily="18" charset="0"/>
                <a:cs typeface="Times New Roman" pitchFamily="18" charset="0"/>
              </a:rPr>
              <a:t>The worst case is the case when the array is already sorted (with one swap) but the smallest element is the last element. For example, if the sorted number as a1, a2, ..., </a:t>
            </a:r>
            <a:r>
              <a:rPr lang="en-US" sz="2200" dirty="0" err="1" smtClean="0">
                <a:latin typeface="Times New Roman" pitchFamily="18" charset="0"/>
                <a:cs typeface="Times New Roman" pitchFamily="18" charset="0"/>
              </a:rPr>
              <a:t>aN</a:t>
            </a:r>
            <a:r>
              <a:rPr lang="en-US" sz="2200" dirty="0" smtClean="0">
                <a:latin typeface="Times New Roman" pitchFamily="18" charset="0"/>
                <a:cs typeface="Times New Roman" pitchFamily="18" charset="0"/>
              </a:rPr>
              <a:t>, then:</a:t>
            </a:r>
          </a:p>
          <a:p>
            <a:pPr fontAlgn="base"/>
            <a:r>
              <a:rPr lang="en-US" sz="2200" dirty="0" smtClean="0">
                <a:latin typeface="Times New Roman" pitchFamily="18" charset="0"/>
                <a:cs typeface="Times New Roman" pitchFamily="18" charset="0"/>
              </a:rPr>
              <a:t>a2, a3, ..., </a:t>
            </a:r>
            <a:r>
              <a:rPr lang="en-US" sz="2200" dirty="0" err="1" smtClean="0">
                <a:latin typeface="Times New Roman" pitchFamily="18" charset="0"/>
                <a:cs typeface="Times New Roman" pitchFamily="18" charset="0"/>
              </a:rPr>
              <a:t>aN</a:t>
            </a:r>
            <a:r>
              <a:rPr lang="en-US" sz="2200" dirty="0" smtClean="0">
                <a:latin typeface="Times New Roman" pitchFamily="18" charset="0"/>
                <a:cs typeface="Times New Roman" pitchFamily="18" charset="0"/>
              </a:rPr>
              <a:t>, a1 will be the worst case for our particular implementation of Selection Sort.</a:t>
            </a:r>
          </a:p>
          <a:p>
            <a:pPr>
              <a:buNone/>
            </a:pPr>
            <a:r>
              <a:rPr lang="en-US" sz="2200" dirty="0" smtClean="0">
                <a:solidFill>
                  <a:srgbClr val="FF0000"/>
                </a:solidFill>
                <a:latin typeface="Times New Roman" pitchFamily="18" charset="0"/>
                <a:cs typeface="Times New Roman" pitchFamily="18" charset="0"/>
              </a:rPr>
              <a:t>Worst Case:</a:t>
            </a:r>
          </a:p>
          <a:p>
            <a:pPr fontAlgn="base"/>
            <a:r>
              <a:rPr lang="en-US" sz="2200" dirty="0" smtClean="0">
                <a:latin typeface="Times New Roman" pitchFamily="18" charset="0"/>
                <a:cs typeface="Times New Roman" pitchFamily="18" charset="0"/>
              </a:rPr>
              <a:t>The cost in this case is that at each step, a swap is done. This is because the smallest element will always be the last element and the swapped element which is kept at the end will be the second smallest element that is the smallest element of the new unsorted sub-array. Hence, the worst case has:</a:t>
            </a:r>
          </a:p>
          <a:p>
            <a:pPr fontAlgn="base">
              <a:buNone/>
            </a:pP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N * (N+1) / 2 comparisons</a:t>
            </a:r>
          </a:p>
          <a:p>
            <a:pPr fontAlgn="base">
              <a:buNone/>
            </a:pPr>
            <a:r>
              <a:rPr lang="en-US" sz="2200" dirty="0" smtClean="0">
                <a:solidFill>
                  <a:srgbClr val="7030A0"/>
                </a:solidFill>
                <a:latin typeface="Times New Roman" pitchFamily="18" charset="0"/>
                <a:cs typeface="Times New Roman" pitchFamily="18" charset="0"/>
              </a:rPr>
              <a:t>           N swaps</a:t>
            </a:r>
          </a:p>
          <a:p>
            <a:pPr fontAlgn="base">
              <a:buNone/>
            </a:pPr>
            <a:r>
              <a:rPr lang="en-US" sz="2200" dirty="0" smtClean="0">
                <a:solidFill>
                  <a:schemeClr val="accent6">
                    <a:lumMod val="50000"/>
                  </a:schemeClr>
                </a:solidFill>
                <a:latin typeface="Times New Roman" pitchFamily="18" charset="0"/>
                <a:cs typeface="Times New Roman" pitchFamily="18" charset="0"/>
              </a:rPr>
              <a:t>Hence, the time complexity is O(N^2).</a:t>
            </a:r>
          </a:p>
          <a:p>
            <a:pPr>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Best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200" dirty="0" smtClean="0">
                <a:latin typeface="Times New Roman" pitchFamily="18" charset="0"/>
                <a:cs typeface="Times New Roman" pitchFamily="18" charset="0"/>
              </a:rPr>
              <a:t>The best case is the case when the array is already sorted. For example, if the sorted number as a1, a2, ..., </a:t>
            </a:r>
            <a:r>
              <a:rPr lang="en-US" sz="2200" dirty="0" err="1" smtClean="0">
                <a:latin typeface="Times New Roman" pitchFamily="18" charset="0"/>
                <a:cs typeface="Times New Roman" pitchFamily="18" charset="0"/>
              </a:rPr>
              <a:t>aN</a:t>
            </a:r>
            <a:r>
              <a:rPr lang="en-US" sz="2200" dirty="0" smtClean="0">
                <a:latin typeface="Times New Roman" pitchFamily="18" charset="0"/>
                <a:cs typeface="Times New Roman" pitchFamily="18" charset="0"/>
              </a:rPr>
              <a:t>, then:</a:t>
            </a:r>
          </a:p>
          <a:p>
            <a:pPr fontAlgn="base"/>
            <a:r>
              <a:rPr lang="en-US" sz="2200" dirty="0" smtClean="0">
                <a:latin typeface="Times New Roman" pitchFamily="18" charset="0"/>
                <a:cs typeface="Times New Roman" pitchFamily="18" charset="0"/>
              </a:rPr>
              <a:t>a1, a2, a3, ..., </a:t>
            </a:r>
            <a:r>
              <a:rPr lang="en-US" sz="2200" dirty="0" err="1" smtClean="0">
                <a:latin typeface="Times New Roman" pitchFamily="18" charset="0"/>
                <a:cs typeface="Times New Roman" pitchFamily="18" charset="0"/>
              </a:rPr>
              <a:t>aN</a:t>
            </a:r>
            <a:r>
              <a:rPr lang="en-US" sz="2200" dirty="0" smtClean="0">
                <a:latin typeface="Times New Roman" pitchFamily="18" charset="0"/>
                <a:cs typeface="Times New Roman" pitchFamily="18" charset="0"/>
              </a:rPr>
              <a:t> will be the best case for our particular implementation of Selection Sort.</a:t>
            </a:r>
          </a:p>
          <a:p>
            <a:pPr fontAlgn="base"/>
            <a:r>
              <a:rPr lang="en-US" sz="2200" dirty="0" smtClean="0">
                <a:latin typeface="Times New Roman" pitchFamily="18" charset="0"/>
                <a:cs typeface="Times New Roman" pitchFamily="18" charset="0"/>
              </a:rPr>
              <a:t>This is the best case as we can avoid the swap at each step but the time spend to find the smallest element is still O(N). Hence, the best case has:</a:t>
            </a:r>
          </a:p>
          <a:p>
            <a:pPr fontAlgn="base">
              <a:buNone/>
            </a:pPr>
            <a:r>
              <a:rPr lang="en-US" sz="2200" dirty="0" smtClean="0">
                <a:solidFill>
                  <a:srgbClr val="7030A0"/>
                </a:solidFill>
                <a:latin typeface="Times New Roman" pitchFamily="18" charset="0"/>
                <a:cs typeface="Times New Roman" pitchFamily="18" charset="0"/>
              </a:rPr>
              <a:t>         N * (N+1) / 2 comparisons</a:t>
            </a:r>
          </a:p>
          <a:p>
            <a:pPr fontAlgn="base">
              <a:buNone/>
            </a:pPr>
            <a:r>
              <a:rPr lang="en-US" sz="2200" dirty="0" smtClean="0">
                <a:solidFill>
                  <a:srgbClr val="7030A0"/>
                </a:solidFill>
                <a:latin typeface="Times New Roman" pitchFamily="18" charset="0"/>
                <a:cs typeface="Times New Roman" pitchFamily="18" charset="0"/>
              </a:rPr>
              <a:t>         0 swaps</a:t>
            </a:r>
          </a:p>
          <a:p>
            <a:pPr fontAlgn="base">
              <a:buNone/>
            </a:pPr>
            <a:r>
              <a:rPr lang="en-US" sz="2200" dirty="0" smtClean="0">
                <a:solidFill>
                  <a:srgbClr val="C00000"/>
                </a:solidFill>
                <a:latin typeface="Times New Roman" pitchFamily="18" charset="0"/>
                <a:cs typeface="Times New Roman" pitchFamily="18" charset="0"/>
              </a:rPr>
              <a:t>Note only the number of swaps has changed. Hence, the time complexity is O(N^2).</a:t>
            </a:r>
          </a:p>
          <a:p>
            <a:endParaRPr lang="en-US" sz="22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Average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fontAlgn="base"/>
            <a:r>
              <a:rPr lang="en-US" dirty="0" smtClean="0">
                <a:latin typeface="Times New Roman" pitchFamily="18" charset="0"/>
                <a:cs typeface="Times New Roman" pitchFamily="18" charset="0"/>
              </a:rPr>
              <a:t>Based on the worst case and best case, we know that the number of comparisons will be the same for every case and hence, for average case as well, the number of comparisons will be constant.</a:t>
            </a:r>
          </a:p>
          <a:p>
            <a:pPr fontAlgn="base">
              <a:buNone/>
            </a:pP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Number of comparisons = N * (N+1) / 2</a:t>
            </a:r>
          </a:p>
          <a:p>
            <a:pPr fontAlgn="base">
              <a:buNone/>
            </a:pPr>
            <a:r>
              <a:rPr lang="en-US" dirty="0" smtClean="0">
                <a:latin typeface="Times New Roman" pitchFamily="18" charset="0"/>
                <a:cs typeface="Times New Roman" pitchFamily="18" charset="0"/>
              </a:rPr>
              <a:t>Therefore, the </a:t>
            </a:r>
            <a:r>
              <a:rPr lang="en-US" dirty="0" smtClean="0">
                <a:solidFill>
                  <a:schemeClr val="accent3">
                    <a:lumMod val="75000"/>
                  </a:schemeClr>
                </a:solidFill>
                <a:latin typeface="Times New Roman" pitchFamily="18" charset="0"/>
                <a:cs typeface="Times New Roman" pitchFamily="18" charset="0"/>
              </a:rPr>
              <a:t>Time complexity will be O(N^2).</a:t>
            </a:r>
          </a:p>
          <a:p>
            <a:pPr fontAlgn="base">
              <a:buNone/>
            </a:pPr>
            <a:r>
              <a:rPr lang="en-US" dirty="0" smtClean="0">
                <a:solidFill>
                  <a:srgbClr val="C00000"/>
                </a:solidFill>
                <a:latin typeface="Times New Roman" pitchFamily="18" charset="0"/>
                <a:cs typeface="Times New Roman" pitchFamily="18" charset="0"/>
              </a:rPr>
              <a:t>   To find the number of swaps,</a:t>
            </a:r>
          </a:p>
          <a:p>
            <a:pPr fontAlgn="base">
              <a:buFont typeface="Wingdings" pitchFamily="2" charset="2"/>
              <a:buChar char="Ø"/>
            </a:pPr>
            <a:r>
              <a:rPr lang="en-US" dirty="0" smtClean="0">
                <a:latin typeface="Times New Roman" pitchFamily="18" charset="0"/>
                <a:cs typeface="Times New Roman" pitchFamily="18" charset="0"/>
              </a:rPr>
              <a:t>There are N! different combination of N elements</a:t>
            </a:r>
          </a:p>
          <a:p>
            <a:pPr fontAlgn="base">
              <a:buFont typeface="Wingdings" pitchFamily="2" charset="2"/>
              <a:buChar char="Ø"/>
            </a:pPr>
            <a:r>
              <a:rPr lang="en-US" dirty="0" smtClean="0">
                <a:latin typeface="Times New Roman" pitchFamily="18" charset="0"/>
                <a:cs typeface="Times New Roman" pitchFamily="18" charset="0"/>
              </a:rPr>
              <a:t>Only for one combination (sorted order) there is 0 swaps.</a:t>
            </a:r>
          </a:p>
          <a:p>
            <a:pPr fontAlgn="base">
              <a:buFont typeface="Wingdings" pitchFamily="2" charset="2"/>
              <a:buChar char="Ø"/>
            </a:pPr>
            <a:r>
              <a:rPr lang="en-US" dirty="0" smtClean="0">
                <a:latin typeface="Times New Roman" pitchFamily="18" charset="0"/>
                <a:cs typeface="Times New Roman" pitchFamily="18" charset="0"/>
              </a:rPr>
              <a:t>In the worst case, a combination will have N swaps. There are several such combinations.</a:t>
            </a:r>
          </a:p>
          <a:p>
            <a:pPr fontAlgn="base">
              <a:buFont typeface="Wingdings" pitchFamily="2" charset="2"/>
              <a:buChar char="Ø"/>
            </a:pPr>
            <a:r>
              <a:rPr lang="en-US" dirty="0" smtClean="0">
                <a:latin typeface="Times New Roman" pitchFamily="18" charset="0"/>
                <a:cs typeface="Times New Roman" pitchFamily="18" charset="0"/>
              </a:rPr>
              <a:t>Number of ways to select 2 elements to swap = nC2 = N * (N-1) / 2</a:t>
            </a:r>
          </a:p>
          <a:p>
            <a:pPr fontAlgn="base">
              <a:buFont typeface="Wingdings" pitchFamily="2" charset="2"/>
              <a:buChar char="Ø"/>
            </a:pPr>
            <a:r>
              <a:rPr lang="en-US" dirty="0" smtClean="0">
                <a:latin typeface="Times New Roman" pitchFamily="18" charset="0"/>
                <a:cs typeface="Times New Roman" pitchFamily="18" charset="0"/>
              </a:rPr>
              <a:t>From sorted array, this will result in O(N^2) combinations which need 1 swap.</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fontAlgn="base">
              <a:buNone/>
            </a:pPr>
            <a:r>
              <a:rPr lang="en-US" sz="2200" dirty="0" smtClean="0">
                <a:latin typeface="Times New Roman" pitchFamily="18" charset="0"/>
                <a:cs typeface="Times New Roman" pitchFamily="18" charset="0"/>
              </a:rPr>
              <a:t>So,</a:t>
            </a:r>
            <a:br>
              <a:rPr lang="en-US" sz="2200" dirty="0" smtClean="0">
                <a:latin typeface="Times New Roman" pitchFamily="18" charset="0"/>
                <a:cs typeface="Times New Roman" pitchFamily="18" charset="0"/>
              </a:rPr>
            </a:br>
            <a:r>
              <a:rPr lang="en-US" sz="2200" dirty="0" smtClean="0">
                <a:solidFill>
                  <a:schemeClr val="accent4">
                    <a:lumMod val="75000"/>
                  </a:schemeClr>
                </a:solidFill>
                <a:latin typeface="Times New Roman" pitchFamily="18" charset="0"/>
                <a:cs typeface="Times New Roman" pitchFamily="18" charset="0"/>
              </a:rPr>
              <a:t>0 swap = 1 combination</a:t>
            </a:r>
            <a:br>
              <a:rPr lang="en-US" sz="2200" dirty="0" smtClean="0">
                <a:solidFill>
                  <a:schemeClr val="accent4">
                    <a:lumMod val="75000"/>
                  </a:schemeClr>
                </a:solidFill>
                <a:latin typeface="Times New Roman" pitchFamily="18" charset="0"/>
                <a:cs typeface="Times New Roman" pitchFamily="18" charset="0"/>
              </a:rPr>
            </a:br>
            <a:r>
              <a:rPr lang="en-US" sz="2200" dirty="0" smtClean="0">
                <a:solidFill>
                  <a:schemeClr val="accent4">
                    <a:lumMod val="75000"/>
                  </a:schemeClr>
                </a:solidFill>
                <a:latin typeface="Times New Roman" pitchFamily="18" charset="0"/>
                <a:cs typeface="Times New Roman" pitchFamily="18" charset="0"/>
              </a:rPr>
              <a:t>1 swap = O(N^2) combinations</a:t>
            </a:r>
            <a:br>
              <a:rPr lang="en-US" sz="2200" dirty="0" smtClean="0">
                <a:solidFill>
                  <a:schemeClr val="accent4">
                    <a:lumMod val="75000"/>
                  </a:schemeClr>
                </a:solidFill>
                <a:latin typeface="Times New Roman" pitchFamily="18" charset="0"/>
                <a:cs typeface="Times New Roman" pitchFamily="18" charset="0"/>
              </a:rPr>
            </a:br>
            <a:r>
              <a:rPr lang="en-US" sz="2200" dirty="0" smtClean="0">
                <a:solidFill>
                  <a:schemeClr val="accent4">
                    <a:lumMod val="75000"/>
                  </a:schemeClr>
                </a:solidFill>
                <a:latin typeface="Times New Roman" pitchFamily="18" charset="0"/>
                <a:cs typeface="Times New Roman" pitchFamily="18" charset="0"/>
              </a:rPr>
              <a:t>2 swap = O(N^4) combinations</a:t>
            </a:r>
            <a:br>
              <a:rPr lang="en-US" sz="2200" dirty="0" smtClean="0">
                <a:solidFill>
                  <a:schemeClr val="accent4">
                    <a:lumMod val="75000"/>
                  </a:schemeClr>
                </a:solidFill>
                <a:latin typeface="Times New Roman" pitchFamily="18" charset="0"/>
                <a:cs typeface="Times New Roman" pitchFamily="18" charset="0"/>
              </a:rPr>
            </a:br>
            <a:r>
              <a:rPr lang="en-US" sz="2200" dirty="0" smtClean="0">
                <a:solidFill>
                  <a:schemeClr val="accent4">
                    <a:lumMod val="75000"/>
                  </a:schemeClr>
                </a:solidFill>
                <a:latin typeface="Times New Roman" pitchFamily="18" charset="0"/>
                <a:cs typeface="Times New Roman" pitchFamily="18" charset="0"/>
              </a:rPr>
              <a:t>...</a:t>
            </a:r>
            <a:br>
              <a:rPr lang="en-US" sz="2200" dirty="0" smtClean="0">
                <a:solidFill>
                  <a:schemeClr val="accent4">
                    <a:lumMod val="75000"/>
                  </a:schemeClr>
                </a:solidFill>
                <a:latin typeface="Times New Roman" pitchFamily="18" charset="0"/>
                <a:cs typeface="Times New Roman" pitchFamily="18" charset="0"/>
              </a:rPr>
            </a:br>
            <a:r>
              <a:rPr lang="en-US" sz="2200" dirty="0" smtClean="0">
                <a:solidFill>
                  <a:schemeClr val="accent4">
                    <a:lumMod val="75000"/>
                  </a:schemeClr>
                </a:solidFill>
                <a:latin typeface="Times New Roman" pitchFamily="18" charset="0"/>
                <a:cs typeface="Times New Roman" pitchFamily="18" charset="0"/>
              </a:rPr>
              <a:t>N swaps = O(N) combinations</a:t>
            </a:r>
          </a:p>
          <a:p>
            <a:pPr fontAlgn="base">
              <a:buNone/>
            </a:pPr>
            <a:r>
              <a:rPr lang="en-US" sz="2200" dirty="0" smtClean="0">
                <a:latin typeface="Times New Roman" pitchFamily="18" charset="0"/>
                <a:cs typeface="Times New Roman" pitchFamily="18" charset="0"/>
              </a:rPr>
              <a:t>Hence, the total number of swaps will be:</a:t>
            </a:r>
          </a:p>
          <a:p>
            <a:pPr fontAlgn="base">
              <a:buNone/>
            </a:pP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0 + O(N^2) + 2 * O(N^4) + ... + N * O(N) = O((N+1)!) </a:t>
            </a:r>
            <a:r>
              <a:rPr lang="en-US" sz="2200" dirty="0" smtClean="0">
                <a:latin typeface="Times New Roman" pitchFamily="18" charset="0"/>
                <a:cs typeface="Times New Roman" pitchFamily="18" charset="0"/>
              </a:rPr>
              <a:t>Hence, the average number of swaps will be N that is O((N+1)!) / O(N!). Hence, the average case has:</a:t>
            </a:r>
          </a:p>
          <a:p>
            <a:pPr fontAlgn="base">
              <a:buNone/>
            </a:pPr>
            <a:r>
              <a:rPr lang="en-US" sz="2200" dirty="0" smtClean="0">
                <a:solidFill>
                  <a:srgbClr val="7030A0"/>
                </a:solidFill>
                <a:latin typeface="Times New Roman" pitchFamily="18" charset="0"/>
                <a:cs typeface="Times New Roman" pitchFamily="18" charset="0"/>
              </a:rPr>
              <a:t>        N * (N+1) / 2 comparisons</a:t>
            </a:r>
          </a:p>
          <a:p>
            <a:pPr fontAlgn="base">
              <a:buNone/>
            </a:pPr>
            <a:r>
              <a:rPr lang="en-US" sz="2200" dirty="0" smtClean="0">
                <a:solidFill>
                  <a:srgbClr val="7030A0"/>
                </a:solidFill>
                <a:latin typeface="Times New Roman" pitchFamily="18" charset="0"/>
                <a:cs typeface="Times New Roman" pitchFamily="18" charset="0"/>
              </a:rPr>
              <a:t>        N swaps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1143000"/>
          </a:xfrm>
        </p:spPr>
        <p:txBody>
          <a:bodyPr>
            <a:normAutofit/>
          </a:bodyPr>
          <a:lstStyle/>
          <a:p>
            <a:r>
              <a:rPr lang="en-US" sz="3600" dirty="0" smtClean="0">
                <a:solidFill>
                  <a:srgbClr val="7030A0"/>
                </a:solidFill>
              </a:rPr>
              <a:t>Algorithm:</a:t>
            </a:r>
            <a:endParaRPr lang="en-US" sz="3600" dirty="0">
              <a:solidFill>
                <a:srgbClr val="7030A0"/>
              </a:solidFill>
            </a:endParaRPr>
          </a:p>
        </p:txBody>
      </p:sp>
      <p:sp>
        <p:nvSpPr>
          <p:cNvPr id="3" name="Content Placeholder 2"/>
          <p:cNvSpPr>
            <a:spLocks noGrp="1"/>
          </p:cNvSpPr>
          <p:nvPr>
            <p:ph idx="1"/>
          </p:nvPr>
        </p:nvSpPr>
        <p:spPr>
          <a:xfrm>
            <a:off x="457200" y="914400"/>
            <a:ext cx="7239000" cy="4846320"/>
          </a:xfrm>
        </p:spPr>
        <p:txBody>
          <a:bodyPr>
            <a:noAutofit/>
          </a:bodyPr>
          <a:lstStyle/>
          <a:p>
            <a:pPr>
              <a:buNone/>
            </a:pPr>
            <a:r>
              <a:rPr lang="en-US" sz="16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selectionsort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size)</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temp;                                               1</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min;                                                 1</a:t>
            </a:r>
          </a:p>
          <a:p>
            <a:pPr>
              <a:buNone/>
            </a:pPr>
            <a:r>
              <a:rPr lang="en-US" sz="1800" dirty="0" smtClean="0">
                <a:latin typeface="Times New Roman" pitchFamily="18" charset="0"/>
                <a:cs typeface="Times New Roman" pitchFamily="18" charset="0"/>
              </a:rPr>
              <a:t>   for(</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j=0; j&lt;size-1; j++){                   1+N+N-1=2N</a:t>
            </a:r>
          </a:p>
          <a:p>
            <a:pPr>
              <a:buNone/>
            </a:pPr>
            <a:r>
              <a:rPr lang="en-US" sz="1800" dirty="0" smtClean="0">
                <a:latin typeface="Times New Roman" pitchFamily="18" charset="0"/>
                <a:cs typeface="Times New Roman" pitchFamily="18" charset="0"/>
              </a:rPr>
              <a:t>    min=j;                                                  N-1</a:t>
            </a:r>
          </a:p>
          <a:p>
            <a:pPr>
              <a:buNone/>
            </a:pPr>
            <a:r>
              <a:rPr lang="en-US" sz="1800" dirty="0" smtClean="0">
                <a:latin typeface="Times New Roman" pitchFamily="18" charset="0"/>
                <a:cs typeface="Times New Roman" pitchFamily="18" charset="0"/>
              </a:rPr>
              <a:t>   for(</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=j+1; j&lt;size; j++){                   (N-1)+(x+1)+x</a:t>
            </a:r>
          </a:p>
          <a:p>
            <a:pPr>
              <a:buNone/>
            </a:pPr>
            <a:r>
              <a:rPr lang="en-US" sz="1800" dirty="0" smtClean="0">
                <a:latin typeface="Times New Roman" pitchFamily="18" charset="0"/>
                <a:cs typeface="Times New Roman" pitchFamily="18" charset="0"/>
              </a:rPr>
              <a:t>    if(</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&lt; </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[min])                              3x</a:t>
            </a:r>
          </a:p>
          <a:p>
            <a:pPr>
              <a:buNone/>
            </a:pPr>
            <a:r>
              <a:rPr lang="en-US" sz="1800" dirty="0" smtClean="0">
                <a:latin typeface="Times New Roman" pitchFamily="18" charset="0"/>
                <a:cs typeface="Times New Roman" pitchFamily="18" charset="0"/>
              </a:rPr>
              <a:t>     min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x</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temp = </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[j];                                           2(N-1)</a:t>
            </a:r>
          </a:p>
          <a:p>
            <a:pPr>
              <a:buNone/>
            </a:pP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[j] = </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[min];                                      2(N-1)</a:t>
            </a:r>
          </a:p>
          <a:p>
            <a:pPr>
              <a:buNone/>
            </a:pP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[min] = temp;                                      2(N-1)</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return </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                                                 1</a:t>
            </a:r>
          </a:p>
          <a:p>
            <a:pPr>
              <a:buNone/>
            </a:pPr>
            <a:r>
              <a:rPr lang="en-US" sz="18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p:txBody>
      </p:sp>
      <p:cxnSp>
        <p:nvCxnSpPr>
          <p:cNvPr id="5" name="Straight Arrow Connector 4"/>
          <p:cNvCxnSpPr/>
          <p:nvPr/>
        </p:nvCxnSpPr>
        <p:spPr>
          <a:xfrm>
            <a:off x="3200400" y="1828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00400" y="2133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00400" y="2514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0400" y="28194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00400" y="32004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0400" y="35814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3886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62200" y="49530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62200" y="53340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362200" y="56388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828800" y="6400800"/>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solidFill>
                  <a:srgbClr val="0070C0"/>
                </a:solidFill>
              </a:rPr>
              <a:t>T(N) = 1+1+2N+N-1+N-1+x+1+x+3x+x+2(N-1)+2(N-1)+2(N-1)+1</a:t>
            </a:r>
          </a:p>
          <a:p>
            <a:pPr>
              <a:buNone/>
            </a:pPr>
            <a:r>
              <a:rPr lang="en-US" dirty="0" smtClean="0">
                <a:solidFill>
                  <a:srgbClr val="0070C0"/>
                </a:solidFill>
              </a:rPr>
              <a:t>T(N) = 6x+10N-4</a:t>
            </a:r>
          </a:p>
          <a:p>
            <a:pPr>
              <a:buNone/>
            </a:pPr>
            <a:r>
              <a:rPr lang="en-US" dirty="0" smtClean="0">
                <a:solidFill>
                  <a:srgbClr val="0070C0"/>
                </a:solidFill>
              </a:rPr>
              <a:t>     x=1+2+3+…….+(N-1)</a:t>
            </a:r>
          </a:p>
          <a:p>
            <a:pPr>
              <a:buNone/>
            </a:pPr>
            <a:r>
              <a:rPr lang="en-US" dirty="0" smtClean="0"/>
              <a:t>In </a:t>
            </a:r>
            <a:r>
              <a:rPr lang="en-US" dirty="0" err="1" smtClean="0"/>
              <a:t>Arithmatic</a:t>
            </a:r>
            <a:r>
              <a:rPr lang="en-US" dirty="0" smtClean="0"/>
              <a:t> Progression</a:t>
            </a:r>
          </a:p>
          <a:p>
            <a:pPr>
              <a:buNone/>
            </a:pPr>
            <a:r>
              <a:rPr lang="en-US" dirty="0" smtClean="0"/>
              <a:t>    </a:t>
            </a:r>
            <a:r>
              <a:rPr lang="en-US" dirty="0" smtClean="0">
                <a:solidFill>
                  <a:srgbClr val="0070C0"/>
                </a:solidFill>
              </a:rPr>
              <a:t>1+2+3+…….+k=k(k+1)</a:t>
            </a:r>
          </a:p>
          <a:p>
            <a:pPr>
              <a:buNone/>
            </a:pPr>
            <a:r>
              <a:rPr lang="en-US" dirty="0" smtClean="0">
                <a:solidFill>
                  <a:srgbClr val="0070C0"/>
                </a:solidFill>
              </a:rPr>
              <a:t>                             2</a:t>
            </a:r>
          </a:p>
          <a:p>
            <a:pPr>
              <a:buNone/>
            </a:pPr>
            <a:r>
              <a:rPr lang="en-US" dirty="0" smtClean="0">
                <a:solidFill>
                  <a:srgbClr val="0070C0"/>
                </a:solidFill>
              </a:rPr>
              <a:t>    x=(N-1)(N-1+1)</a:t>
            </a:r>
          </a:p>
          <a:p>
            <a:pPr>
              <a:buNone/>
            </a:pPr>
            <a:r>
              <a:rPr lang="en-US" dirty="0" smtClean="0">
                <a:solidFill>
                  <a:srgbClr val="0070C0"/>
                </a:solidFill>
              </a:rPr>
              <a:t>               2</a:t>
            </a:r>
          </a:p>
          <a:p>
            <a:pPr>
              <a:buNone/>
            </a:pPr>
            <a:r>
              <a:rPr lang="en-US" dirty="0" smtClean="0">
                <a:solidFill>
                  <a:srgbClr val="0070C0"/>
                </a:solidFill>
              </a:rPr>
              <a:t>    x=N(N-1)</a:t>
            </a:r>
          </a:p>
          <a:p>
            <a:pPr>
              <a:buNone/>
            </a:pPr>
            <a:r>
              <a:rPr lang="en-US" dirty="0" smtClean="0">
                <a:solidFill>
                  <a:srgbClr val="0070C0"/>
                </a:solidFill>
              </a:rPr>
              <a:t>           2</a:t>
            </a:r>
          </a:p>
          <a:p>
            <a:pPr>
              <a:buNone/>
            </a:pPr>
            <a:r>
              <a:rPr lang="en-US" dirty="0" smtClean="0">
                <a:solidFill>
                  <a:srgbClr val="0070C0"/>
                </a:solidFill>
              </a:rPr>
              <a:t> T(N)=3N</a:t>
            </a:r>
            <a:r>
              <a:rPr lang="en-US" baseline="30000" dirty="0" smtClean="0">
                <a:solidFill>
                  <a:srgbClr val="0070C0"/>
                </a:solidFill>
              </a:rPr>
              <a:t>2</a:t>
            </a:r>
            <a:r>
              <a:rPr lang="en-US" dirty="0" smtClean="0">
                <a:solidFill>
                  <a:srgbClr val="0070C0"/>
                </a:solidFill>
              </a:rPr>
              <a:t>-3N+10N-4</a:t>
            </a:r>
          </a:p>
          <a:p>
            <a:pPr>
              <a:buNone/>
            </a:pPr>
            <a:r>
              <a:rPr lang="en-US" dirty="0" smtClean="0">
                <a:solidFill>
                  <a:srgbClr val="0070C0"/>
                </a:solidFill>
              </a:rPr>
              <a:t> T(N)=3N</a:t>
            </a:r>
            <a:r>
              <a:rPr lang="en-US" baseline="30000" dirty="0" smtClean="0">
                <a:solidFill>
                  <a:srgbClr val="0070C0"/>
                </a:solidFill>
              </a:rPr>
              <a:t>2</a:t>
            </a:r>
            <a:r>
              <a:rPr lang="en-US" dirty="0" smtClean="0">
                <a:solidFill>
                  <a:srgbClr val="0070C0"/>
                </a:solidFill>
              </a:rPr>
              <a:t>+7N-4</a:t>
            </a:r>
          </a:p>
          <a:p>
            <a:pPr>
              <a:buNone/>
            </a:pPr>
            <a:endParaRPr lang="en-US" dirty="0" smtClean="0">
              <a:solidFill>
                <a:srgbClr val="C00000"/>
              </a:solidFill>
            </a:endParaRPr>
          </a:p>
          <a:p>
            <a:pPr>
              <a:buNone/>
            </a:pPr>
            <a:r>
              <a:rPr lang="en-US" dirty="0" smtClean="0">
                <a:solidFill>
                  <a:srgbClr val="C00000"/>
                </a:solidFill>
              </a:rPr>
              <a:t>     T(N) is O(N</a:t>
            </a:r>
            <a:r>
              <a:rPr lang="en-US" baseline="30000" dirty="0" smtClean="0">
                <a:solidFill>
                  <a:srgbClr val="C00000"/>
                </a:solidFill>
              </a:rPr>
              <a:t>2</a:t>
            </a:r>
            <a:r>
              <a:rPr lang="en-US" dirty="0" smtClean="0">
                <a:solidFill>
                  <a:srgbClr val="C00000"/>
                </a:solidFill>
              </a:rPr>
              <a:t>)</a:t>
            </a:r>
          </a:p>
          <a:p>
            <a:pPr>
              <a:buNone/>
            </a:pPr>
            <a:r>
              <a:rPr lang="en-US" dirty="0" smtClean="0">
                <a:solidFill>
                  <a:srgbClr val="C00000"/>
                </a:solidFill>
              </a:rPr>
              <a:t>    Selection sort is O(N</a:t>
            </a:r>
            <a:r>
              <a:rPr lang="en-US" baseline="30000" dirty="0" smtClean="0">
                <a:solidFill>
                  <a:srgbClr val="C00000"/>
                </a:solidFill>
              </a:rPr>
              <a:t>2</a:t>
            </a:r>
            <a:r>
              <a:rPr lang="en-US" dirty="0" smtClean="0">
                <a:solidFill>
                  <a:srgbClr val="C00000"/>
                </a:solidFill>
              </a:rPr>
              <a:t>)         </a:t>
            </a:r>
            <a:endParaRPr lang="en-US" dirty="0">
              <a:solidFill>
                <a:srgbClr val="C00000"/>
              </a:solidFill>
            </a:endParaRPr>
          </a:p>
        </p:txBody>
      </p:sp>
      <p:cxnSp>
        <p:nvCxnSpPr>
          <p:cNvPr id="7" name="Straight Connector 6"/>
          <p:cNvCxnSpPr/>
          <p:nvPr/>
        </p:nvCxnSpPr>
        <p:spPr>
          <a:xfrm>
            <a:off x="2438400" y="32004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38862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43000" y="4495800"/>
            <a:ext cx="60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chemeClr val="bg2">
                    <a:lumMod val="75000"/>
                  </a:schemeClr>
                </a:solidFill>
                <a:latin typeface="Times New Roman" pitchFamily="18" charset="0"/>
                <a:cs typeface="Times New Roman" pitchFamily="18" charset="0"/>
              </a:rPr>
              <a:t>Space complexity:</a:t>
            </a:r>
            <a:endParaRPr lang="en-US" sz="34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sz="2400" dirty="0" smtClean="0">
                <a:solidFill>
                  <a:srgbClr val="C00000"/>
                </a:solidFill>
                <a:latin typeface="Times New Roman" pitchFamily="18" charset="0"/>
                <a:cs typeface="Times New Roman" pitchFamily="18" charset="0"/>
              </a:rPr>
              <a:t>The space complexity of Selection Sort is O(1).</a:t>
            </a:r>
          </a:p>
          <a:p>
            <a:pPr fontAlgn="base">
              <a:buNone/>
            </a:pPr>
            <a:r>
              <a:rPr lang="en-US" sz="2400" dirty="0" smtClean="0">
                <a:latin typeface="Times New Roman" pitchFamily="18" charset="0"/>
                <a:cs typeface="Times New Roman" pitchFamily="18" charset="0"/>
              </a:rPr>
              <a:t>This is because we use only constant extra space such as:</a:t>
            </a:r>
          </a:p>
          <a:p>
            <a:pPr fontAlgn="base">
              <a:buNone/>
            </a:pPr>
            <a:r>
              <a:rPr lang="en-US" sz="2400" dirty="0" smtClean="0">
                <a:latin typeface="Times New Roman" pitchFamily="18" charset="0"/>
                <a:cs typeface="Times New Roman" pitchFamily="18" charset="0"/>
              </a:rPr>
              <a:t>         </a:t>
            </a:r>
            <a:r>
              <a:rPr lang="en-US" sz="2400" dirty="0" smtClean="0">
                <a:solidFill>
                  <a:schemeClr val="accent5">
                    <a:lumMod val="75000"/>
                  </a:schemeClr>
                </a:solidFill>
                <a:latin typeface="Times New Roman" pitchFamily="18" charset="0"/>
                <a:cs typeface="Times New Roman" pitchFamily="18" charset="0"/>
              </a:rPr>
              <a:t>2 variables to enable swapping of elements.</a:t>
            </a:r>
          </a:p>
          <a:p>
            <a:pPr fontAlgn="base">
              <a:buNone/>
            </a:pPr>
            <a:r>
              <a:rPr lang="en-US" sz="2400" dirty="0" smtClean="0">
                <a:solidFill>
                  <a:schemeClr val="accent5">
                    <a:lumMod val="75000"/>
                  </a:schemeClr>
                </a:solidFill>
                <a:latin typeface="Times New Roman" pitchFamily="18" charset="0"/>
                <a:cs typeface="Times New Roman" pitchFamily="18" charset="0"/>
              </a:rPr>
              <a:t>        One variable to keep track of smallest element in unsorted array</a:t>
            </a:r>
            <a:r>
              <a:rPr lang="en-US" sz="2400" dirty="0" smtClean="0">
                <a:latin typeface="Times New Roman" pitchFamily="18" charset="0"/>
                <a:cs typeface="Times New Roman" pitchFamily="18" charset="0"/>
              </a:rPr>
              <a:t>.</a:t>
            </a:r>
          </a:p>
          <a:p>
            <a:pPr fontAlgn="base"/>
            <a:r>
              <a:rPr lang="en-US" sz="2400" dirty="0" smtClean="0">
                <a:latin typeface="Times New Roman" pitchFamily="18" charset="0"/>
                <a:cs typeface="Times New Roman" pitchFamily="18" charset="0"/>
              </a:rPr>
              <a:t>Hence, in terms of Space Complexity, Selection Sort is optimal as the memory requirements remain same for every input.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7030A0"/>
                </a:solidFill>
                <a:latin typeface="Times New Roman" pitchFamily="18" charset="0"/>
                <a:cs typeface="Times New Roman" pitchFamily="18" charset="0"/>
              </a:rPr>
              <a:t>Time complexity:</a:t>
            </a:r>
            <a:endParaRPr lang="en-US"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It determines the </a:t>
            </a:r>
            <a:r>
              <a:rPr lang="en-US" sz="2400" dirty="0" smtClean="0">
                <a:solidFill>
                  <a:srgbClr val="0070C0"/>
                </a:solidFill>
                <a:latin typeface="Times New Roman" pitchFamily="18" charset="0"/>
                <a:cs typeface="Times New Roman" pitchFamily="18" charset="0"/>
              </a:rPr>
              <a:t>Total number of unit operations </a:t>
            </a:r>
            <a:r>
              <a:rPr lang="en-US" sz="2400" dirty="0" smtClean="0">
                <a:latin typeface="Times New Roman" pitchFamily="18" charset="0"/>
                <a:cs typeface="Times New Roman" pitchFamily="18" charset="0"/>
              </a:rPr>
              <a:t>to be undertaken to solve a </a:t>
            </a:r>
            <a:r>
              <a:rPr lang="en-US" sz="2400" dirty="0" err="1" smtClean="0">
                <a:latin typeface="Times New Roman" pitchFamily="18" charset="0"/>
                <a:cs typeface="Times New Roman" pitchFamily="18" charset="0"/>
              </a:rPr>
              <a:t>perticular</a:t>
            </a:r>
            <a:r>
              <a:rPr lang="en-US" sz="2400" dirty="0" smtClean="0">
                <a:latin typeface="Times New Roman" pitchFamily="18" charset="0"/>
                <a:cs typeface="Times New Roman" pitchFamily="18" charset="0"/>
              </a:rPr>
              <a:t> problem.</a:t>
            </a:r>
          </a:p>
          <a:p>
            <a:pPr algn="just"/>
            <a:r>
              <a:rPr lang="en-US" sz="2400" dirty="0" smtClean="0">
                <a:latin typeface="Times New Roman" pitchFamily="18" charset="0"/>
                <a:cs typeface="Times New Roman" pitchFamily="18" charset="0"/>
              </a:rPr>
              <a:t>Unit operation is an operation that is independent and cant be broken down in simpler operation.</a:t>
            </a:r>
          </a:p>
          <a:p>
            <a:pPr algn="just"/>
            <a:r>
              <a:rPr lang="en-US" sz="2400" dirty="0" smtClean="0">
                <a:latin typeface="Times New Roman" pitchFamily="18" charset="0"/>
                <a:cs typeface="Times New Roman" pitchFamily="18" charset="0"/>
              </a:rPr>
              <a:t>It is independent of architecture.</a:t>
            </a:r>
          </a:p>
          <a:p>
            <a:pPr algn="just"/>
            <a:r>
              <a:rPr lang="en-US" sz="2400" dirty="0" smtClean="0">
                <a:latin typeface="Times New Roman" pitchFamily="18" charset="0"/>
                <a:cs typeface="Times New Roman" pitchFamily="18" charset="0"/>
              </a:rPr>
              <a:t>It is computed on the basis of algorithm itself.</a:t>
            </a:r>
          </a:p>
          <a:p>
            <a:pPr algn="just"/>
            <a:r>
              <a:rPr lang="en-US" sz="2400" dirty="0" smtClean="0">
                <a:latin typeface="Times New Roman" pitchFamily="18" charset="0"/>
                <a:cs typeface="Times New Roman" pitchFamily="18" charset="0"/>
              </a:rPr>
              <a:t>It’s a high priority criteria in optimal algorithm selection.</a:t>
            </a:r>
          </a:p>
          <a:p>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70C0"/>
                </a:solidFill>
                <a:latin typeface="Times New Roman" pitchFamily="18" charset="0"/>
                <a:cs typeface="Times New Roman" pitchFamily="18" charset="0"/>
              </a:rPr>
              <a:t>Conclusion:</a:t>
            </a:r>
            <a:endParaRPr lang="en-US" sz="40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buNone/>
            </a:pPr>
            <a:r>
              <a:rPr lang="en-US" sz="2200" dirty="0" smtClean="0">
                <a:solidFill>
                  <a:srgbClr val="C00000"/>
                </a:solidFill>
                <a:latin typeface="Times New Roman" pitchFamily="18" charset="0"/>
                <a:cs typeface="Times New Roman" pitchFamily="18" charset="0"/>
              </a:rPr>
              <a:t>Time Complexity:</a:t>
            </a:r>
          </a:p>
          <a:p>
            <a:pPr fontAlgn="base"/>
            <a:r>
              <a:rPr lang="en-US" sz="2200" dirty="0" smtClean="0">
                <a:solidFill>
                  <a:srgbClr val="002060"/>
                </a:solidFill>
                <a:latin typeface="Times New Roman" pitchFamily="18" charset="0"/>
                <a:cs typeface="Times New Roman" pitchFamily="18" charset="0"/>
              </a:rPr>
              <a:t>Worst Case Time Complexity is: O(N</a:t>
            </a:r>
            <a:r>
              <a:rPr lang="en-US" sz="2200" baseline="30000" dirty="0" smtClean="0">
                <a:solidFill>
                  <a:srgbClr val="002060"/>
                </a:solidFill>
                <a:latin typeface="Times New Roman" pitchFamily="18" charset="0"/>
                <a:cs typeface="Times New Roman" pitchFamily="18" charset="0"/>
              </a:rPr>
              <a:t>2</a:t>
            </a:r>
            <a:r>
              <a:rPr lang="en-US" sz="2200" dirty="0" smtClean="0">
                <a:solidFill>
                  <a:srgbClr val="002060"/>
                </a:solidFill>
                <a:latin typeface="Times New Roman" pitchFamily="18" charset="0"/>
                <a:cs typeface="Times New Roman" pitchFamily="18" charset="0"/>
              </a:rPr>
              <a:t>)</a:t>
            </a:r>
          </a:p>
          <a:p>
            <a:pPr fontAlgn="base"/>
            <a:r>
              <a:rPr lang="en-US" sz="2200" dirty="0" smtClean="0">
                <a:solidFill>
                  <a:srgbClr val="002060"/>
                </a:solidFill>
                <a:latin typeface="Times New Roman" pitchFamily="18" charset="0"/>
                <a:cs typeface="Times New Roman" pitchFamily="18" charset="0"/>
              </a:rPr>
              <a:t>Average Case Time Complexity is: O(N</a:t>
            </a:r>
            <a:r>
              <a:rPr lang="en-US" sz="2200" baseline="30000" dirty="0" smtClean="0">
                <a:solidFill>
                  <a:srgbClr val="002060"/>
                </a:solidFill>
                <a:latin typeface="Times New Roman" pitchFamily="18" charset="0"/>
                <a:cs typeface="Times New Roman" pitchFamily="18" charset="0"/>
              </a:rPr>
              <a:t>2</a:t>
            </a:r>
            <a:r>
              <a:rPr lang="en-US" sz="2200" dirty="0" smtClean="0">
                <a:solidFill>
                  <a:srgbClr val="002060"/>
                </a:solidFill>
                <a:latin typeface="Times New Roman" pitchFamily="18" charset="0"/>
                <a:cs typeface="Times New Roman" pitchFamily="18" charset="0"/>
              </a:rPr>
              <a:t>)</a:t>
            </a:r>
          </a:p>
          <a:p>
            <a:pPr fontAlgn="base"/>
            <a:r>
              <a:rPr lang="en-US" sz="2200" dirty="0" smtClean="0">
                <a:solidFill>
                  <a:srgbClr val="002060"/>
                </a:solidFill>
                <a:latin typeface="Times New Roman" pitchFamily="18" charset="0"/>
                <a:cs typeface="Times New Roman" pitchFamily="18" charset="0"/>
              </a:rPr>
              <a:t>Best Case Time Complexity is: O(N</a:t>
            </a:r>
            <a:r>
              <a:rPr lang="en-US" sz="2200" baseline="30000" dirty="0" smtClean="0">
                <a:solidFill>
                  <a:srgbClr val="002060"/>
                </a:solidFill>
                <a:latin typeface="Times New Roman" pitchFamily="18" charset="0"/>
                <a:cs typeface="Times New Roman" pitchFamily="18" charset="0"/>
              </a:rPr>
              <a:t>2</a:t>
            </a:r>
            <a:r>
              <a:rPr lang="en-US" sz="2200" dirty="0" smtClean="0">
                <a:solidFill>
                  <a:srgbClr val="002060"/>
                </a:solidFill>
                <a:latin typeface="Times New Roman" pitchFamily="18" charset="0"/>
                <a:cs typeface="Times New Roman" pitchFamily="18" charset="0"/>
              </a:rPr>
              <a:t>)</a:t>
            </a:r>
          </a:p>
          <a:p>
            <a:pPr fontAlgn="base">
              <a:buNone/>
            </a:pPr>
            <a:endParaRPr lang="en-US" sz="2200" dirty="0" smtClean="0">
              <a:latin typeface="Times New Roman" pitchFamily="18" charset="0"/>
              <a:cs typeface="Times New Roman" pitchFamily="18" charset="0"/>
            </a:endParaRPr>
          </a:p>
          <a:p>
            <a:pPr fontAlgn="base">
              <a:buNone/>
            </a:pPr>
            <a:r>
              <a:rPr lang="en-US" sz="2200" dirty="0" smtClean="0">
                <a:solidFill>
                  <a:srgbClr val="C00000"/>
                </a:solidFill>
                <a:latin typeface="Times New Roman" pitchFamily="18" charset="0"/>
                <a:cs typeface="Times New Roman" pitchFamily="18" charset="0"/>
              </a:rPr>
              <a:t>Space Complexity</a:t>
            </a:r>
            <a:r>
              <a:rPr lang="en-US" sz="2200" dirty="0" smtClean="0">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O(1)</a:t>
            </a:r>
          </a:p>
          <a:p>
            <a:pPr fontAlgn="base">
              <a:buNone/>
            </a:pPr>
            <a:endParaRPr lang="en-US" sz="2200" dirty="0" smtClean="0">
              <a:latin typeface="Times New Roman" pitchFamily="18" charset="0"/>
              <a:cs typeface="Times New Roman" pitchFamily="18" charset="0"/>
            </a:endParaRPr>
          </a:p>
          <a:p>
            <a:pPr fontAlgn="base">
              <a:buNone/>
            </a:pPr>
            <a:r>
              <a:rPr lang="en-US" sz="2200" dirty="0" smtClean="0">
                <a:solidFill>
                  <a:srgbClr val="C00000"/>
                </a:solidFill>
                <a:latin typeface="Times New Roman" pitchFamily="18" charset="0"/>
                <a:cs typeface="Times New Roman" pitchFamily="18" charset="0"/>
              </a:rPr>
              <a:t>The number of swaps in Selection Sort are as follows:</a:t>
            </a:r>
          </a:p>
          <a:p>
            <a:pPr fontAlgn="base"/>
            <a:r>
              <a:rPr lang="en-US" sz="2200" dirty="0" smtClean="0">
                <a:solidFill>
                  <a:srgbClr val="002060"/>
                </a:solidFill>
                <a:latin typeface="Times New Roman" pitchFamily="18" charset="0"/>
                <a:cs typeface="Times New Roman" pitchFamily="18" charset="0"/>
              </a:rPr>
              <a:t>Worst case: O(N)</a:t>
            </a:r>
          </a:p>
          <a:p>
            <a:pPr fontAlgn="base"/>
            <a:r>
              <a:rPr lang="en-US" sz="2200" dirty="0" smtClean="0">
                <a:solidFill>
                  <a:srgbClr val="002060"/>
                </a:solidFill>
                <a:latin typeface="Times New Roman" pitchFamily="18" charset="0"/>
                <a:cs typeface="Times New Roman" pitchFamily="18" charset="0"/>
              </a:rPr>
              <a:t>Average Case: O(N)</a:t>
            </a:r>
          </a:p>
          <a:p>
            <a:pPr fontAlgn="base"/>
            <a:r>
              <a:rPr lang="en-US" sz="2200" dirty="0" smtClean="0">
                <a:solidFill>
                  <a:srgbClr val="002060"/>
                </a:solidFill>
                <a:latin typeface="Times New Roman" pitchFamily="18" charset="0"/>
                <a:cs typeface="Times New Roman" pitchFamily="18" charset="0"/>
              </a:rPr>
              <a:t>Best Case: O(1)</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514600"/>
            <a:ext cx="6738128" cy="1015663"/>
          </a:xfrm>
          <a:prstGeom prst="rect">
            <a:avLst/>
          </a:prstGeom>
          <a:noFill/>
        </p:spPr>
        <p:txBody>
          <a:bodyPr wrap="none" lIns="91440" tIns="45720" rIns="91440" bIns="45720">
            <a:spAutoFit/>
          </a:bodyPr>
          <a:lstStyle/>
          <a:p>
            <a:pPr algn="ctr"/>
            <a:r>
              <a:rPr lang="en-US" sz="6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rPr>
              <a:t>INSERTION SORT</a:t>
            </a:r>
            <a:endParaRPr lang="en-US" sz="6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50"/>
                </a:solidFill>
                <a:latin typeface="Times New Roman" pitchFamily="18" charset="0"/>
                <a:cs typeface="Times New Roman" pitchFamily="18" charset="0"/>
              </a:rPr>
              <a:t>Introduction:</a:t>
            </a:r>
            <a:endParaRPr lang="en-US" sz="4000"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It is one of the easiest &amp; brute force sorting algorithm.</a:t>
            </a:r>
          </a:p>
          <a:p>
            <a:r>
              <a:rPr lang="en-US" sz="2200" dirty="0" smtClean="0">
                <a:latin typeface="Times New Roman" pitchFamily="18" charset="0"/>
                <a:cs typeface="Times New Roman" pitchFamily="18" charset="0"/>
              </a:rPr>
              <a:t>Insertion sort is used to sort elements in either ascending or descending order.</a:t>
            </a:r>
          </a:p>
          <a:p>
            <a:r>
              <a:rPr lang="en-US" sz="2200" dirty="0" smtClean="0">
                <a:latin typeface="Times New Roman" pitchFamily="18" charset="0"/>
                <a:cs typeface="Times New Roman" pitchFamily="18" charset="0"/>
              </a:rPr>
              <a:t>In insertion sort, we maintain a </a:t>
            </a:r>
            <a:r>
              <a:rPr lang="en-US" sz="2200" dirty="0" smtClean="0">
                <a:solidFill>
                  <a:srgbClr val="C00000"/>
                </a:solidFill>
                <a:latin typeface="Times New Roman" pitchFamily="18" charset="0"/>
                <a:cs typeface="Times New Roman" pitchFamily="18" charset="0"/>
              </a:rPr>
              <a:t>sorted part </a:t>
            </a:r>
            <a:r>
              <a:rPr lang="en-US" sz="2200" dirty="0" smtClean="0">
                <a:latin typeface="Times New Roman" pitchFamily="18" charset="0"/>
                <a:cs typeface="Times New Roman" pitchFamily="18" charset="0"/>
              </a:rPr>
              <a:t>&amp; </a:t>
            </a:r>
            <a:r>
              <a:rPr lang="en-US" sz="2200" dirty="0" smtClean="0">
                <a:solidFill>
                  <a:srgbClr val="C00000"/>
                </a:solidFill>
                <a:latin typeface="Times New Roman" pitchFamily="18" charset="0"/>
                <a:cs typeface="Times New Roman" pitchFamily="18" charset="0"/>
              </a:rPr>
              <a:t>unsorted part</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With every iteration, one item from unsorted is moved to the sorted part.</a:t>
            </a:r>
          </a:p>
          <a:p>
            <a:r>
              <a:rPr lang="en-US" sz="2200" dirty="0" smtClean="0">
                <a:latin typeface="Times New Roman" pitchFamily="18" charset="0"/>
                <a:cs typeface="Times New Roman" pitchFamily="18" charset="0"/>
              </a:rPr>
              <a:t>First element is picked and considered as sorted.</a:t>
            </a:r>
          </a:p>
          <a:p>
            <a:r>
              <a:rPr lang="en-US" sz="2200" dirty="0" smtClean="0">
                <a:latin typeface="Times New Roman" pitchFamily="18" charset="0"/>
                <a:cs typeface="Times New Roman" pitchFamily="18" charset="0"/>
              </a:rPr>
              <a:t>Then we start picking from 2</a:t>
            </a:r>
            <a:r>
              <a:rPr lang="en-US" sz="2200" baseline="30000" dirty="0" smtClean="0">
                <a:latin typeface="Times New Roman" pitchFamily="18" charset="0"/>
                <a:cs typeface="Times New Roman" pitchFamily="18" charset="0"/>
              </a:rPr>
              <a:t>nd</a:t>
            </a:r>
            <a:r>
              <a:rPr lang="en-US" sz="2200" dirty="0" smtClean="0">
                <a:latin typeface="Times New Roman" pitchFamily="18" charset="0"/>
                <a:cs typeface="Times New Roman" pitchFamily="18" charset="0"/>
              </a:rPr>
              <a:t> elements onwards &amp; start comparing it with elements in sorted part.</a:t>
            </a:r>
          </a:p>
          <a:p>
            <a:r>
              <a:rPr lang="en-US" sz="2200" dirty="0" smtClean="0">
                <a:latin typeface="Times New Roman" pitchFamily="18" charset="0"/>
                <a:cs typeface="Times New Roman" pitchFamily="18" charset="0"/>
              </a:rPr>
              <a:t>We shift the elements from sorted by one element until an appropriate location is not found for the picked element.</a:t>
            </a:r>
          </a:p>
          <a:p>
            <a:r>
              <a:rPr lang="en-US" sz="2200" dirty="0" smtClean="0">
                <a:latin typeface="Times New Roman" pitchFamily="18" charset="0"/>
                <a:cs typeface="Times New Roman" pitchFamily="18" charset="0"/>
              </a:rPr>
              <a:t>This continues till all the elements get exhausted.</a:t>
            </a:r>
          </a:p>
          <a:p>
            <a:endParaRPr lang="en-US" sz="22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r>
              <a:rPr lang="en-US" sz="4000" dirty="0" smtClean="0">
                <a:solidFill>
                  <a:srgbClr val="7030A0"/>
                </a:solidFill>
                <a:latin typeface="Times New Roman" pitchFamily="18" charset="0"/>
                <a:cs typeface="Times New Roman" pitchFamily="18" charset="0"/>
              </a:rPr>
              <a:t>Time complexity:</a:t>
            </a:r>
            <a:endParaRPr lang="en-US"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239000" cy="5486400"/>
          </a:xfrm>
        </p:spPr>
        <p:txBody>
          <a:bodyPr>
            <a:normAutofit/>
          </a:bodyPr>
          <a:lstStyle/>
          <a:p>
            <a:r>
              <a:rPr lang="en-US" sz="2200" dirty="0" smtClean="0">
                <a:latin typeface="Times New Roman" pitchFamily="18" charset="0"/>
                <a:cs typeface="Times New Roman" pitchFamily="18" charset="0"/>
              </a:rPr>
              <a:t>We assume Cost of each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operation as C </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where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{1,2,3,4,5,6,8} and compute the number of times these are executed. Therefore the Total Cost for one such operation would be the product of Cost of one operation and the number of times it is executed.</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We could list them as below:</a:t>
            </a:r>
          </a:p>
          <a:p>
            <a:pPr>
              <a:buNone/>
            </a:pPr>
            <a:r>
              <a:rPr lang="en-US" sz="2400" b="1" cap="all" dirty="0" smtClean="0"/>
              <a:t>      </a:t>
            </a:r>
            <a:r>
              <a:rPr lang="en-US" sz="2200" b="1" cap="all" dirty="0" smtClean="0">
                <a:solidFill>
                  <a:srgbClr val="FF0000"/>
                </a:solidFill>
                <a:latin typeface="Times New Roman" pitchFamily="18" charset="0"/>
                <a:cs typeface="Times New Roman" pitchFamily="18" charset="0"/>
              </a:rPr>
              <a:t>COST OF LINE       NO. OF TIMES IT IS RUN  </a:t>
            </a:r>
          </a:p>
          <a:p>
            <a:pPr>
              <a:buNone/>
            </a:pPr>
            <a:r>
              <a:rPr lang="en-US" sz="2200" b="1" cap="all" dirty="0" smtClean="0">
                <a:solidFill>
                  <a:srgbClr val="00206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C</a:t>
            </a:r>
            <a:r>
              <a:rPr lang="en-US" sz="2200" baseline="-25000" dirty="0" smtClean="0">
                <a:solidFill>
                  <a:srgbClr val="002060"/>
                </a:solidFill>
                <a:latin typeface="Times New Roman" pitchFamily="18" charset="0"/>
                <a:cs typeface="Times New Roman" pitchFamily="18" charset="0"/>
              </a:rPr>
              <a:t>1</a:t>
            </a:r>
            <a:r>
              <a:rPr lang="en-US" sz="2200" b="1" cap="all" dirty="0" smtClean="0">
                <a:solidFill>
                  <a:srgbClr val="00206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n</a:t>
            </a:r>
          </a:p>
          <a:p>
            <a:pPr>
              <a:buNone/>
            </a:pPr>
            <a:r>
              <a:rPr lang="en-US" sz="2200" dirty="0" smtClean="0">
                <a:solidFill>
                  <a:srgbClr val="002060"/>
                </a:solidFill>
                <a:latin typeface="Times New Roman" pitchFamily="18" charset="0"/>
                <a:cs typeface="Times New Roman" pitchFamily="18" charset="0"/>
              </a:rPr>
              <a:t>                  C</a:t>
            </a:r>
            <a:r>
              <a:rPr lang="en-US" sz="2200" baseline="-25000" dirty="0" smtClean="0">
                <a:solidFill>
                  <a:srgbClr val="002060"/>
                </a:solidFill>
                <a:latin typeface="Times New Roman" pitchFamily="18" charset="0"/>
                <a:cs typeface="Times New Roman" pitchFamily="18" charset="0"/>
              </a:rPr>
              <a:t>2                                                         </a:t>
            </a:r>
            <a:r>
              <a:rPr lang="en-US" sz="2200" dirty="0" smtClean="0">
                <a:solidFill>
                  <a:srgbClr val="002060"/>
                </a:solidFill>
                <a:latin typeface="Times New Roman" pitchFamily="18" charset="0"/>
                <a:cs typeface="Times New Roman" pitchFamily="18" charset="0"/>
              </a:rPr>
              <a:t>n – 1</a:t>
            </a:r>
          </a:p>
          <a:p>
            <a:pPr>
              <a:buNone/>
            </a:pPr>
            <a:r>
              <a:rPr lang="en-US" sz="2200" dirty="0" smtClean="0">
                <a:solidFill>
                  <a:srgbClr val="002060"/>
                </a:solidFill>
                <a:latin typeface="Times New Roman" pitchFamily="18" charset="0"/>
                <a:cs typeface="Times New Roman" pitchFamily="18" charset="0"/>
              </a:rPr>
              <a:t>                  C</a:t>
            </a:r>
            <a:r>
              <a:rPr lang="en-US" sz="2200" baseline="-25000" dirty="0" smtClean="0">
                <a:solidFill>
                  <a:srgbClr val="002060"/>
                </a:solidFill>
                <a:latin typeface="Times New Roman" pitchFamily="18" charset="0"/>
                <a:cs typeface="Times New Roman" pitchFamily="18" charset="0"/>
              </a:rPr>
              <a:t>3                                                         </a:t>
            </a:r>
            <a:r>
              <a:rPr lang="en-US" sz="2200" dirty="0" smtClean="0">
                <a:solidFill>
                  <a:srgbClr val="002060"/>
                </a:solidFill>
                <a:latin typeface="Times New Roman" pitchFamily="18" charset="0"/>
                <a:cs typeface="Times New Roman" pitchFamily="18" charset="0"/>
              </a:rPr>
              <a:t>n – 1</a:t>
            </a:r>
          </a:p>
          <a:p>
            <a:pPr>
              <a:buNone/>
            </a:pPr>
            <a:r>
              <a:rPr lang="en-US" sz="2200" dirty="0" smtClean="0">
                <a:solidFill>
                  <a:srgbClr val="002060"/>
                </a:solidFill>
                <a:latin typeface="Times New Roman" pitchFamily="18" charset="0"/>
                <a:cs typeface="Times New Roman" pitchFamily="18" charset="0"/>
              </a:rPr>
              <a:t>                  C</a:t>
            </a:r>
            <a:r>
              <a:rPr lang="en-US" sz="2200" baseline="-25000" dirty="0" smtClean="0">
                <a:solidFill>
                  <a:srgbClr val="002060"/>
                </a:solidFill>
                <a:latin typeface="Times New Roman" pitchFamily="18" charset="0"/>
                <a:cs typeface="Times New Roman" pitchFamily="18" charset="0"/>
              </a:rPr>
              <a:t>4                                                       </a:t>
            </a:r>
            <a:r>
              <a:rPr lang="en-US" sz="2200" dirty="0" smtClean="0">
                <a:solidFill>
                  <a:srgbClr val="002060"/>
                </a:solidFill>
                <a:latin typeface="Times New Roman" pitchFamily="18" charset="0"/>
                <a:cs typeface="Times New Roman" pitchFamily="18" charset="0"/>
              </a:rPr>
              <a:t> </a:t>
            </a:r>
            <a:r>
              <a:rPr lang="en-US" sz="2200" baseline="-25000" dirty="0" smtClean="0">
                <a:solidFill>
                  <a:srgbClr val="002060"/>
                </a:solidFill>
                <a:latin typeface="Times New Roman" pitchFamily="18" charset="0"/>
                <a:cs typeface="Times New Roman" pitchFamily="18" charset="0"/>
              </a:rPr>
              <a:t> </a:t>
            </a:r>
            <a:r>
              <a:rPr lang="el-GR" sz="2200" dirty="0" smtClean="0">
                <a:solidFill>
                  <a:srgbClr val="002060"/>
                </a:solidFill>
                <a:latin typeface="Times New Roman" pitchFamily="18" charset="0"/>
                <a:cs typeface="Times New Roman" pitchFamily="18" charset="0"/>
              </a:rPr>
              <a:t>Σ</a:t>
            </a:r>
            <a:r>
              <a:rPr lang="el-GR" sz="2200" baseline="30000" dirty="0" smtClean="0">
                <a:solidFill>
                  <a:srgbClr val="002060"/>
                </a:solidFill>
                <a:latin typeface="Times New Roman" pitchFamily="18" charset="0"/>
                <a:cs typeface="Times New Roman" pitchFamily="18" charset="0"/>
              </a:rPr>
              <a:t> </a:t>
            </a:r>
            <a:r>
              <a:rPr lang="en-US" sz="2200" baseline="30000" dirty="0" smtClean="0">
                <a:solidFill>
                  <a:srgbClr val="002060"/>
                </a:solidFill>
                <a:latin typeface="Times New Roman" pitchFamily="18" charset="0"/>
                <a:cs typeface="Times New Roman" pitchFamily="18" charset="0"/>
              </a:rPr>
              <a:t>n - 1</a:t>
            </a:r>
            <a:r>
              <a:rPr lang="en-US" sz="2200" baseline="-25000" dirty="0" smtClean="0">
                <a:solidFill>
                  <a:srgbClr val="002060"/>
                </a:solidFill>
                <a:latin typeface="Times New Roman" pitchFamily="18" charset="0"/>
                <a:cs typeface="Times New Roman" pitchFamily="18" charset="0"/>
              </a:rPr>
              <a:t>j = 1</a:t>
            </a:r>
            <a:r>
              <a:rPr lang="en-US" sz="2200" dirty="0" smtClean="0">
                <a:solidFill>
                  <a:srgbClr val="002060"/>
                </a:solidFill>
                <a:latin typeface="Times New Roman" pitchFamily="18" charset="0"/>
                <a:cs typeface="Times New Roman" pitchFamily="18" charset="0"/>
              </a:rPr>
              <a:t>(</a:t>
            </a:r>
            <a:r>
              <a:rPr lang="en-US" sz="2200" dirty="0" err="1" smtClean="0">
                <a:solidFill>
                  <a:srgbClr val="002060"/>
                </a:solidFill>
                <a:latin typeface="Times New Roman" pitchFamily="18" charset="0"/>
                <a:cs typeface="Times New Roman" pitchFamily="18" charset="0"/>
              </a:rPr>
              <a:t>t</a:t>
            </a:r>
            <a:r>
              <a:rPr lang="en-US" sz="2200" baseline="-25000" dirty="0" err="1" smtClean="0">
                <a:solidFill>
                  <a:srgbClr val="002060"/>
                </a:solidFill>
                <a:latin typeface="Times New Roman" pitchFamily="18" charset="0"/>
                <a:cs typeface="Times New Roman" pitchFamily="18" charset="0"/>
              </a:rPr>
              <a:t>j</a:t>
            </a:r>
            <a:r>
              <a:rPr lang="en-US" sz="2200" dirty="0" smtClean="0">
                <a:solidFill>
                  <a:srgbClr val="002060"/>
                </a:solidFill>
                <a:latin typeface="Times New Roman" pitchFamily="18" charset="0"/>
                <a:cs typeface="Times New Roman" pitchFamily="18" charset="0"/>
              </a:rPr>
              <a:t>)</a:t>
            </a:r>
          </a:p>
          <a:p>
            <a:pPr>
              <a:buNone/>
            </a:pPr>
            <a:r>
              <a:rPr lang="en-US" sz="2200" dirty="0" smtClean="0">
                <a:solidFill>
                  <a:srgbClr val="002060"/>
                </a:solidFill>
                <a:latin typeface="Times New Roman" pitchFamily="18" charset="0"/>
                <a:cs typeface="Times New Roman" pitchFamily="18" charset="0"/>
              </a:rPr>
              <a:t>                  C</a:t>
            </a:r>
            <a:r>
              <a:rPr lang="en-US" sz="2200" baseline="-25000" dirty="0" smtClean="0">
                <a:solidFill>
                  <a:srgbClr val="002060"/>
                </a:solidFill>
                <a:latin typeface="Times New Roman" pitchFamily="18" charset="0"/>
                <a:cs typeface="Times New Roman" pitchFamily="18" charset="0"/>
              </a:rPr>
              <a:t>5                                                         </a:t>
            </a:r>
            <a:r>
              <a:rPr lang="el-GR" sz="2200" dirty="0" smtClean="0">
                <a:solidFill>
                  <a:srgbClr val="002060"/>
                </a:solidFill>
                <a:latin typeface="Times New Roman" pitchFamily="18" charset="0"/>
                <a:cs typeface="Times New Roman" pitchFamily="18" charset="0"/>
              </a:rPr>
              <a:t>Σ</a:t>
            </a:r>
            <a:r>
              <a:rPr lang="el-GR" sz="2200" baseline="30000" dirty="0" smtClean="0">
                <a:solidFill>
                  <a:srgbClr val="002060"/>
                </a:solidFill>
                <a:latin typeface="Times New Roman" pitchFamily="18" charset="0"/>
                <a:cs typeface="Times New Roman" pitchFamily="18" charset="0"/>
              </a:rPr>
              <a:t> </a:t>
            </a:r>
            <a:r>
              <a:rPr lang="en-US" sz="2200" baseline="30000" dirty="0" smtClean="0">
                <a:solidFill>
                  <a:srgbClr val="002060"/>
                </a:solidFill>
                <a:latin typeface="Times New Roman" pitchFamily="18" charset="0"/>
                <a:cs typeface="Times New Roman" pitchFamily="18" charset="0"/>
              </a:rPr>
              <a:t>n - 1</a:t>
            </a:r>
            <a:r>
              <a:rPr lang="en-US" sz="2200" baseline="-25000" dirty="0" smtClean="0">
                <a:solidFill>
                  <a:srgbClr val="002060"/>
                </a:solidFill>
                <a:latin typeface="Times New Roman" pitchFamily="18" charset="0"/>
                <a:cs typeface="Times New Roman" pitchFamily="18" charset="0"/>
              </a:rPr>
              <a:t>j = 1</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t</a:t>
            </a:r>
            <a:r>
              <a:rPr lang="en-US" sz="2200" baseline="-25000" dirty="0" err="1" smtClean="0">
                <a:solidFill>
                  <a:srgbClr val="002060"/>
                </a:solidFill>
                <a:latin typeface="Times New Roman" pitchFamily="18" charset="0"/>
                <a:cs typeface="Times New Roman" pitchFamily="18" charset="0"/>
              </a:rPr>
              <a:t>j</a:t>
            </a:r>
            <a:r>
              <a:rPr lang="en-US" sz="2200" baseline="-25000" dirty="0" smtClean="0">
                <a:solidFill>
                  <a:srgbClr val="002060"/>
                </a:solidFill>
                <a:latin typeface="Times New Roman" pitchFamily="18" charset="0"/>
                <a:cs typeface="Times New Roman" pitchFamily="18" charset="0"/>
              </a:rPr>
              <a:t> - 1</a:t>
            </a:r>
            <a:r>
              <a:rPr lang="en-US" sz="2200" dirty="0" smtClean="0">
                <a:solidFill>
                  <a:srgbClr val="002060"/>
                </a:solidFill>
                <a:latin typeface="Times New Roman" pitchFamily="18" charset="0"/>
                <a:cs typeface="Times New Roman" pitchFamily="18" charset="0"/>
              </a:rPr>
              <a:t>)</a:t>
            </a:r>
          </a:p>
          <a:p>
            <a:pPr>
              <a:buNone/>
            </a:pPr>
            <a:r>
              <a:rPr lang="en-US" sz="2200" dirty="0" smtClean="0">
                <a:solidFill>
                  <a:srgbClr val="002060"/>
                </a:solidFill>
                <a:latin typeface="Times New Roman" pitchFamily="18" charset="0"/>
                <a:cs typeface="Times New Roman" pitchFamily="18" charset="0"/>
              </a:rPr>
              <a:t>                  C</a:t>
            </a:r>
            <a:r>
              <a:rPr lang="en-US" sz="2200" baseline="-25000" dirty="0" smtClean="0">
                <a:solidFill>
                  <a:srgbClr val="002060"/>
                </a:solidFill>
                <a:latin typeface="Times New Roman" pitchFamily="18" charset="0"/>
                <a:cs typeface="Times New Roman" pitchFamily="18" charset="0"/>
              </a:rPr>
              <a:t>6                                                         </a:t>
            </a:r>
            <a:r>
              <a:rPr lang="el-GR" sz="2200" dirty="0" smtClean="0">
                <a:solidFill>
                  <a:srgbClr val="002060"/>
                </a:solidFill>
                <a:latin typeface="Times New Roman" pitchFamily="18" charset="0"/>
                <a:cs typeface="Times New Roman" pitchFamily="18" charset="0"/>
              </a:rPr>
              <a:t>Σ</a:t>
            </a:r>
            <a:r>
              <a:rPr lang="el-GR" sz="2200" baseline="30000" dirty="0" smtClean="0">
                <a:solidFill>
                  <a:srgbClr val="002060"/>
                </a:solidFill>
                <a:latin typeface="Times New Roman" pitchFamily="18" charset="0"/>
                <a:cs typeface="Times New Roman" pitchFamily="18" charset="0"/>
              </a:rPr>
              <a:t> </a:t>
            </a:r>
            <a:r>
              <a:rPr lang="en-US" sz="2200" baseline="30000" dirty="0" smtClean="0">
                <a:solidFill>
                  <a:srgbClr val="002060"/>
                </a:solidFill>
                <a:latin typeface="Times New Roman" pitchFamily="18" charset="0"/>
                <a:cs typeface="Times New Roman" pitchFamily="18" charset="0"/>
              </a:rPr>
              <a:t>n - 1</a:t>
            </a:r>
            <a:r>
              <a:rPr lang="en-US" sz="2200" baseline="-25000" dirty="0" smtClean="0">
                <a:solidFill>
                  <a:srgbClr val="002060"/>
                </a:solidFill>
                <a:latin typeface="Times New Roman" pitchFamily="18" charset="0"/>
                <a:cs typeface="Times New Roman" pitchFamily="18" charset="0"/>
              </a:rPr>
              <a:t>j = 1</a:t>
            </a:r>
            <a:r>
              <a:rPr lang="en-US" sz="2200" dirty="0" smtClean="0">
                <a:solidFill>
                  <a:srgbClr val="002060"/>
                </a:solidFill>
                <a:latin typeface="Times New Roman" pitchFamily="18" charset="0"/>
                <a:cs typeface="Times New Roman" pitchFamily="18" charset="0"/>
              </a:rPr>
              <a:t>(</a:t>
            </a:r>
            <a:r>
              <a:rPr lang="en-US" sz="2200" dirty="0" err="1" smtClean="0">
                <a:solidFill>
                  <a:srgbClr val="002060"/>
                </a:solidFill>
                <a:latin typeface="Times New Roman" pitchFamily="18" charset="0"/>
                <a:cs typeface="Times New Roman" pitchFamily="18" charset="0"/>
              </a:rPr>
              <a:t>t</a:t>
            </a:r>
            <a:r>
              <a:rPr lang="en-US" sz="2200" baseline="-25000" dirty="0" err="1" smtClean="0">
                <a:solidFill>
                  <a:srgbClr val="002060"/>
                </a:solidFill>
                <a:latin typeface="Times New Roman" pitchFamily="18" charset="0"/>
                <a:cs typeface="Times New Roman" pitchFamily="18" charset="0"/>
              </a:rPr>
              <a:t>j</a:t>
            </a:r>
            <a:r>
              <a:rPr lang="en-US" sz="2200" baseline="-25000" dirty="0" smtClean="0">
                <a:solidFill>
                  <a:srgbClr val="002060"/>
                </a:solidFill>
                <a:latin typeface="Times New Roman" pitchFamily="18" charset="0"/>
                <a:cs typeface="Times New Roman" pitchFamily="18" charset="0"/>
              </a:rPr>
              <a:t> - 1</a:t>
            </a:r>
            <a:r>
              <a:rPr lang="en-US" sz="2200" dirty="0" smtClean="0">
                <a:solidFill>
                  <a:srgbClr val="002060"/>
                </a:solidFill>
                <a:latin typeface="Times New Roman" pitchFamily="18" charset="0"/>
                <a:cs typeface="Times New Roman" pitchFamily="18" charset="0"/>
              </a:rPr>
              <a:t>)</a:t>
            </a:r>
          </a:p>
          <a:p>
            <a:pPr>
              <a:buNone/>
            </a:pPr>
            <a:r>
              <a:rPr lang="en-US" sz="2200" dirty="0" smtClean="0">
                <a:solidFill>
                  <a:srgbClr val="002060"/>
                </a:solidFill>
                <a:latin typeface="Times New Roman" pitchFamily="18" charset="0"/>
                <a:cs typeface="Times New Roman" pitchFamily="18" charset="0"/>
              </a:rPr>
              <a:t>                  C</a:t>
            </a:r>
            <a:r>
              <a:rPr lang="en-US" sz="2200" baseline="-25000" dirty="0" smtClean="0">
                <a:solidFill>
                  <a:srgbClr val="002060"/>
                </a:solidFill>
                <a:latin typeface="Times New Roman" pitchFamily="18" charset="0"/>
                <a:cs typeface="Times New Roman" pitchFamily="18" charset="0"/>
              </a:rPr>
              <a:t>8                                                         </a:t>
            </a:r>
            <a:r>
              <a:rPr lang="en-US" sz="2200" dirty="0" smtClean="0">
                <a:solidFill>
                  <a:srgbClr val="002060"/>
                </a:solidFill>
                <a:latin typeface="Times New Roman" pitchFamily="18" charset="0"/>
                <a:cs typeface="Times New Roman" pitchFamily="18" charset="0"/>
              </a:rPr>
              <a:t>n - 1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0600"/>
            <a:ext cx="7924800" cy="1446550"/>
          </a:xfrm>
          <a:prstGeom prst="rect">
            <a:avLst/>
          </a:prstGeom>
          <a:noFill/>
        </p:spPr>
        <p:txBody>
          <a:bodyPr wrap="square" rtlCol="0">
            <a:spAutoFit/>
          </a:bodyPr>
          <a:lstStyle/>
          <a:p>
            <a:r>
              <a:rPr lang="en-US" sz="2200" dirty="0" smtClean="0">
                <a:solidFill>
                  <a:srgbClr val="C00000"/>
                </a:solidFill>
              </a:rPr>
              <a:t>Then Total Running Time of Insertion sort</a:t>
            </a:r>
          </a:p>
          <a:p>
            <a:r>
              <a:rPr lang="en-US" sz="2200" dirty="0" smtClean="0"/>
              <a:t> </a:t>
            </a:r>
          </a:p>
          <a:p>
            <a:r>
              <a:rPr lang="en-US" sz="2200" dirty="0" smtClean="0">
                <a:solidFill>
                  <a:srgbClr val="7030A0"/>
                </a:solidFill>
              </a:rPr>
              <a:t>(T(n)) = C</a:t>
            </a:r>
            <a:r>
              <a:rPr lang="en-US" sz="2200" baseline="-25000" dirty="0" smtClean="0">
                <a:solidFill>
                  <a:srgbClr val="7030A0"/>
                </a:solidFill>
              </a:rPr>
              <a:t>1</a:t>
            </a:r>
            <a:r>
              <a:rPr lang="en-US" sz="2200" dirty="0" smtClean="0">
                <a:solidFill>
                  <a:srgbClr val="7030A0"/>
                </a:solidFill>
              </a:rPr>
              <a:t> * n + ( C</a:t>
            </a:r>
            <a:r>
              <a:rPr lang="en-US" sz="2200" baseline="-25000" dirty="0" smtClean="0">
                <a:solidFill>
                  <a:srgbClr val="7030A0"/>
                </a:solidFill>
              </a:rPr>
              <a:t>2</a:t>
            </a:r>
            <a:r>
              <a:rPr lang="en-US" sz="2200" dirty="0" smtClean="0">
                <a:solidFill>
                  <a:srgbClr val="7030A0"/>
                </a:solidFill>
              </a:rPr>
              <a:t> + C</a:t>
            </a:r>
            <a:r>
              <a:rPr lang="en-US" sz="2200" baseline="-25000" dirty="0" smtClean="0">
                <a:solidFill>
                  <a:srgbClr val="7030A0"/>
                </a:solidFill>
              </a:rPr>
              <a:t>3</a:t>
            </a:r>
            <a:r>
              <a:rPr lang="en-US" sz="2200" dirty="0" smtClean="0">
                <a:solidFill>
                  <a:srgbClr val="7030A0"/>
                </a:solidFill>
              </a:rPr>
              <a:t> ) * ( n - 1 ) + C</a:t>
            </a:r>
            <a:r>
              <a:rPr lang="en-US" sz="2200" baseline="-25000" dirty="0" smtClean="0">
                <a:solidFill>
                  <a:srgbClr val="7030A0"/>
                </a:solidFill>
              </a:rPr>
              <a:t>4</a:t>
            </a:r>
            <a:r>
              <a:rPr lang="en-US" sz="2200" dirty="0" smtClean="0">
                <a:solidFill>
                  <a:srgbClr val="7030A0"/>
                </a:solidFill>
              </a:rPr>
              <a:t> * Σ</a:t>
            </a:r>
            <a:r>
              <a:rPr lang="en-US" sz="2200" baseline="30000" dirty="0" smtClean="0">
                <a:solidFill>
                  <a:srgbClr val="7030A0"/>
                </a:solidFill>
              </a:rPr>
              <a:t> n - 1</a:t>
            </a:r>
            <a:r>
              <a:rPr lang="en-US" sz="2200" baseline="-25000" dirty="0" smtClean="0">
                <a:solidFill>
                  <a:srgbClr val="7030A0"/>
                </a:solidFill>
              </a:rPr>
              <a:t>j = 1</a:t>
            </a:r>
            <a:r>
              <a:rPr lang="en-US" sz="2200" dirty="0" smtClean="0">
                <a:solidFill>
                  <a:srgbClr val="7030A0"/>
                </a:solidFill>
              </a:rPr>
              <a:t>( t </a:t>
            </a:r>
            <a:r>
              <a:rPr lang="en-US" sz="2200" baseline="-25000" dirty="0" smtClean="0">
                <a:solidFill>
                  <a:srgbClr val="7030A0"/>
                </a:solidFill>
              </a:rPr>
              <a:t>j</a:t>
            </a:r>
            <a:r>
              <a:rPr lang="en-US" sz="2200" dirty="0" smtClean="0">
                <a:solidFill>
                  <a:srgbClr val="7030A0"/>
                </a:solidFill>
              </a:rPr>
              <a:t> ) + ( C</a:t>
            </a:r>
            <a:r>
              <a:rPr lang="en-US" sz="2200" baseline="-25000" dirty="0" smtClean="0">
                <a:solidFill>
                  <a:srgbClr val="7030A0"/>
                </a:solidFill>
              </a:rPr>
              <a:t>5</a:t>
            </a:r>
            <a:r>
              <a:rPr lang="en-US" sz="2200" dirty="0" smtClean="0">
                <a:solidFill>
                  <a:srgbClr val="7030A0"/>
                </a:solidFill>
              </a:rPr>
              <a:t> + C</a:t>
            </a:r>
            <a:r>
              <a:rPr lang="en-US" sz="2200" baseline="-25000" dirty="0" smtClean="0">
                <a:solidFill>
                  <a:srgbClr val="7030A0"/>
                </a:solidFill>
              </a:rPr>
              <a:t>6</a:t>
            </a:r>
            <a:r>
              <a:rPr lang="en-US" sz="2200" dirty="0" smtClean="0">
                <a:solidFill>
                  <a:srgbClr val="7030A0"/>
                </a:solidFill>
              </a:rPr>
              <a:t> ) * Σ</a:t>
            </a:r>
            <a:r>
              <a:rPr lang="en-US" sz="2200" baseline="30000" dirty="0" smtClean="0">
                <a:solidFill>
                  <a:srgbClr val="7030A0"/>
                </a:solidFill>
              </a:rPr>
              <a:t> n - 1</a:t>
            </a:r>
            <a:r>
              <a:rPr lang="en-US" sz="2200" baseline="-25000" dirty="0" smtClean="0">
                <a:solidFill>
                  <a:srgbClr val="7030A0"/>
                </a:solidFill>
              </a:rPr>
              <a:t>j   = 1</a:t>
            </a:r>
            <a:r>
              <a:rPr lang="en-US" sz="2200" dirty="0" smtClean="0">
                <a:solidFill>
                  <a:srgbClr val="7030A0"/>
                </a:solidFill>
              </a:rPr>
              <a:t>( t </a:t>
            </a:r>
            <a:r>
              <a:rPr lang="en-US" sz="2200" baseline="-25000" dirty="0" smtClean="0">
                <a:solidFill>
                  <a:srgbClr val="7030A0"/>
                </a:solidFill>
              </a:rPr>
              <a:t>j</a:t>
            </a:r>
            <a:r>
              <a:rPr lang="en-US" sz="2200" dirty="0" smtClean="0">
                <a:solidFill>
                  <a:srgbClr val="7030A0"/>
                </a:solidFill>
              </a:rPr>
              <a:t> ) + C</a:t>
            </a:r>
            <a:r>
              <a:rPr lang="en-US" sz="2200" baseline="-25000" dirty="0" smtClean="0">
                <a:solidFill>
                  <a:srgbClr val="7030A0"/>
                </a:solidFill>
              </a:rPr>
              <a:t>8</a:t>
            </a:r>
            <a:r>
              <a:rPr lang="en-US" sz="2200" dirty="0" smtClean="0">
                <a:solidFill>
                  <a:srgbClr val="7030A0"/>
                </a:solidFill>
              </a:rPr>
              <a:t> * ( n - 1 )</a:t>
            </a:r>
            <a:endParaRPr lang="en-US" sz="2200" dirty="0">
              <a:solidFill>
                <a:srgbClr val="7030A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Best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In Best Case i.e., when the array is already sorted, </a:t>
            </a:r>
            <a:r>
              <a:rPr lang="en-US" sz="2200" b="1" dirty="0" err="1" smtClean="0">
                <a:solidFill>
                  <a:srgbClr val="C00000"/>
                </a:solidFill>
                <a:latin typeface="Times New Roman" pitchFamily="18" charset="0"/>
                <a:cs typeface="Times New Roman" pitchFamily="18" charset="0"/>
              </a:rPr>
              <a:t>t</a:t>
            </a:r>
            <a:r>
              <a:rPr lang="en-US" sz="2200" b="1" baseline="-25000" dirty="0" err="1" smtClean="0">
                <a:solidFill>
                  <a:srgbClr val="C00000"/>
                </a:solidFill>
                <a:latin typeface="Times New Roman" pitchFamily="18" charset="0"/>
                <a:cs typeface="Times New Roman" pitchFamily="18" charset="0"/>
              </a:rPr>
              <a:t>j</a:t>
            </a:r>
            <a:r>
              <a:rPr lang="en-US" sz="2200" b="1" dirty="0" smtClean="0">
                <a:solidFill>
                  <a:srgbClr val="C00000"/>
                </a:solidFill>
                <a:latin typeface="Times New Roman" pitchFamily="18" charset="0"/>
                <a:cs typeface="Times New Roman" pitchFamily="18" charset="0"/>
              </a:rPr>
              <a:t> = 1</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Therefore,</a:t>
            </a:r>
          </a:p>
          <a:p>
            <a:pPr>
              <a:buNone/>
            </a:pP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T( n ) = C</a:t>
            </a:r>
            <a:r>
              <a:rPr lang="en-US" sz="2200" baseline="-25000" dirty="0" smtClean="0">
                <a:solidFill>
                  <a:srgbClr val="7030A0"/>
                </a:solidFill>
                <a:latin typeface="Times New Roman" pitchFamily="18" charset="0"/>
                <a:cs typeface="Times New Roman" pitchFamily="18" charset="0"/>
              </a:rPr>
              <a:t>1</a:t>
            </a:r>
            <a:r>
              <a:rPr lang="en-US" sz="2200" dirty="0" smtClean="0">
                <a:solidFill>
                  <a:srgbClr val="7030A0"/>
                </a:solidFill>
                <a:latin typeface="Times New Roman" pitchFamily="18" charset="0"/>
                <a:cs typeface="Times New Roman" pitchFamily="18" charset="0"/>
              </a:rPr>
              <a:t> * n + ( C</a:t>
            </a:r>
            <a:r>
              <a:rPr lang="en-US" sz="2200" baseline="-25000" dirty="0" smtClean="0">
                <a:solidFill>
                  <a:srgbClr val="7030A0"/>
                </a:solidFill>
                <a:latin typeface="Times New Roman" pitchFamily="18" charset="0"/>
                <a:cs typeface="Times New Roman" pitchFamily="18" charset="0"/>
              </a:rPr>
              <a:t>2</a:t>
            </a:r>
            <a:r>
              <a:rPr lang="en-US" sz="2200" dirty="0" smtClean="0">
                <a:solidFill>
                  <a:srgbClr val="7030A0"/>
                </a:solidFill>
                <a:latin typeface="Times New Roman" pitchFamily="18" charset="0"/>
                <a:cs typeface="Times New Roman" pitchFamily="18" charset="0"/>
              </a:rPr>
              <a:t> + C</a:t>
            </a:r>
            <a:r>
              <a:rPr lang="en-US" sz="2200" baseline="-25000" dirty="0" smtClean="0">
                <a:solidFill>
                  <a:srgbClr val="7030A0"/>
                </a:solidFill>
                <a:latin typeface="Times New Roman" pitchFamily="18" charset="0"/>
                <a:cs typeface="Times New Roman" pitchFamily="18" charset="0"/>
              </a:rPr>
              <a:t>3</a:t>
            </a:r>
            <a:r>
              <a:rPr lang="en-US" sz="2200" dirty="0" smtClean="0">
                <a:solidFill>
                  <a:srgbClr val="7030A0"/>
                </a:solidFill>
                <a:latin typeface="Times New Roman" pitchFamily="18" charset="0"/>
                <a:cs typeface="Times New Roman" pitchFamily="18" charset="0"/>
              </a:rPr>
              <a:t> ) * ( n - 1 ) + C</a:t>
            </a:r>
            <a:r>
              <a:rPr lang="en-US" sz="2200" baseline="-25000" dirty="0" smtClean="0">
                <a:solidFill>
                  <a:srgbClr val="7030A0"/>
                </a:solidFill>
                <a:latin typeface="Times New Roman" pitchFamily="18" charset="0"/>
                <a:cs typeface="Times New Roman" pitchFamily="18" charset="0"/>
              </a:rPr>
              <a:t>4</a:t>
            </a:r>
            <a:r>
              <a:rPr lang="en-US" sz="2200" dirty="0" smtClean="0">
                <a:solidFill>
                  <a:srgbClr val="7030A0"/>
                </a:solidFill>
                <a:latin typeface="Times New Roman" pitchFamily="18" charset="0"/>
                <a:cs typeface="Times New Roman" pitchFamily="18" charset="0"/>
              </a:rPr>
              <a:t> * ( n - 1 ) + ( C</a:t>
            </a:r>
            <a:r>
              <a:rPr lang="en-US" sz="2200" baseline="-25000" dirty="0" smtClean="0">
                <a:solidFill>
                  <a:srgbClr val="7030A0"/>
                </a:solidFill>
                <a:latin typeface="Times New Roman" pitchFamily="18" charset="0"/>
                <a:cs typeface="Times New Roman" pitchFamily="18" charset="0"/>
              </a:rPr>
              <a:t>5</a:t>
            </a:r>
            <a:r>
              <a:rPr lang="en-US" sz="2200" dirty="0" smtClean="0">
                <a:solidFill>
                  <a:srgbClr val="7030A0"/>
                </a:solidFill>
                <a:latin typeface="Times New Roman" pitchFamily="18" charset="0"/>
                <a:cs typeface="Times New Roman" pitchFamily="18" charset="0"/>
              </a:rPr>
              <a:t> + C</a:t>
            </a:r>
            <a:r>
              <a:rPr lang="en-US" sz="2200" baseline="-25000" dirty="0" smtClean="0">
                <a:solidFill>
                  <a:srgbClr val="7030A0"/>
                </a:solidFill>
                <a:latin typeface="Times New Roman" pitchFamily="18" charset="0"/>
                <a:cs typeface="Times New Roman" pitchFamily="18" charset="0"/>
              </a:rPr>
              <a:t>6</a:t>
            </a:r>
            <a:r>
              <a:rPr lang="en-US" sz="2200" dirty="0" smtClean="0">
                <a:solidFill>
                  <a:srgbClr val="7030A0"/>
                </a:solidFill>
                <a:latin typeface="Times New Roman" pitchFamily="18" charset="0"/>
                <a:cs typeface="Times New Roman" pitchFamily="18" charset="0"/>
              </a:rPr>
              <a:t> ) * ( n - 2 ) + C</a:t>
            </a:r>
            <a:r>
              <a:rPr lang="en-US" sz="2200" baseline="-25000" dirty="0" smtClean="0">
                <a:solidFill>
                  <a:srgbClr val="7030A0"/>
                </a:solidFill>
                <a:latin typeface="Times New Roman" pitchFamily="18" charset="0"/>
                <a:cs typeface="Times New Roman" pitchFamily="18" charset="0"/>
              </a:rPr>
              <a:t>8</a:t>
            </a:r>
            <a:r>
              <a:rPr lang="en-US" sz="2200" dirty="0" smtClean="0">
                <a:solidFill>
                  <a:srgbClr val="7030A0"/>
                </a:solidFill>
                <a:latin typeface="Times New Roman" pitchFamily="18" charset="0"/>
                <a:cs typeface="Times New Roman" pitchFamily="18" charset="0"/>
              </a:rPr>
              <a:t> * ( n - 1 )</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which when further simplified has dominating factor of </a:t>
            </a:r>
            <a:r>
              <a:rPr lang="en-US" sz="2200" b="1" dirty="0"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and gives </a:t>
            </a:r>
          </a:p>
          <a:p>
            <a:pPr>
              <a:buNone/>
            </a:pPr>
            <a:r>
              <a:rPr lang="en-US" sz="2200" dirty="0" smtClean="0">
                <a:solidFill>
                  <a:srgbClr val="7030A0"/>
                </a:solidFill>
                <a:latin typeface="Times New Roman" pitchFamily="18" charset="0"/>
                <a:cs typeface="Times New Roman" pitchFamily="18" charset="0"/>
              </a:rPr>
              <a:t>    T(n) = C * ( n ) or O(n)</a:t>
            </a:r>
            <a:endParaRPr lang="en-US" sz="2200" dirty="0">
              <a:solidFill>
                <a:srgbClr val="7030A0"/>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Worst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7239000" cy="4846320"/>
          </a:xfrm>
        </p:spPr>
        <p:txBody>
          <a:bodyPr>
            <a:normAutofit/>
          </a:bodyPr>
          <a:lstStyle/>
          <a:p>
            <a:r>
              <a:rPr lang="en-US" sz="2200" dirty="0" smtClean="0">
                <a:latin typeface="Times New Roman" pitchFamily="18" charset="0"/>
                <a:cs typeface="Times New Roman" pitchFamily="18" charset="0"/>
              </a:rPr>
              <a:t>In Worst Case i.e., when the array is </a:t>
            </a:r>
            <a:r>
              <a:rPr lang="en-US" sz="2200" dirty="0" err="1" smtClean="0">
                <a:latin typeface="Times New Roman" pitchFamily="18" charset="0"/>
                <a:cs typeface="Times New Roman" pitchFamily="18" charset="0"/>
              </a:rPr>
              <a:t>reversly</a:t>
            </a:r>
            <a:r>
              <a:rPr lang="en-US" sz="2200" dirty="0" smtClean="0">
                <a:latin typeface="Times New Roman" pitchFamily="18" charset="0"/>
                <a:cs typeface="Times New Roman" pitchFamily="18" charset="0"/>
              </a:rPr>
              <a:t> sorted (in descending order), </a:t>
            </a:r>
            <a:r>
              <a:rPr lang="en-US" sz="2200" b="1" dirty="0" err="1" smtClean="0">
                <a:solidFill>
                  <a:srgbClr val="C00000"/>
                </a:solidFill>
                <a:latin typeface="Times New Roman" pitchFamily="18" charset="0"/>
                <a:cs typeface="Times New Roman" pitchFamily="18" charset="0"/>
              </a:rPr>
              <a:t>t</a:t>
            </a:r>
            <a:r>
              <a:rPr lang="en-US" sz="2200" b="1" baseline="-25000" dirty="0" err="1" smtClean="0">
                <a:solidFill>
                  <a:srgbClr val="C00000"/>
                </a:solidFill>
                <a:latin typeface="Times New Roman" pitchFamily="18" charset="0"/>
                <a:cs typeface="Times New Roman" pitchFamily="18" charset="0"/>
              </a:rPr>
              <a:t>j</a:t>
            </a:r>
            <a:r>
              <a:rPr lang="en-US" sz="2200" b="1" dirty="0" smtClean="0">
                <a:solidFill>
                  <a:srgbClr val="C00000"/>
                </a:solidFill>
                <a:latin typeface="Times New Roman" pitchFamily="18" charset="0"/>
                <a:cs typeface="Times New Roman" pitchFamily="18" charset="0"/>
              </a:rPr>
              <a:t> = j</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Therefore,</a:t>
            </a:r>
          </a:p>
          <a:p>
            <a:pPr>
              <a:buNone/>
            </a:pPr>
            <a:r>
              <a:rPr lang="en-US" sz="2200" dirty="0" smtClean="0">
                <a:solidFill>
                  <a:srgbClr val="7030A0"/>
                </a:solidFill>
                <a:latin typeface="Times New Roman" pitchFamily="18" charset="0"/>
                <a:cs typeface="Times New Roman" pitchFamily="18" charset="0"/>
              </a:rPr>
              <a:t>T( n ) = C</a:t>
            </a:r>
            <a:r>
              <a:rPr lang="en-US" sz="2200" baseline="-25000" dirty="0" smtClean="0">
                <a:solidFill>
                  <a:srgbClr val="7030A0"/>
                </a:solidFill>
                <a:latin typeface="Times New Roman" pitchFamily="18" charset="0"/>
                <a:cs typeface="Times New Roman" pitchFamily="18" charset="0"/>
              </a:rPr>
              <a:t>1</a:t>
            </a:r>
            <a:r>
              <a:rPr lang="en-US" sz="2200" dirty="0" smtClean="0">
                <a:solidFill>
                  <a:srgbClr val="7030A0"/>
                </a:solidFill>
                <a:latin typeface="Times New Roman" pitchFamily="18" charset="0"/>
                <a:cs typeface="Times New Roman" pitchFamily="18" charset="0"/>
              </a:rPr>
              <a:t> * n + ( C</a:t>
            </a:r>
            <a:r>
              <a:rPr lang="en-US" sz="2200" baseline="-25000" dirty="0" smtClean="0">
                <a:solidFill>
                  <a:srgbClr val="7030A0"/>
                </a:solidFill>
                <a:latin typeface="Times New Roman" pitchFamily="18" charset="0"/>
                <a:cs typeface="Times New Roman" pitchFamily="18" charset="0"/>
              </a:rPr>
              <a:t>2</a:t>
            </a:r>
            <a:r>
              <a:rPr lang="en-US" sz="2200" dirty="0" smtClean="0">
                <a:solidFill>
                  <a:srgbClr val="7030A0"/>
                </a:solidFill>
                <a:latin typeface="Times New Roman" pitchFamily="18" charset="0"/>
                <a:cs typeface="Times New Roman" pitchFamily="18" charset="0"/>
              </a:rPr>
              <a:t> + C</a:t>
            </a:r>
            <a:r>
              <a:rPr lang="en-US" sz="2200" baseline="-25000" dirty="0" smtClean="0">
                <a:solidFill>
                  <a:srgbClr val="7030A0"/>
                </a:solidFill>
                <a:latin typeface="Times New Roman" pitchFamily="18" charset="0"/>
                <a:cs typeface="Times New Roman" pitchFamily="18" charset="0"/>
              </a:rPr>
              <a:t>3</a:t>
            </a:r>
            <a:r>
              <a:rPr lang="en-US" sz="2200" dirty="0" smtClean="0">
                <a:solidFill>
                  <a:srgbClr val="7030A0"/>
                </a:solidFill>
                <a:latin typeface="Times New Roman" pitchFamily="18" charset="0"/>
                <a:cs typeface="Times New Roman" pitchFamily="18" charset="0"/>
              </a:rPr>
              <a:t> ) * ( n - 1 ) + C</a:t>
            </a:r>
            <a:r>
              <a:rPr lang="en-US" sz="2200" baseline="-25000" dirty="0" smtClean="0">
                <a:solidFill>
                  <a:srgbClr val="7030A0"/>
                </a:solidFill>
                <a:latin typeface="Times New Roman" pitchFamily="18" charset="0"/>
                <a:cs typeface="Times New Roman" pitchFamily="18" charset="0"/>
              </a:rPr>
              <a:t>4</a:t>
            </a:r>
            <a:r>
              <a:rPr lang="en-US" sz="2200" dirty="0" smtClean="0">
                <a:solidFill>
                  <a:srgbClr val="7030A0"/>
                </a:solidFill>
                <a:latin typeface="Times New Roman" pitchFamily="18" charset="0"/>
                <a:cs typeface="Times New Roman" pitchFamily="18" charset="0"/>
              </a:rPr>
              <a:t> * ( n - 1 ) ( n ) / 2 + ( C</a:t>
            </a:r>
            <a:r>
              <a:rPr lang="en-US" sz="2200" baseline="-25000" dirty="0" smtClean="0">
                <a:solidFill>
                  <a:srgbClr val="7030A0"/>
                </a:solidFill>
                <a:latin typeface="Times New Roman" pitchFamily="18" charset="0"/>
                <a:cs typeface="Times New Roman" pitchFamily="18" charset="0"/>
              </a:rPr>
              <a:t>5</a:t>
            </a:r>
            <a:r>
              <a:rPr lang="en-US" sz="2200" dirty="0" smtClean="0">
                <a:solidFill>
                  <a:srgbClr val="7030A0"/>
                </a:solidFill>
                <a:latin typeface="Times New Roman" pitchFamily="18" charset="0"/>
                <a:cs typeface="Times New Roman" pitchFamily="18" charset="0"/>
              </a:rPr>
              <a:t> + C</a:t>
            </a:r>
            <a:r>
              <a:rPr lang="en-US" sz="2200" baseline="-25000" dirty="0" smtClean="0">
                <a:solidFill>
                  <a:srgbClr val="7030A0"/>
                </a:solidFill>
                <a:latin typeface="Times New Roman" pitchFamily="18" charset="0"/>
                <a:cs typeface="Times New Roman" pitchFamily="18" charset="0"/>
              </a:rPr>
              <a:t>6</a:t>
            </a:r>
            <a:r>
              <a:rPr lang="en-US" sz="2200" dirty="0" smtClean="0">
                <a:solidFill>
                  <a:srgbClr val="7030A0"/>
                </a:solidFill>
                <a:latin typeface="Times New Roman" pitchFamily="18" charset="0"/>
                <a:cs typeface="Times New Roman" pitchFamily="18" charset="0"/>
              </a:rPr>
              <a:t> ) * ( ( n - 1 ) (n ) / 2 - 1) + C</a:t>
            </a:r>
            <a:r>
              <a:rPr lang="en-US" sz="2200" baseline="-25000" dirty="0" smtClean="0">
                <a:solidFill>
                  <a:srgbClr val="7030A0"/>
                </a:solidFill>
                <a:latin typeface="Times New Roman" pitchFamily="18" charset="0"/>
                <a:cs typeface="Times New Roman" pitchFamily="18" charset="0"/>
              </a:rPr>
              <a:t>8</a:t>
            </a:r>
            <a:r>
              <a:rPr lang="en-US" sz="2200" dirty="0" smtClean="0">
                <a:solidFill>
                  <a:srgbClr val="7030A0"/>
                </a:solidFill>
                <a:latin typeface="Times New Roman" pitchFamily="18" charset="0"/>
                <a:cs typeface="Times New Roman" pitchFamily="18" charset="0"/>
              </a:rPr>
              <a:t> * ( n - 1 )</a:t>
            </a:r>
          </a:p>
          <a:p>
            <a:pPr>
              <a:buNone/>
            </a:pPr>
            <a:r>
              <a:rPr lang="en-US" sz="2200" dirty="0" smtClean="0">
                <a:latin typeface="Times New Roman" pitchFamily="18" charset="0"/>
                <a:cs typeface="Times New Roman" pitchFamily="18" charset="0"/>
              </a:rPr>
              <a:t>which when further simplified has dominating factor of </a:t>
            </a:r>
            <a:r>
              <a:rPr lang="en-US" sz="2200" b="1" dirty="0" smtClean="0">
                <a:latin typeface="Times New Roman" pitchFamily="18" charset="0"/>
                <a:cs typeface="Times New Roman" pitchFamily="18" charset="0"/>
              </a:rPr>
              <a:t>n</a:t>
            </a:r>
            <a:r>
              <a:rPr lang="en-US" sz="2200" b="1"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and gives </a:t>
            </a:r>
          </a:p>
          <a:p>
            <a:pPr>
              <a:buNone/>
            </a:pPr>
            <a:r>
              <a:rPr lang="en-US" sz="2200" dirty="0" smtClean="0">
                <a:solidFill>
                  <a:srgbClr val="7030A0"/>
                </a:solidFill>
                <a:latin typeface="Times New Roman" pitchFamily="18" charset="0"/>
                <a:cs typeface="Times New Roman" pitchFamily="18" charset="0"/>
              </a:rPr>
              <a:t>T(n) = C * ( n </a:t>
            </a:r>
            <a:r>
              <a:rPr lang="en-US" sz="2200" baseline="30000" dirty="0" smtClean="0">
                <a:solidFill>
                  <a:srgbClr val="7030A0"/>
                </a:solidFill>
                <a:latin typeface="Times New Roman" pitchFamily="18" charset="0"/>
                <a:cs typeface="Times New Roman" pitchFamily="18" charset="0"/>
              </a:rPr>
              <a:t>2</a:t>
            </a:r>
            <a:r>
              <a:rPr lang="en-US" sz="2200" dirty="0" smtClean="0">
                <a:solidFill>
                  <a:srgbClr val="7030A0"/>
                </a:solidFill>
                <a:latin typeface="Times New Roman" pitchFamily="18" charset="0"/>
                <a:cs typeface="Times New Roman" pitchFamily="18" charset="0"/>
              </a:rPr>
              <a:t>) or O( n</a:t>
            </a:r>
            <a:r>
              <a:rPr lang="en-US" sz="2200" baseline="30000" dirty="0" smtClean="0">
                <a:solidFill>
                  <a:srgbClr val="7030A0"/>
                </a:solidFill>
                <a:latin typeface="Times New Roman" pitchFamily="18" charset="0"/>
                <a:cs typeface="Times New Roman" pitchFamily="18" charset="0"/>
              </a:rPr>
              <a:t>2</a:t>
            </a:r>
            <a:r>
              <a:rPr lang="en-US" sz="2200" dirty="0" smtClean="0">
                <a:solidFill>
                  <a:srgbClr val="7030A0"/>
                </a:solidFill>
                <a:latin typeface="Times New Roman" pitchFamily="18" charset="0"/>
                <a:cs typeface="Times New Roman" pitchFamily="18" charset="0"/>
              </a:rPr>
              <a:t> )</a:t>
            </a:r>
            <a:endParaRPr lang="en-US" sz="2200" dirty="0">
              <a:solidFill>
                <a:srgbClr val="7030A0"/>
              </a:solidFill>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Average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7239000" cy="4846320"/>
          </a:xfrm>
        </p:spPr>
        <p:txBody>
          <a:bodyPr>
            <a:normAutofit/>
          </a:bodyPr>
          <a:lstStyle/>
          <a:p>
            <a:r>
              <a:rPr lang="en-US" sz="2200" dirty="0" smtClean="0">
                <a:latin typeface="Times New Roman" pitchFamily="18" charset="0"/>
                <a:cs typeface="Times New Roman" pitchFamily="18" charset="0"/>
              </a:rPr>
              <a:t>Let's assume that </a:t>
            </a:r>
            <a:r>
              <a:rPr lang="en-US" sz="2200" dirty="0" err="1" smtClean="0">
                <a:solidFill>
                  <a:srgbClr val="C00000"/>
                </a:solidFill>
                <a:latin typeface="Times New Roman" pitchFamily="18" charset="0"/>
                <a:cs typeface="Times New Roman" pitchFamily="18" charset="0"/>
              </a:rPr>
              <a:t>t</a:t>
            </a:r>
            <a:r>
              <a:rPr lang="en-US" sz="2200" baseline="-25000" dirty="0" err="1" smtClean="0">
                <a:solidFill>
                  <a:srgbClr val="C00000"/>
                </a:solidFill>
                <a:latin typeface="Times New Roman" pitchFamily="18" charset="0"/>
                <a:cs typeface="Times New Roman" pitchFamily="18" charset="0"/>
              </a:rPr>
              <a:t>j</a:t>
            </a:r>
            <a:r>
              <a:rPr lang="en-US" sz="2200" dirty="0" smtClean="0">
                <a:solidFill>
                  <a:srgbClr val="C00000"/>
                </a:solidFill>
                <a:latin typeface="Times New Roman" pitchFamily="18" charset="0"/>
                <a:cs typeface="Times New Roman" pitchFamily="18" charset="0"/>
              </a:rPr>
              <a:t> = (j-1)/2 </a:t>
            </a:r>
            <a:r>
              <a:rPr lang="en-US" sz="2200" dirty="0" smtClean="0">
                <a:latin typeface="Times New Roman" pitchFamily="18" charset="0"/>
                <a:cs typeface="Times New Roman" pitchFamily="18" charset="0"/>
              </a:rPr>
              <a:t>to calculate the average case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Therefore,</a:t>
            </a:r>
          </a:p>
          <a:p>
            <a:pPr>
              <a:buNone/>
            </a:pPr>
            <a:r>
              <a:rPr lang="en-US" sz="2200" dirty="0" smtClean="0">
                <a:solidFill>
                  <a:srgbClr val="7030A0"/>
                </a:solidFill>
                <a:latin typeface="Times New Roman" pitchFamily="18" charset="0"/>
                <a:cs typeface="Times New Roman" pitchFamily="18" charset="0"/>
              </a:rPr>
              <a:t>T( n ) = C</a:t>
            </a:r>
            <a:r>
              <a:rPr lang="en-US" sz="2200" baseline="-25000" dirty="0" smtClean="0">
                <a:solidFill>
                  <a:srgbClr val="7030A0"/>
                </a:solidFill>
                <a:latin typeface="Times New Roman" pitchFamily="18" charset="0"/>
                <a:cs typeface="Times New Roman" pitchFamily="18" charset="0"/>
              </a:rPr>
              <a:t>1</a:t>
            </a:r>
            <a:r>
              <a:rPr lang="en-US" sz="2200" dirty="0" smtClean="0">
                <a:solidFill>
                  <a:srgbClr val="7030A0"/>
                </a:solidFill>
                <a:latin typeface="Times New Roman" pitchFamily="18" charset="0"/>
                <a:cs typeface="Times New Roman" pitchFamily="18" charset="0"/>
              </a:rPr>
              <a:t> * n + ( C</a:t>
            </a:r>
            <a:r>
              <a:rPr lang="en-US" sz="2200" baseline="-25000" dirty="0" smtClean="0">
                <a:solidFill>
                  <a:srgbClr val="7030A0"/>
                </a:solidFill>
                <a:latin typeface="Times New Roman" pitchFamily="18" charset="0"/>
                <a:cs typeface="Times New Roman" pitchFamily="18" charset="0"/>
              </a:rPr>
              <a:t>2</a:t>
            </a:r>
            <a:r>
              <a:rPr lang="en-US" sz="2200" dirty="0" smtClean="0">
                <a:solidFill>
                  <a:srgbClr val="7030A0"/>
                </a:solidFill>
                <a:latin typeface="Times New Roman" pitchFamily="18" charset="0"/>
                <a:cs typeface="Times New Roman" pitchFamily="18" charset="0"/>
              </a:rPr>
              <a:t> + C</a:t>
            </a:r>
            <a:r>
              <a:rPr lang="en-US" sz="2200" baseline="-25000" dirty="0" smtClean="0">
                <a:solidFill>
                  <a:srgbClr val="7030A0"/>
                </a:solidFill>
                <a:latin typeface="Times New Roman" pitchFamily="18" charset="0"/>
                <a:cs typeface="Times New Roman" pitchFamily="18" charset="0"/>
              </a:rPr>
              <a:t>3</a:t>
            </a:r>
            <a:r>
              <a:rPr lang="en-US" sz="2200" dirty="0" smtClean="0">
                <a:solidFill>
                  <a:srgbClr val="7030A0"/>
                </a:solidFill>
                <a:latin typeface="Times New Roman" pitchFamily="18" charset="0"/>
                <a:cs typeface="Times New Roman" pitchFamily="18" charset="0"/>
              </a:rPr>
              <a:t> ) * ( n - 1 ) + C</a:t>
            </a:r>
            <a:r>
              <a:rPr lang="en-US" sz="2200" baseline="-25000" dirty="0" smtClean="0">
                <a:solidFill>
                  <a:srgbClr val="7030A0"/>
                </a:solidFill>
                <a:latin typeface="Times New Roman" pitchFamily="18" charset="0"/>
                <a:cs typeface="Times New Roman" pitchFamily="18" charset="0"/>
              </a:rPr>
              <a:t>4</a:t>
            </a:r>
            <a:r>
              <a:rPr lang="en-US" sz="2200" dirty="0" smtClean="0">
                <a:solidFill>
                  <a:srgbClr val="7030A0"/>
                </a:solidFill>
                <a:latin typeface="Times New Roman" pitchFamily="18" charset="0"/>
                <a:cs typeface="Times New Roman" pitchFamily="18" charset="0"/>
              </a:rPr>
              <a:t>/2 * ( n - 1 ) ( n ) / 2 + ( C</a:t>
            </a:r>
            <a:r>
              <a:rPr lang="en-US" sz="2200" baseline="-25000" dirty="0" smtClean="0">
                <a:solidFill>
                  <a:srgbClr val="7030A0"/>
                </a:solidFill>
                <a:latin typeface="Times New Roman" pitchFamily="18" charset="0"/>
                <a:cs typeface="Times New Roman" pitchFamily="18" charset="0"/>
              </a:rPr>
              <a:t>5</a:t>
            </a:r>
            <a:r>
              <a:rPr lang="en-US" sz="2200" dirty="0" smtClean="0">
                <a:solidFill>
                  <a:srgbClr val="7030A0"/>
                </a:solidFill>
                <a:latin typeface="Times New Roman" pitchFamily="18" charset="0"/>
                <a:cs typeface="Times New Roman" pitchFamily="18" charset="0"/>
              </a:rPr>
              <a:t> + C</a:t>
            </a:r>
            <a:r>
              <a:rPr lang="en-US" sz="2200" baseline="-25000" dirty="0" smtClean="0">
                <a:solidFill>
                  <a:srgbClr val="7030A0"/>
                </a:solidFill>
                <a:latin typeface="Times New Roman" pitchFamily="18" charset="0"/>
                <a:cs typeface="Times New Roman" pitchFamily="18" charset="0"/>
              </a:rPr>
              <a:t>6</a:t>
            </a:r>
            <a:r>
              <a:rPr lang="en-US" sz="2200" dirty="0" smtClean="0">
                <a:solidFill>
                  <a:srgbClr val="7030A0"/>
                </a:solidFill>
                <a:latin typeface="Times New Roman" pitchFamily="18" charset="0"/>
                <a:cs typeface="Times New Roman" pitchFamily="18" charset="0"/>
              </a:rPr>
              <a:t> )/2 * ( ( n - 1 ) (n ) / 2 - 1) + C</a:t>
            </a:r>
            <a:r>
              <a:rPr lang="en-US" sz="2200" baseline="-25000" dirty="0" smtClean="0">
                <a:solidFill>
                  <a:srgbClr val="7030A0"/>
                </a:solidFill>
                <a:latin typeface="Times New Roman" pitchFamily="18" charset="0"/>
                <a:cs typeface="Times New Roman" pitchFamily="18" charset="0"/>
              </a:rPr>
              <a:t>8</a:t>
            </a:r>
            <a:r>
              <a:rPr lang="en-US" sz="2200" dirty="0" smtClean="0">
                <a:solidFill>
                  <a:srgbClr val="7030A0"/>
                </a:solidFill>
                <a:latin typeface="Times New Roman" pitchFamily="18" charset="0"/>
                <a:cs typeface="Times New Roman" pitchFamily="18" charset="0"/>
              </a:rPr>
              <a:t> * ( n - 1 )</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which when further simplified has dominating factor of </a:t>
            </a:r>
            <a:r>
              <a:rPr lang="en-US" sz="2200" b="1" dirty="0" smtClean="0">
                <a:latin typeface="Times New Roman" pitchFamily="18" charset="0"/>
                <a:cs typeface="Times New Roman" pitchFamily="18" charset="0"/>
              </a:rPr>
              <a:t>n</a:t>
            </a:r>
            <a:r>
              <a:rPr lang="en-US" sz="2200" b="1"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and gives </a:t>
            </a:r>
          </a:p>
          <a:p>
            <a:pPr>
              <a:buNone/>
            </a:pPr>
            <a:r>
              <a:rPr lang="en-US" sz="2200" dirty="0" smtClean="0">
                <a:solidFill>
                  <a:srgbClr val="7030A0"/>
                </a:solidFill>
                <a:latin typeface="Times New Roman" pitchFamily="18" charset="0"/>
                <a:cs typeface="Times New Roman" pitchFamily="18" charset="0"/>
              </a:rPr>
              <a:t>    T(n) = C * ( n </a:t>
            </a:r>
            <a:r>
              <a:rPr lang="en-US" sz="2200" baseline="30000" dirty="0" smtClean="0">
                <a:solidFill>
                  <a:srgbClr val="7030A0"/>
                </a:solidFill>
                <a:latin typeface="Times New Roman" pitchFamily="18" charset="0"/>
                <a:cs typeface="Times New Roman" pitchFamily="18" charset="0"/>
              </a:rPr>
              <a:t>2</a:t>
            </a:r>
            <a:r>
              <a:rPr lang="en-US" sz="2200" dirty="0" smtClean="0">
                <a:solidFill>
                  <a:srgbClr val="7030A0"/>
                </a:solidFill>
                <a:latin typeface="Times New Roman" pitchFamily="18" charset="0"/>
                <a:cs typeface="Times New Roman" pitchFamily="18" charset="0"/>
              </a:rPr>
              <a:t>) or O( n</a:t>
            </a:r>
            <a:r>
              <a:rPr lang="en-US" sz="2200" baseline="30000" dirty="0" smtClean="0">
                <a:solidFill>
                  <a:srgbClr val="7030A0"/>
                </a:solidFill>
                <a:latin typeface="Times New Roman" pitchFamily="18" charset="0"/>
                <a:cs typeface="Times New Roman" pitchFamily="18" charset="0"/>
              </a:rPr>
              <a:t>2</a:t>
            </a:r>
            <a:r>
              <a:rPr lang="en-US" sz="2200" dirty="0" smtClean="0">
                <a:solidFill>
                  <a:srgbClr val="7030A0"/>
                </a:solidFill>
                <a:latin typeface="Times New Roman" pitchFamily="18" charset="0"/>
                <a:cs typeface="Times New Roman" pitchFamily="18" charset="0"/>
              </a:rPr>
              <a:t> )</a:t>
            </a:r>
            <a:endParaRPr lang="en-US" sz="2200" dirty="0">
              <a:solidFill>
                <a:srgbClr val="7030A0"/>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143000"/>
          </a:xfrm>
        </p:spPr>
        <p:txBody>
          <a:bodyPr>
            <a:normAutofit/>
          </a:bodyPr>
          <a:lstStyle/>
          <a:p>
            <a:r>
              <a:rPr lang="en-US" sz="3600" dirty="0" smtClean="0">
                <a:solidFill>
                  <a:srgbClr val="7030A0"/>
                </a:solidFill>
                <a:latin typeface="Times New Roman" pitchFamily="18" charset="0"/>
                <a:cs typeface="Times New Roman" pitchFamily="18" charset="0"/>
              </a:rPr>
              <a:t>Algorithm:</a:t>
            </a:r>
            <a:endParaRPr lang="en-US" sz="36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696200" cy="4846320"/>
          </a:xfrm>
        </p:spPr>
        <p:txBody>
          <a:bodyPr>
            <a:normAutofit/>
          </a:bodyPr>
          <a:lstStyle/>
          <a:p>
            <a:pPr>
              <a:buNone/>
            </a:pPr>
            <a:r>
              <a:rPr lang="en-US" sz="2200" dirty="0" smtClean="0">
                <a:latin typeface="Times New Roman" pitchFamily="18" charset="0"/>
                <a:cs typeface="Times New Roman" pitchFamily="18" charset="0"/>
              </a:rPr>
              <a:t>INSERTION SORT(A)</a:t>
            </a:r>
          </a:p>
          <a:p>
            <a:pPr>
              <a:buNone/>
            </a:pPr>
            <a:r>
              <a:rPr lang="en-US" sz="2200" dirty="0" smtClean="0">
                <a:latin typeface="Times New Roman" pitchFamily="18" charset="0"/>
                <a:cs typeface="Times New Roman" pitchFamily="18" charset="0"/>
              </a:rPr>
              <a:t>  for j=2 to </a:t>
            </a:r>
            <a:r>
              <a:rPr lang="en-US" sz="2200" dirty="0" err="1" smtClean="0">
                <a:latin typeface="Times New Roman" pitchFamily="18" charset="0"/>
                <a:cs typeface="Times New Roman" pitchFamily="18" charset="0"/>
              </a:rPr>
              <a:t>A.length</a:t>
            </a:r>
            <a:r>
              <a:rPr lang="en-US" sz="2200" dirty="0" smtClean="0">
                <a:latin typeface="Times New Roman" pitchFamily="18" charset="0"/>
                <a:cs typeface="Times New Roman" pitchFamily="18" charset="0"/>
              </a:rPr>
              <a:t>                           n                                         c</a:t>
            </a:r>
            <a:r>
              <a:rPr lang="en-US" sz="2200" baseline="-25000" dirty="0" smtClean="0">
                <a:latin typeface="Times New Roman" pitchFamily="18" charset="0"/>
                <a:cs typeface="Times New Roman" pitchFamily="18" charset="0"/>
              </a:rPr>
              <a:t>1</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key = A[j]                                    n-1                                      c</a:t>
            </a:r>
            <a:r>
              <a:rPr lang="en-US" sz="2200" baseline="-25000" dirty="0" smtClean="0">
                <a:latin typeface="Times New Roman" pitchFamily="18" charset="0"/>
                <a:cs typeface="Times New Roman" pitchFamily="18" charset="0"/>
              </a:rPr>
              <a:t>2</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//Insert A[j] into A[1…..j-1]         n-1                                      c</a:t>
            </a:r>
            <a:r>
              <a:rPr lang="en-US" sz="2200" baseline="-25000" dirty="0" smtClean="0">
                <a:latin typeface="Times New Roman" pitchFamily="18" charset="0"/>
                <a:cs typeface="Times New Roman" pitchFamily="18" charset="0"/>
              </a:rPr>
              <a:t>3</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j-1                                            n-1                                      c</a:t>
            </a:r>
            <a:r>
              <a:rPr lang="en-US" sz="2200" baseline="-25000" dirty="0" smtClean="0">
                <a:latin typeface="Times New Roman" pitchFamily="18" charset="0"/>
                <a:cs typeface="Times New Roman" pitchFamily="18" charset="0"/>
              </a:rPr>
              <a:t>4</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while(</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&gt;0 AND A[</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]&gt;key)              n-1(min)   n*(n-1)/2(max)  c</a:t>
            </a:r>
            <a:r>
              <a:rPr lang="en-US" sz="2200" baseline="-25000" dirty="0" smtClean="0">
                <a:latin typeface="Times New Roman" pitchFamily="18" charset="0"/>
                <a:cs typeface="Times New Roman" pitchFamily="18" charset="0"/>
              </a:rPr>
              <a:t>5</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A[i+1] = A[</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0(min)       n*(n-1)/2(max)  c</a:t>
            </a:r>
            <a:r>
              <a:rPr lang="en-US" sz="2200" baseline="-25000" dirty="0" smtClean="0">
                <a:latin typeface="Times New Roman" pitchFamily="18" charset="0"/>
                <a:cs typeface="Times New Roman" pitchFamily="18" charset="0"/>
              </a:rPr>
              <a:t>6</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i-1                                          0(min)      n*(n-1)/2(max)   c</a:t>
            </a:r>
            <a:r>
              <a:rPr lang="en-US" sz="2200" baseline="-25000" dirty="0" smtClean="0">
                <a:latin typeface="Times New Roman" pitchFamily="18" charset="0"/>
                <a:cs typeface="Times New Roman" pitchFamily="18" charset="0"/>
              </a:rPr>
              <a:t>7</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A[i+1] = key                               n-1                                       c</a:t>
            </a:r>
            <a:r>
              <a:rPr lang="en-US" sz="2200" baseline="-25000" dirty="0" smtClean="0">
                <a:latin typeface="Times New Roman" pitchFamily="18" charset="0"/>
                <a:cs typeface="Times New Roman" pitchFamily="18" charset="0"/>
              </a:rPr>
              <a:t>8</a:t>
            </a:r>
            <a:endParaRPr lang="en-US" sz="2200" dirty="0">
              <a:latin typeface="Times New Roman" pitchFamily="18" charset="0"/>
              <a:cs typeface="Times New Roman" pitchFamily="18" charset="0"/>
            </a:endParaRPr>
          </a:p>
        </p:txBody>
      </p:sp>
      <p:cxnSp>
        <p:nvCxnSpPr>
          <p:cNvPr id="17" name="Straight Arrow Connector 16"/>
          <p:cNvCxnSpPr/>
          <p:nvPr/>
        </p:nvCxnSpPr>
        <p:spPr>
          <a:xfrm>
            <a:off x="4114800" y="2895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590800" y="48768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514600" y="4495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819400" y="41148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733800" y="3657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514600" y="3276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590800" y="24384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895600" y="20574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609416"/>
            <a:ext cx="7696200" cy="4846320"/>
          </a:xfrm>
        </p:spPr>
        <p:txBody>
          <a:bodyPr>
            <a:normAutofit/>
          </a:bodyPr>
          <a:lstStyle/>
          <a:p>
            <a:pPr>
              <a:buNone/>
            </a:pPr>
            <a:r>
              <a:rPr lang="en-US" sz="2400" dirty="0" smtClean="0">
                <a:latin typeface="Times New Roman" pitchFamily="18" charset="0"/>
                <a:cs typeface="Times New Roman" pitchFamily="18" charset="0"/>
              </a:rPr>
              <a:t>                 min                                              max</a:t>
            </a:r>
          </a:p>
          <a:p>
            <a:pPr>
              <a:buNone/>
            </a:pPr>
            <a:r>
              <a:rPr lang="en-US" sz="2400" dirty="0" smtClean="0">
                <a:latin typeface="Times New Roman" pitchFamily="18" charset="0"/>
                <a:cs typeface="Times New Roman" pitchFamily="18" charset="0"/>
              </a:rPr>
              <a:t>= c</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*n+c</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*(n-1)+0+c</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*(n-1)     = c</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*n+c</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*(n-1)+0+c</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*(n-1)</a:t>
            </a:r>
          </a:p>
          <a:p>
            <a:pPr>
              <a:buNone/>
            </a:pPr>
            <a:r>
              <a:rPr lang="en-US" sz="2400" dirty="0" smtClean="0">
                <a:latin typeface="Times New Roman" pitchFamily="18" charset="0"/>
                <a:cs typeface="Times New Roman" pitchFamily="18" charset="0"/>
              </a:rPr>
              <a:t>   +c</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*(n-1)+0+0+c</a:t>
            </a:r>
            <a:r>
              <a:rPr lang="en-US" sz="2400" baseline="-25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*(n-1)            +c</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*n*(n-1)+c</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*n*(n-1)</a:t>
            </a:r>
          </a:p>
          <a:p>
            <a:pPr>
              <a:buNone/>
            </a:pPr>
            <a:r>
              <a:rPr lang="en-US" sz="2400" dirty="0" smtClean="0">
                <a:latin typeface="Times New Roman" pitchFamily="18" charset="0"/>
                <a:cs typeface="Times New Roman" pitchFamily="18" charset="0"/>
              </a:rPr>
              <a:t>                                                                  2                 2</a:t>
            </a:r>
          </a:p>
          <a:p>
            <a:pPr>
              <a:buNone/>
            </a:pPr>
            <a:r>
              <a:rPr lang="en-US" sz="2400" dirty="0" smtClean="0">
                <a:latin typeface="Times New Roman" pitchFamily="18" charset="0"/>
                <a:cs typeface="Times New Roman" pitchFamily="18" charset="0"/>
              </a:rPr>
              <a:t>                                                      +c</a:t>
            </a:r>
            <a:r>
              <a:rPr lang="en-US" sz="2400" baseline="-25000" dirty="0" smtClean="0">
                <a:latin typeface="Times New Roman" pitchFamily="18" charset="0"/>
                <a:cs typeface="Times New Roman" pitchFamily="18" charset="0"/>
              </a:rPr>
              <a:t>7</a:t>
            </a:r>
            <a:r>
              <a:rPr lang="en-US" sz="2400" dirty="0" smtClean="0">
                <a:latin typeface="Times New Roman" pitchFamily="18" charset="0"/>
                <a:cs typeface="Times New Roman" pitchFamily="18" charset="0"/>
              </a:rPr>
              <a:t>*n*(n-1)+c</a:t>
            </a:r>
            <a:r>
              <a:rPr lang="en-US" sz="2400" baseline="-25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*(n-1)</a:t>
            </a:r>
          </a:p>
          <a:p>
            <a:pPr>
              <a:buNone/>
            </a:pPr>
            <a:r>
              <a:rPr lang="en-US" sz="2400" dirty="0" smtClean="0">
                <a:latin typeface="Times New Roman" pitchFamily="18" charset="0"/>
                <a:cs typeface="Times New Roman" pitchFamily="18" charset="0"/>
              </a:rPr>
              <a:t>                                                                  2</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an+b</a:t>
            </a:r>
            <a:r>
              <a:rPr lang="en-US" sz="2400" dirty="0" smtClean="0">
                <a:latin typeface="Times New Roman" pitchFamily="18" charset="0"/>
                <a:cs typeface="Times New Roman" pitchFamily="18" charset="0"/>
              </a:rPr>
              <a:t>                                       = an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+bn+c</a:t>
            </a:r>
          </a:p>
          <a:p>
            <a:pPr>
              <a:buNone/>
            </a:pPr>
            <a:r>
              <a:rPr lang="en-US" sz="2400" dirty="0" smtClean="0">
                <a:latin typeface="Times New Roman" pitchFamily="18" charset="0"/>
                <a:cs typeface="Times New Roman" pitchFamily="18" charset="0"/>
              </a:rPr>
              <a:t>        best case                                  worst case</a:t>
            </a:r>
          </a:p>
          <a:p>
            <a:pPr>
              <a:buNone/>
            </a:pPr>
            <a:r>
              <a:rPr lang="en-US" sz="2400" dirty="0" smtClean="0">
                <a:latin typeface="Times New Roman" pitchFamily="18" charset="0"/>
                <a:cs typeface="Times New Roman" pitchFamily="18" charset="0"/>
              </a:rPr>
              <a:t>Run time insertion sort</a:t>
            </a:r>
          </a:p>
          <a:p>
            <a:pPr>
              <a:buNone/>
            </a:pPr>
            <a:r>
              <a:rPr lang="en-US" sz="2400" dirty="0" smtClean="0">
                <a:latin typeface="Times New Roman" pitchFamily="18" charset="0"/>
                <a:cs typeface="Times New Roman" pitchFamily="18" charset="0"/>
              </a:rPr>
              <a:t>       n-&gt;</a:t>
            </a:r>
            <a:r>
              <a:rPr lang="en-US" sz="2400" dirty="0" err="1" smtClean="0">
                <a:latin typeface="Times New Roman" pitchFamily="18" charset="0"/>
                <a:cs typeface="Times New Roman" pitchFamily="18" charset="0"/>
              </a:rPr>
              <a:t>an+b</a:t>
            </a:r>
            <a:r>
              <a:rPr lang="en-US" sz="2400" dirty="0" smtClean="0">
                <a:latin typeface="Times New Roman" pitchFamily="18" charset="0"/>
                <a:cs typeface="Times New Roman" pitchFamily="18" charset="0"/>
              </a:rPr>
              <a:t>                                     an</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+bn+c</a:t>
            </a:r>
            <a:endParaRPr lang="en-US" sz="2400" dirty="0">
              <a:latin typeface="Times New Roman" pitchFamily="18" charset="0"/>
              <a:cs typeface="Times New Roman" pitchFamily="18" charset="0"/>
            </a:endParaRPr>
          </a:p>
        </p:txBody>
      </p:sp>
      <p:cxnSp>
        <p:nvCxnSpPr>
          <p:cNvPr id="5" name="Straight Connector 4"/>
          <p:cNvCxnSpPr/>
          <p:nvPr/>
        </p:nvCxnSpPr>
        <p:spPr>
          <a:xfrm>
            <a:off x="5105400" y="29718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553200" y="2971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81600" y="3810000"/>
            <a:ext cx="91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7030A0"/>
                </a:solidFill>
                <a:latin typeface="Times New Roman" pitchFamily="18" charset="0"/>
                <a:cs typeface="Times New Roman" pitchFamily="18" charset="0"/>
              </a:rPr>
              <a:t>Space complexity:</a:t>
            </a:r>
            <a:endParaRPr lang="en-US"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It determines the total space to be allocated in order to solve a particular problem.</a:t>
            </a:r>
          </a:p>
          <a:p>
            <a:r>
              <a:rPr lang="en-US" sz="2400" dirty="0" smtClean="0">
                <a:latin typeface="Times New Roman" pitchFamily="18" charset="0"/>
                <a:cs typeface="Times New Roman" pitchFamily="18" charset="0"/>
              </a:rPr>
              <a:t>It is an extra memory that an algorithm needs for its implementation.</a:t>
            </a:r>
          </a:p>
          <a:p>
            <a:r>
              <a:rPr lang="en-US" sz="2400" dirty="0" smtClean="0">
                <a:latin typeface="Times New Roman" pitchFamily="18" charset="0"/>
                <a:cs typeface="Times New Roman" pitchFamily="18" charset="0"/>
              </a:rPr>
              <a:t>It involves the memory of computers.</a:t>
            </a:r>
          </a:p>
          <a:p>
            <a:r>
              <a:rPr lang="en-US" sz="2400" dirty="0" smtClean="0">
                <a:latin typeface="Times New Roman" pitchFamily="18" charset="0"/>
                <a:cs typeface="Times New Roman" pitchFamily="18" charset="0"/>
              </a:rPr>
              <a:t>Its low priority criteria in optimal algorithm selection.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chemeClr val="bg2">
                    <a:lumMod val="75000"/>
                  </a:schemeClr>
                </a:solidFill>
                <a:latin typeface="Times New Roman" pitchFamily="18" charset="0"/>
                <a:cs typeface="Times New Roman" pitchFamily="18" charset="0"/>
              </a:rPr>
              <a:t>Space complexity:</a:t>
            </a:r>
            <a:endParaRPr lang="en-US" sz="34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7239000" cy="4779336"/>
          </a:xfrm>
        </p:spPr>
        <p:txBody>
          <a:bodyPr>
            <a:normAutofit/>
          </a:bodyPr>
          <a:lstStyle/>
          <a:p>
            <a:pPr algn="just">
              <a:buNone/>
            </a:pPr>
            <a:r>
              <a:rPr lang="en-US" sz="2400" dirty="0" smtClean="0">
                <a:solidFill>
                  <a:srgbClr val="00B0F0"/>
                </a:solidFill>
                <a:latin typeface="Times New Roman" pitchFamily="18" charset="0"/>
                <a:cs typeface="Times New Roman" pitchFamily="18" charset="0"/>
              </a:rPr>
              <a:t>         we didn't require any extra space. We are only re-arranging the input array to achieve the desired output. </a:t>
            </a:r>
          </a:p>
          <a:p>
            <a:pPr algn="just">
              <a:buNone/>
            </a:pPr>
            <a:r>
              <a:rPr lang="en-US" sz="2400" dirty="0" smtClean="0">
                <a:solidFill>
                  <a:srgbClr val="00B0F0"/>
                </a:solidFill>
                <a:latin typeface="Times New Roman" pitchFamily="18" charset="0"/>
                <a:cs typeface="Times New Roman" pitchFamily="18" charset="0"/>
              </a:rPr>
              <a:t>          Hence, we can claim that there is no need of any auxiliary memory to run this Algorithm. Although each of these operation will be added to the stack but not </a:t>
            </a:r>
            <a:r>
              <a:rPr lang="en-US" sz="2400" dirty="0" smtClean="0">
                <a:solidFill>
                  <a:srgbClr val="00B0F0"/>
                </a:solidFill>
                <a:latin typeface="Times New Roman" pitchFamily="18" charset="0"/>
                <a:cs typeface="Times New Roman" pitchFamily="18" charset="0"/>
              </a:rPr>
              <a:t>simultaneously </a:t>
            </a:r>
            <a:r>
              <a:rPr lang="en-US" sz="2400" dirty="0" smtClean="0">
                <a:solidFill>
                  <a:srgbClr val="00B0F0"/>
                </a:solidFill>
                <a:latin typeface="Times New Roman" pitchFamily="18" charset="0"/>
                <a:cs typeface="Times New Roman" pitchFamily="18" charset="0"/>
              </a:rPr>
              <a:t>the Memory Complexity comes out to be </a:t>
            </a:r>
            <a:r>
              <a:rPr lang="en-US" sz="2400" b="1" dirty="0" smtClean="0">
                <a:solidFill>
                  <a:srgbClr val="00B0F0"/>
                </a:solidFill>
                <a:latin typeface="Times New Roman" pitchFamily="18" charset="0"/>
                <a:cs typeface="Times New Roman" pitchFamily="18" charset="0"/>
              </a:rPr>
              <a:t>O(1)</a:t>
            </a:r>
            <a:endParaRPr lang="en-US" sz="2400" dirty="0">
              <a:solidFill>
                <a:srgbClr val="00B0F0"/>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F0"/>
                </a:solidFill>
                <a:latin typeface="Times New Roman" pitchFamily="18" charset="0"/>
                <a:cs typeface="Times New Roman" pitchFamily="18" charset="0"/>
              </a:rPr>
              <a:t>Conclusion:</a:t>
            </a:r>
            <a:endParaRPr lang="en-US" sz="40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buNone/>
            </a:pPr>
            <a:r>
              <a:rPr lang="en-US" sz="2400" dirty="0" smtClean="0">
                <a:solidFill>
                  <a:srgbClr val="C00000"/>
                </a:solidFill>
                <a:latin typeface="Times New Roman" pitchFamily="18" charset="0"/>
                <a:cs typeface="Times New Roman" pitchFamily="18" charset="0"/>
              </a:rPr>
              <a:t>Time Complexity:</a:t>
            </a:r>
          </a:p>
          <a:p>
            <a:pPr fontAlgn="base"/>
            <a:r>
              <a:rPr lang="en-US" sz="2400" dirty="0" smtClean="0">
                <a:solidFill>
                  <a:srgbClr val="002060"/>
                </a:solidFill>
                <a:latin typeface="Times New Roman" pitchFamily="18" charset="0"/>
                <a:cs typeface="Times New Roman" pitchFamily="18" charset="0"/>
              </a:rPr>
              <a:t>Worst case time complexity: </a:t>
            </a:r>
            <a:r>
              <a:rPr lang="en-US" sz="2400" b="1" dirty="0" smtClean="0">
                <a:solidFill>
                  <a:srgbClr val="002060"/>
                </a:solidFill>
                <a:latin typeface="Times New Roman" pitchFamily="18" charset="0"/>
                <a:cs typeface="Times New Roman" pitchFamily="18" charset="0"/>
              </a:rPr>
              <a:t>Θ(n^2)</a:t>
            </a:r>
            <a:endParaRPr lang="en-US" sz="2400" dirty="0" smtClean="0">
              <a:solidFill>
                <a:srgbClr val="002060"/>
              </a:solidFill>
              <a:latin typeface="Times New Roman" pitchFamily="18" charset="0"/>
              <a:cs typeface="Times New Roman" pitchFamily="18" charset="0"/>
            </a:endParaRPr>
          </a:p>
          <a:p>
            <a:pPr fontAlgn="base"/>
            <a:r>
              <a:rPr lang="en-US" sz="2400" dirty="0" smtClean="0">
                <a:solidFill>
                  <a:srgbClr val="002060"/>
                </a:solidFill>
                <a:latin typeface="Times New Roman" pitchFamily="18" charset="0"/>
                <a:cs typeface="Times New Roman" pitchFamily="18" charset="0"/>
              </a:rPr>
              <a:t>Average case time complexity: </a:t>
            </a:r>
            <a:r>
              <a:rPr lang="en-US" sz="2400" b="1" dirty="0" smtClean="0">
                <a:solidFill>
                  <a:srgbClr val="002060"/>
                </a:solidFill>
                <a:latin typeface="Times New Roman" pitchFamily="18" charset="0"/>
                <a:cs typeface="Times New Roman" pitchFamily="18" charset="0"/>
              </a:rPr>
              <a:t>Θ(n^2)</a:t>
            </a:r>
            <a:endParaRPr lang="en-US" sz="2400" dirty="0" smtClean="0">
              <a:solidFill>
                <a:srgbClr val="002060"/>
              </a:solidFill>
              <a:latin typeface="Times New Roman" pitchFamily="18" charset="0"/>
              <a:cs typeface="Times New Roman" pitchFamily="18" charset="0"/>
            </a:endParaRPr>
          </a:p>
          <a:p>
            <a:pPr fontAlgn="base"/>
            <a:r>
              <a:rPr lang="en-US" sz="2400" dirty="0" smtClean="0">
                <a:solidFill>
                  <a:srgbClr val="002060"/>
                </a:solidFill>
                <a:latin typeface="Times New Roman" pitchFamily="18" charset="0"/>
                <a:cs typeface="Times New Roman" pitchFamily="18" charset="0"/>
              </a:rPr>
              <a:t>Best case time complexity: </a:t>
            </a:r>
            <a:r>
              <a:rPr lang="en-US" sz="2400" b="1" dirty="0" smtClean="0">
                <a:solidFill>
                  <a:srgbClr val="002060"/>
                </a:solidFill>
                <a:latin typeface="Times New Roman" pitchFamily="18" charset="0"/>
                <a:cs typeface="Times New Roman" pitchFamily="18" charset="0"/>
              </a:rPr>
              <a:t>Θ(n)</a:t>
            </a:r>
          </a:p>
          <a:p>
            <a:pPr fontAlgn="base">
              <a:buNone/>
            </a:pPr>
            <a:endParaRPr lang="en-US" sz="2400" b="1" dirty="0" smtClean="0">
              <a:latin typeface="Times New Roman" pitchFamily="18" charset="0"/>
              <a:cs typeface="Times New Roman" pitchFamily="18" charset="0"/>
            </a:endParaRPr>
          </a:p>
          <a:p>
            <a:pPr fontAlgn="base">
              <a:buNone/>
            </a:pPr>
            <a:r>
              <a:rPr lang="en-US" sz="2400" b="1" dirty="0" smtClean="0">
                <a:solidFill>
                  <a:srgbClr val="C00000"/>
                </a:solidFill>
                <a:latin typeface="Times New Roman" pitchFamily="18" charset="0"/>
                <a:cs typeface="Times New Roman" pitchFamily="18" charset="0"/>
              </a:rPr>
              <a:t>Space Complexity:</a:t>
            </a:r>
            <a:endParaRPr lang="en-US" sz="2400" dirty="0" smtClean="0">
              <a:solidFill>
                <a:srgbClr val="C00000"/>
              </a:solidFill>
              <a:latin typeface="Times New Roman" pitchFamily="18" charset="0"/>
              <a:cs typeface="Times New Roman" pitchFamily="18" charset="0"/>
            </a:endParaRPr>
          </a:p>
          <a:p>
            <a:pPr fontAlgn="base"/>
            <a:r>
              <a:rPr lang="en-US" sz="2400" dirty="0" smtClean="0">
                <a:solidFill>
                  <a:srgbClr val="002060"/>
                </a:solidFill>
                <a:latin typeface="Times New Roman" pitchFamily="18" charset="0"/>
                <a:cs typeface="Times New Roman" pitchFamily="18" charset="0"/>
              </a:rPr>
              <a:t>Space complexity: </a:t>
            </a:r>
            <a:r>
              <a:rPr lang="en-US" sz="2400" b="1" dirty="0" smtClean="0">
                <a:solidFill>
                  <a:srgbClr val="002060"/>
                </a:solidFill>
                <a:latin typeface="Times New Roman" pitchFamily="18" charset="0"/>
                <a:cs typeface="Times New Roman" pitchFamily="18" charset="0"/>
              </a:rPr>
              <a:t>Θ(1)</a:t>
            </a:r>
            <a:endParaRPr lang="en-US" sz="2400" dirty="0" smtClean="0">
              <a:solidFill>
                <a:srgbClr val="002060"/>
              </a:solidFill>
              <a:latin typeface="Times New Roman" pitchFamily="18" charset="0"/>
              <a:cs typeface="Times New Roman" pitchFamily="18" charset="0"/>
            </a:endParaRP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514600"/>
            <a:ext cx="5334000" cy="1015663"/>
          </a:xfrm>
          <a:prstGeom prst="rect">
            <a:avLst/>
          </a:prstGeom>
        </p:spPr>
        <p:txBody>
          <a:bodyPr wrap="square">
            <a:spAutoFit/>
          </a:bodyPr>
          <a:lstStyle/>
          <a:p>
            <a:pPr lvl="0" algn="ctr"/>
            <a:r>
              <a:rPr lang="en-US" sz="6000" b="1" dirty="0" smtClean="0">
                <a:ln w="900" cmpd="sng">
                  <a:solidFill>
                    <a:srgbClr val="B83D68">
                      <a:satMod val="190000"/>
                      <a:alpha val="55000"/>
                    </a:srgbClr>
                  </a:solidFill>
                  <a:prstDash val="solid"/>
                </a:ln>
                <a:solidFill>
                  <a:srgbClr val="B83D68">
                    <a:satMod val="200000"/>
                    <a:tint val="3000"/>
                  </a:srgbClr>
                </a:solidFill>
                <a:effectLst>
                  <a:innerShdw blurRad="101600" dist="76200" dir="5400000">
                    <a:srgbClr val="B83D68">
                      <a:satMod val="190000"/>
                      <a:tint val="100000"/>
                      <a:alpha val="74000"/>
                    </a:srgbClr>
                  </a:innerShdw>
                </a:effectLst>
                <a:latin typeface="Times New Roman" pitchFamily="18" charset="0"/>
                <a:cs typeface="Times New Roman" pitchFamily="18" charset="0"/>
              </a:rPr>
              <a:t>QUICK SORT</a:t>
            </a:r>
            <a:endParaRPr lang="en-US" sz="6000" b="1" dirty="0">
              <a:ln w="900" cmpd="sng">
                <a:solidFill>
                  <a:srgbClr val="B83D68">
                    <a:satMod val="190000"/>
                    <a:alpha val="55000"/>
                  </a:srgbClr>
                </a:solidFill>
                <a:prstDash val="solid"/>
              </a:ln>
              <a:solidFill>
                <a:srgbClr val="B83D68">
                  <a:satMod val="200000"/>
                  <a:tint val="3000"/>
                </a:srgbClr>
              </a:solidFill>
              <a:effectLst>
                <a:innerShdw blurRad="101600" dist="76200" dir="5400000">
                  <a:srgbClr val="B83D68">
                    <a:satMod val="190000"/>
                    <a:tint val="100000"/>
                    <a:alpha val="74000"/>
                  </a:srgbClr>
                </a:innerShdw>
              </a:effectLst>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50"/>
                </a:solidFill>
                <a:latin typeface="Times New Roman" pitchFamily="18" charset="0"/>
                <a:cs typeface="Times New Roman" pitchFamily="18" charset="0"/>
              </a:rPr>
              <a:t>Introduction:</a:t>
            </a:r>
            <a:endParaRPr lang="en-US" sz="4000"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200" dirty="0" smtClean="0">
                <a:latin typeface="Times New Roman" pitchFamily="18" charset="0"/>
                <a:cs typeface="Times New Roman" pitchFamily="18" charset="0"/>
              </a:rPr>
              <a:t>It is one of the most widely used sorting algorithm.</a:t>
            </a:r>
          </a:p>
          <a:p>
            <a:pPr algn="just"/>
            <a:r>
              <a:rPr lang="en-US" sz="2200" dirty="0" smtClean="0">
                <a:latin typeface="Times New Roman" pitchFamily="18" charset="0"/>
                <a:cs typeface="Times New Roman" pitchFamily="18" charset="0"/>
              </a:rPr>
              <a:t>It follows divide &amp; conquer paradigm.</a:t>
            </a:r>
          </a:p>
          <a:p>
            <a:pPr algn="just"/>
            <a:r>
              <a:rPr lang="en-US" sz="2200" dirty="0" smtClean="0">
                <a:latin typeface="Times New Roman" pitchFamily="18" charset="0"/>
                <a:cs typeface="Times New Roman" pitchFamily="18" charset="0"/>
              </a:rPr>
              <a:t>Recursion is used in quick sort implementation.</a:t>
            </a:r>
          </a:p>
          <a:p>
            <a:pPr algn="just"/>
            <a:r>
              <a:rPr lang="en-US" sz="2200" dirty="0" smtClean="0">
                <a:latin typeface="Times New Roman" pitchFamily="18" charset="0"/>
                <a:cs typeface="Times New Roman" pitchFamily="18" charset="0"/>
              </a:rPr>
              <a:t>In each recursive call, a pivot is choosen then the array is partitioned in such a way that all the elements less than pivot lie to the left &amp; all the elements greater than pivot lie to the right.</a:t>
            </a:r>
          </a:p>
          <a:p>
            <a:pPr algn="just"/>
            <a:r>
              <a:rPr lang="en-US" sz="2200" dirty="0" smtClean="0">
                <a:latin typeface="Times New Roman" pitchFamily="18" charset="0"/>
                <a:cs typeface="Times New Roman" pitchFamily="18" charset="0"/>
              </a:rPr>
              <a:t>After every call, the choosen pivot occupies its correct position in the array which it is supposed to as in sorted array.</a:t>
            </a:r>
          </a:p>
          <a:p>
            <a:pPr algn="just"/>
            <a:r>
              <a:rPr lang="en-US" sz="2200" dirty="0" smtClean="0">
                <a:latin typeface="Times New Roman" pitchFamily="18" charset="0"/>
                <a:cs typeface="Times New Roman" pitchFamily="18" charset="0"/>
              </a:rPr>
              <a:t>So with each step, our problem gets reduced by 2 which leads to quick sorting.</a:t>
            </a:r>
          </a:p>
          <a:p>
            <a:pPr algn="just"/>
            <a:r>
              <a:rPr lang="en-US" sz="2200" dirty="0" smtClean="0">
                <a:latin typeface="Times New Roman" pitchFamily="18" charset="0"/>
                <a:cs typeface="Times New Roman" pitchFamily="18" charset="0"/>
              </a:rPr>
              <a:t>Pivot can be last element of current array, 1</a:t>
            </a:r>
            <a:r>
              <a:rPr lang="en-US" sz="2200" baseline="30000" dirty="0" smtClean="0">
                <a:latin typeface="Times New Roman" pitchFamily="18" charset="0"/>
                <a:cs typeface="Times New Roman" pitchFamily="18" charset="0"/>
              </a:rPr>
              <a:t>st</a:t>
            </a:r>
            <a:r>
              <a:rPr lang="en-US" sz="2200" dirty="0" smtClean="0">
                <a:latin typeface="Times New Roman" pitchFamily="18" charset="0"/>
                <a:cs typeface="Times New Roman" pitchFamily="18" charset="0"/>
              </a:rPr>
              <a:t> element of current array, or any random element.</a:t>
            </a:r>
            <a:endParaRPr lang="en-US" sz="22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7030A0"/>
                </a:solidFill>
                <a:latin typeface="Times New Roman" pitchFamily="18" charset="0"/>
                <a:cs typeface="Times New Roman" pitchFamily="18" charset="0"/>
              </a:rPr>
              <a:t>Time complexity:</a:t>
            </a:r>
            <a:endParaRPr lang="en-US"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fontAlgn="base">
              <a:buNone/>
            </a:pPr>
            <a:r>
              <a:rPr lang="en-US" sz="24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The average time complexity of quick sort is </a:t>
            </a:r>
            <a:r>
              <a:rPr lang="en-US" sz="2300" dirty="0" smtClean="0">
                <a:solidFill>
                  <a:srgbClr val="00B0F0"/>
                </a:solidFill>
                <a:latin typeface="Times New Roman" pitchFamily="18" charset="0"/>
                <a:cs typeface="Times New Roman" pitchFamily="18" charset="0"/>
              </a:rPr>
              <a:t>O(N log(N)).</a:t>
            </a:r>
          </a:p>
          <a:p>
            <a:pPr fontAlgn="base">
              <a:buNone/>
            </a:pPr>
            <a:r>
              <a:rPr lang="en-US" sz="2300" dirty="0" smtClean="0">
                <a:latin typeface="Times New Roman" pitchFamily="18" charset="0"/>
                <a:cs typeface="Times New Roman" pitchFamily="18" charset="0"/>
              </a:rPr>
              <a:t>The derivation is based on the following notation:</a:t>
            </a:r>
            <a:br>
              <a:rPr lang="en-US" sz="2300" dirty="0" smtClean="0">
                <a:latin typeface="Times New Roman" pitchFamily="18" charset="0"/>
                <a:cs typeface="Times New Roman" pitchFamily="18" charset="0"/>
              </a:rPr>
            </a:br>
            <a:r>
              <a:rPr lang="en-US" sz="2300" dirty="0" smtClean="0">
                <a:solidFill>
                  <a:srgbClr val="C00000"/>
                </a:solidFill>
                <a:latin typeface="Times New Roman" pitchFamily="18" charset="0"/>
                <a:cs typeface="Times New Roman" pitchFamily="18" charset="0"/>
              </a:rPr>
              <a:t>T(N) = Time Complexity of Quick Sort for input of size N.</a:t>
            </a:r>
          </a:p>
          <a:p>
            <a:pPr>
              <a:buNone/>
            </a:pPr>
            <a:r>
              <a:rPr lang="en-US" sz="2300" dirty="0" smtClean="0">
                <a:latin typeface="Times New Roman" pitchFamily="18" charset="0"/>
                <a:cs typeface="Times New Roman" pitchFamily="18" charset="0"/>
              </a:rPr>
              <a:t>At each step, the input of size N is broken into two parts say J and N-J.</a:t>
            </a:r>
          </a:p>
          <a:p>
            <a:pPr>
              <a:buNone/>
            </a:pPr>
            <a:r>
              <a:rPr lang="en-US" sz="2300" dirty="0" smtClean="0">
                <a:latin typeface="Times New Roman" pitchFamily="18" charset="0"/>
                <a:cs typeface="Times New Roman" pitchFamily="18" charset="0"/>
              </a:rPr>
              <a:t>          </a:t>
            </a:r>
            <a:r>
              <a:rPr lang="en-US" sz="2300" dirty="0" smtClean="0">
                <a:solidFill>
                  <a:srgbClr val="7030A0"/>
                </a:solidFill>
                <a:latin typeface="Times New Roman" pitchFamily="18" charset="0"/>
                <a:cs typeface="Times New Roman" pitchFamily="18" charset="0"/>
              </a:rPr>
              <a:t>T(N) = T(J) + T(N-J) + M(N)</a:t>
            </a:r>
          </a:p>
          <a:p>
            <a:pPr fontAlgn="base">
              <a:buNone/>
            </a:pPr>
            <a:r>
              <a:rPr lang="en-US" sz="2300" dirty="0" smtClean="0">
                <a:solidFill>
                  <a:srgbClr val="0070C0"/>
                </a:solidFill>
                <a:latin typeface="Times New Roman" pitchFamily="18" charset="0"/>
                <a:cs typeface="Times New Roman" pitchFamily="18" charset="0"/>
              </a:rPr>
              <a:t>The intuition is:</a:t>
            </a:r>
          </a:p>
          <a:p>
            <a:pPr>
              <a:buNone/>
            </a:pPr>
            <a:r>
              <a:rPr lang="en-US" sz="2300" dirty="0" smtClean="0">
                <a:latin typeface="Times New Roman" pitchFamily="18" charset="0"/>
                <a:cs typeface="Times New Roman" pitchFamily="18" charset="0"/>
              </a:rPr>
              <a:t>  </a:t>
            </a:r>
            <a:r>
              <a:rPr lang="en-US" sz="2300" dirty="0" smtClean="0">
                <a:solidFill>
                  <a:srgbClr val="002060"/>
                </a:solidFill>
                <a:latin typeface="Times New Roman" pitchFamily="18" charset="0"/>
                <a:cs typeface="Times New Roman" pitchFamily="18" charset="0"/>
              </a:rPr>
              <a:t>Time Complexity for N elements = Time Complexity for J elements + Time Complexity for N-J elements + Time Complexity for finding the pivot</a:t>
            </a:r>
            <a:endParaRPr lang="en-US" sz="2300" dirty="0">
              <a:solidFill>
                <a:srgbClr val="002060"/>
              </a:solidFill>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pPr fontAlgn="base">
              <a:buNone/>
            </a:pPr>
            <a:r>
              <a:rPr lang="en-US" dirty="0" smtClean="0"/>
              <a:t>where</a:t>
            </a:r>
          </a:p>
          <a:p>
            <a:pPr fontAlgn="base">
              <a:buNone/>
            </a:pPr>
            <a:r>
              <a:rPr lang="en-US" dirty="0" smtClean="0">
                <a:solidFill>
                  <a:srgbClr val="7030A0"/>
                </a:solidFill>
              </a:rPr>
              <a:t>  </a:t>
            </a:r>
            <a:r>
              <a:rPr lang="en-US" dirty="0" smtClean="0">
                <a:solidFill>
                  <a:srgbClr val="C00000"/>
                </a:solidFill>
              </a:rPr>
              <a:t>T(N) = Time Complexity of Quick Sort for input of size N.</a:t>
            </a:r>
          </a:p>
          <a:p>
            <a:pPr fontAlgn="base">
              <a:buNone/>
            </a:pPr>
            <a:r>
              <a:rPr lang="en-US" dirty="0" smtClean="0">
                <a:solidFill>
                  <a:srgbClr val="C00000"/>
                </a:solidFill>
              </a:rPr>
              <a:t>  T(J) = Time Complexity of Quick Sort for input of size J.</a:t>
            </a:r>
          </a:p>
          <a:p>
            <a:pPr fontAlgn="base">
              <a:buNone/>
            </a:pPr>
            <a:r>
              <a:rPr lang="en-US" dirty="0" smtClean="0">
                <a:solidFill>
                  <a:srgbClr val="C00000"/>
                </a:solidFill>
              </a:rPr>
              <a:t>  T(N-J) = Time Complexity of Quick Sort for input of size N-J.</a:t>
            </a:r>
          </a:p>
          <a:p>
            <a:pPr fontAlgn="base">
              <a:buNone/>
            </a:pPr>
            <a:r>
              <a:rPr lang="en-US" dirty="0" smtClean="0">
                <a:solidFill>
                  <a:srgbClr val="C00000"/>
                </a:solidFill>
              </a:rPr>
              <a:t>  M(N) = Time Complexity of finding the pivot element for N elements.</a:t>
            </a:r>
          </a:p>
          <a:p>
            <a:pPr fontAlgn="base">
              <a:buNone/>
            </a:pPr>
            <a:r>
              <a:rPr lang="en-US" dirty="0" smtClean="0"/>
              <a:t>Quick Sort performs differently based on:</a:t>
            </a:r>
          </a:p>
          <a:p>
            <a:pPr fontAlgn="base"/>
            <a:r>
              <a:rPr lang="en-US" dirty="0" smtClean="0">
                <a:solidFill>
                  <a:srgbClr val="0070C0"/>
                </a:solidFill>
              </a:rPr>
              <a:t>How we choose the pivot? M(N) time</a:t>
            </a:r>
          </a:p>
          <a:p>
            <a:pPr fontAlgn="base"/>
            <a:r>
              <a:rPr lang="en-US" dirty="0" smtClean="0">
                <a:solidFill>
                  <a:srgbClr val="0070C0"/>
                </a:solidFill>
              </a:rPr>
              <a:t>How we divide the N elements -&gt; J and N-J where J is from 0 to N-1</a:t>
            </a:r>
          </a:p>
          <a:p>
            <a:pPr fontAlgn="base">
              <a:buNone/>
            </a:pPr>
            <a:r>
              <a:rPr lang="en-US" dirty="0" smtClean="0"/>
              <a:t>On solving for T(N), we will find the time complexity of Quick Sort.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8600"/>
            <a:ext cx="7975260" cy="923330"/>
          </a:xfrm>
          <a:prstGeom prst="rect">
            <a:avLst/>
          </a:prstGeom>
          <a:noFill/>
        </p:spPr>
        <p:txBody>
          <a:bodyPr wrap="none" lIns="91440" tIns="45720" rIns="91440" bIns="45720">
            <a:spAutoFit/>
          </a:bodyPr>
          <a:lstStyle/>
          <a:p>
            <a:pPr algn="ctr"/>
            <a:r>
              <a:rPr lang="en-US" sz="5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Best case time complexity:</a:t>
            </a:r>
            <a:endParaRPr lang="en-US" sz="5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026" name="Picture 2" descr="untitled-1"/>
          <p:cNvPicPr>
            <a:picLocks noChangeAspect="1" noChangeArrowheads="1"/>
          </p:cNvPicPr>
          <p:nvPr/>
        </p:nvPicPr>
        <p:blipFill>
          <a:blip r:embed="rId2"/>
          <a:srcRect/>
          <a:stretch>
            <a:fillRect/>
          </a:stretch>
        </p:blipFill>
        <p:spPr bwMode="auto">
          <a:xfrm>
            <a:off x="2819400" y="1219200"/>
            <a:ext cx="2286000" cy="1676400"/>
          </a:xfrm>
          <a:prstGeom prst="rect">
            <a:avLst/>
          </a:prstGeom>
          <a:noFill/>
        </p:spPr>
      </p:pic>
      <p:sp>
        <p:nvSpPr>
          <p:cNvPr id="5" name="TextBox 4"/>
          <p:cNvSpPr txBox="1"/>
          <p:nvPr/>
        </p:nvSpPr>
        <p:spPr>
          <a:xfrm>
            <a:off x="228600" y="2764572"/>
            <a:ext cx="7924800" cy="4093428"/>
          </a:xfrm>
          <a:prstGeom prst="rect">
            <a:avLst/>
          </a:prstGeom>
          <a:noFill/>
        </p:spPr>
        <p:txBody>
          <a:bodyPr wrap="square" rtlCol="0">
            <a:spAutoFit/>
          </a:bodyPr>
          <a:lstStyle/>
          <a:p>
            <a:pPr algn="just" fontAlgn="base">
              <a:buFont typeface="Arial" pitchFamily="34" charset="0"/>
              <a:buChar char="•"/>
            </a:pPr>
            <a:r>
              <a:rPr lang="en-US" sz="2200" dirty="0" smtClean="0">
                <a:latin typeface="Times New Roman" pitchFamily="18" charset="0"/>
                <a:cs typeface="Times New Roman" pitchFamily="18" charset="0"/>
              </a:rPr>
              <a:t> O(</a:t>
            </a:r>
            <a:r>
              <a:rPr lang="en-US" sz="2200" dirty="0" err="1" smtClean="0">
                <a:latin typeface="Times New Roman" pitchFamily="18" charset="0"/>
                <a:cs typeface="Times New Roman" pitchFamily="18" charset="0"/>
              </a:rPr>
              <a:t>Nlog</a:t>
            </a:r>
            <a:r>
              <a:rPr lang="en-US" sz="2200" dirty="0" smtClean="0">
                <a:latin typeface="Times New Roman" pitchFamily="18" charset="0"/>
                <a:cs typeface="Times New Roman" pitchFamily="18" charset="0"/>
              </a:rPr>
              <a:t>(N))</a:t>
            </a:r>
          </a:p>
          <a:p>
            <a:pPr algn="just" fontAlgn="base">
              <a:buFont typeface="Arial" pitchFamily="34" charset="0"/>
              <a:buChar char="•"/>
            </a:pPr>
            <a:r>
              <a:rPr lang="en-US" sz="2200" dirty="0" smtClean="0">
                <a:latin typeface="Times New Roman" pitchFamily="18" charset="0"/>
                <a:cs typeface="Times New Roman" pitchFamily="18" charset="0"/>
              </a:rPr>
              <a:t> the best case of quick sort is when we will select pivot as a mean element.</a:t>
            </a:r>
          </a:p>
          <a:p>
            <a:pPr algn="just" fontAlgn="base">
              <a:buFont typeface="Arial" pitchFamily="34" charset="0"/>
              <a:buChar char="•"/>
            </a:pPr>
            <a:r>
              <a:rPr lang="en-US" sz="2200" dirty="0" smtClean="0">
                <a:latin typeface="Times New Roman" pitchFamily="18" charset="0"/>
                <a:cs typeface="Times New Roman" pitchFamily="18" charset="0"/>
              </a:rPr>
              <a:t> In this case the recursion will look as shown in diagram, as we can see in diagram the height of tree is </a:t>
            </a:r>
            <a:r>
              <a:rPr lang="en-US" sz="2200" dirty="0" err="1" smtClean="0">
                <a:latin typeface="Times New Roman" pitchFamily="18" charset="0"/>
                <a:cs typeface="Times New Roman" pitchFamily="18" charset="0"/>
              </a:rPr>
              <a:t>logN</a:t>
            </a:r>
            <a:r>
              <a:rPr lang="en-US" sz="2200" dirty="0" smtClean="0">
                <a:latin typeface="Times New Roman" pitchFamily="18" charset="0"/>
                <a:cs typeface="Times New Roman" pitchFamily="18" charset="0"/>
              </a:rPr>
              <a:t> and in each level we will be traversing to all the elements with total operations will be </a:t>
            </a:r>
            <a:r>
              <a:rPr lang="en-US" sz="2200" dirty="0" err="1" smtClean="0">
                <a:latin typeface="Times New Roman" pitchFamily="18" charset="0"/>
                <a:cs typeface="Times New Roman" pitchFamily="18" charset="0"/>
              </a:rPr>
              <a:t>logN</a:t>
            </a:r>
            <a:r>
              <a:rPr lang="en-US" sz="2200" dirty="0" smtClean="0">
                <a:latin typeface="Times New Roman" pitchFamily="18" charset="0"/>
                <a:cs typeface="Times New Roman" pitchFamily="18" charset="0"/>
              </a:rPr>
              <a:t> * N</a:t>
            </a:r>
          </a:p>
          <a:p>
            <a:pPr algn="just" fontAlgn="base">
              <a:buFont typeface="Arial" pitchFamily="34" charset="0"/>
              <a:buChar char="•"/>
            </a:pPr>
            <a:r>
              <a:rPr lang="en-US" sz="2200" dirty="0" smtClean="0">
                <a:latin typeface="Times New Roman" pitchFamily="18" charset="0"/>
                <a:cs typeface="Times New Roman" pitchFamily="18" charset="0"/>
              </a:rPr>
              <a:t> as we have selected mean element as pivot then the array will be divided in branches of equal size so that the height of the tree will be </a:t>
            </a:r>
            <a:r>
              <a:rPr lang="en-US" sz="2200" dirty="0" err="1" smtClean="0">
                <a:latin typeface="Times New Roman" pitchFamily="18" charset="0"/>
                <a:cs typeface="Times New Roman" pitchFamily="18" charset="0"/>
              </a:rPr>
              <a:t>mininum</a:t>
            </a:r>
            <a:endParaRPr lang="en-US" sz="2200" dirty="0" smtClean="0">
              <a:latin typeface="Times New Roman" pitchFamily="18" charset="0"/>
              <a:cs typeface="Times New Roman" pitchFamily="18" charset="0"/>
            </a:endParaRPr>
          </a:p>
          <a:p>
            <a:pPr algn="just" fontAlgn="base">
              <a:buFont typeface="Arial" pitchFamily="34" charset="0"/>
              <a:buChar char="•"/>
            </a:pPr>
            <a:r>
              <a:rPr lang="en-US" sz="2200" dirty="0" smtClean="0">
                <a:latin typeface="Times New Roman" pitchFamily="18" charset="0"/>
                <a:cs typeface="Times New Roman" pitchFamily="18" charset="0"/>
              </a:rPr>
              <a:t> pivot for each </a:t>
            </a:r>
            <a:r>
              <a:rPr lang="en-US" sz="2200" dirty="0" err="1" smtClean="0">
                <a:latin typeface="Times New Roman" pitchFamily="18" charset="0"/>
                <a:cs typeface="Times New Roman" pitchFamily="18" charset="0"/>
              </a:rPr>
              <a:t>recurssion</a:t>
            </a:r>
            <a:r>
              <a:rPr lang="en-US" sz="2200" dirty="0" smtClean="0">
                <a:latin typeface="Times New Roman" pitchFamily="18" charset="0"/>
                <a:cs typeface="Times New Roman" pitchFamily="18" charset="0"/>
              </a:rPr>
              <a:t> is represented using blue color</a:t>
            </a:r>
          </a:p>
          <a:p>
            <a:pPr algn="just" fontAlgn="base">
              <a:buFont typeface="Arial" pitchFamily="34" charset="0"/>
              <a:buChar char="•"/>
            </a:pPr>
            <a:r>
              <a:rPr lang="en-US" sz="2200" dirty="0" smtClean="0">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time complexity will be O(</a:t>
            </a:r>
            <a:r>
              <a:rPr lang="en-US" sz="2200" dirty="0" err="1" smtClean="0">
                <a:solidFill>
                  <a:srgbClr val="00B050"/>
                </a:solidFill>
                <a:latin typeface="Times New Roman" pitchFamily="18" charset="0"/>
                <a:cs typeface="Times New Roman" pitchFamily="18" charset="0"/>
              </a:rPr>
              <a:t>NlogN</a:t>
            </a:r>
            <a:r>
              <a:rPr lang="en-US" sz="2200" dirty="0" smtClean="0">
                <a:solidFill>
                  <a:srgbClr val="00B050"/>
                </a:solidFill>
                <a:latin typeface="Times New Roman" pitchFamily="18" charset="0"/>
                <a:cs typeface="Times New Roman" pitchFamily="18" charset="0"/>
              </a:rPr>
              <a:t>)</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r>
              <a:rPr lang="en-US" sz="3200" dirty="0" smtClean="0">
                <a:latin typeface="Times New Roman" pitchFamily="18" charset="0"/>
                <a:cs typeface="Times New Roman" pitchFamily="18" charset="0"/>
              </a:rPr>
              <a:t>Explanation: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239000" cy="5160336"/>
          </a:xfrm>
        </p:spPr>
        <p:txBody>
          <a:bodyPr>
            <a:noAutofit/>
          </a:bodyPr>
          <a:lstStyle/>
          <a:p>
            <a:pPr>
              <a:buNone/>
            </a:pPr>
            <a:r>
              <a:rPr lang="en-US" sz="1600" dirty="0" smtClean="0">
                <a:latin typeface="Times New Roman" pitchFamily="18" charset="0"/>
                <a:cs typeface="Times New Roman" pitchFamily="18" charset="0"/>
              </a:rPr>
              <a:t>Lets T(n) be the time complexity for best cases </a:t>
            </a:r>
          </a:p>
          <a:p>
            <a:pPr>
              <a:buNone/>
            </a:pPr>
            <a:r>
              <a:rPr lang="en-US" sz="1600" dirty="0" smtClean="0">
                <a:latin typeface="Times New Roman" pitchFamily="18" charset="0"/>
                <a:cs typeface="Times New Roman" pitchFamily="18" charset="0"/>
              </a:rPr>
              <a:t>n = total number of elements </a:t>
            </a:r>
          </a:p>
          <a:p>
            <a:pPr>
              <a:buNone/>
            </a:pPr>
            <a:r>
              <a:rPr lang="en-US" sz="1600" dirty="0" smtClean="0">
                <a:latin typeface="Times New Roman" pitchFamily="18" charset="0"/>
                <a:cs typeface="Times New Roman" pitchFamily="18" charset="0"/>
              </a:rPr>
              <a:t>Then</a:t>
            </a:r>
          </a:p>
          <a:p>
            <a:pPr>
              <a:buNone/>
            </a:pPr>
            <a:r>
              <a:rPr lang="en-US" sz="1600" dirty="0" smtClean="0">
                <a:latin typeface="Times New Roman" pitchFamily="18" charset="0"/>
                <a:cs typeface="Times New Roman" pitchFamily="18" charset="0"/>
              </a:rPr>
              <a:t> T(n) = 2*T(n/2) + constant*n </a:t>
            </a:r>
          </a:p>
          <a:p>
            <a:pPr>
              <a:buNone/>
            </a:pPr>
            <a:r>
              <a:rPr lang="en-US" sz="1600" dirty="0" smtClean="0">
                <a:latin typeface="Times New Roman" pitchFamily="18" charset="0"/>
                <a:cs typeface="Times New Roman" pitchFamily="18" charset="0"/>
              </a:rPr>
              <a:t>2*T(n/2) is because we are dividing array into two array of equal size </a:t>
            </a:r>
          </a:p>
          <a:p>
            <a:pPr>
              <a:buNone/>
            </a:pPr>
            <a:r>
              <a:rPr lang="en-US" sz="1600" dirty="0" smtClean="0">
                <a:latin typeface="Times New Roman" pitchFamily="18" charset="0"/>
                <a:cs typeface="Times New Roman" pitchFamily="18" charset="0"/>
              </a:rPr>
              <a:t>constant*n is because we will be traversing elements of array in each level of tree </a:t>
            </a:r>
          </a:p>
          <a:p>
            <a:pPr>
              <a:buNone/>
            </a:pPr>
            <a:r>
              <a:rPr lang="en-US" sz="1600" dirty="0" smtClean="0">
                <a:latin typeface="Times New Roman" pitchFamily="18" charset="0"/>
                <a:cs typeface="Times New Roman" pitchFamily="18" charset="0"/>
              </a:rPr>
              <a:t>therefore, </a:t>
            </a:r>
          </a:p>
          <a:p>
            <a:pPr>
              <a:buNone/>
            </a:pPr>
            <a:r>
              <a:rPr lang="en-US" sz="1600" dirty="0" smtClean="0">
                <a:latin typeface="Times New Roman" pitchFamily="18" charset="0"/>
                <a:cs typeface="Times New Roman" pitchFamily="18" charset="0"/>
              </a:rPr>
              <a:t>T(n) = 2*T(n/2) + constant*n </a:t>
            </a:r>
          </a:p>
          <a:p>
            <a:pPr>
              <a:buNone/>
            </a:pPr>
            <a:r>
              <a:rPr lang="en-US" sz="1600" dirty="0" smtClean="0">
                <a:latin typeface="Times New Roman" pitchFamily="18" charset="0"/>
                <a:cs typeface="Times New Roman" pitchFamily="18" charset="0"/>
              </a:rPr>
              <a:t>further we will </a:t>
            </a:r>
            <a:r>
              <a:rPr lang="en-US" sz="1600" dirty="0" err="1" smtClean="0">
                <a:latin typeface="Times New Roman" pitchFamily="18" charset="0"/>
                <a:cs typeface="Times New Roman" pitchFamily="18" charset="0"/>
              </a:rPr>
              <a:t>devide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arrai</a:t>
            </a:r>
            <a:r>
              <a:rPr lang="en-US" sz="1600" dirty="0" smtClean="0">
                <a:latin typeface="Times New Roman" pitchFamily="18" charset="0"/>
                <a:cs typeface="Times New Roman" pitchFamily="18" charset="0"/>
              </a:rPr>
              <a:t> in to array of </a:t>
            </a:r>
            <a:r>
              <a:rPr lang="en-US" sz="1600" dirty="0" err="1" smtClean="0">
                <a:latin typeface="Times New Roman" pitchFamily="18" charset="0"/>
                <a:cs typeface="Times New Roman" pitchFamily="18" charset="0"/>
              </a:rPr>
              <a:t>equalsize</a:t>
            </a:r>
            <a:r>
              <a:rPr lang="en-US" sz="1600" dirty="0" smtClean="0">
                <a:latin typeface="Times New Roman" pitchFamily="18" charset="0"/>
                <a:cs typeface="Times New Roman" pitchFamily="18" charset="0"/>
              </a:rPr>
              <a:t> so </a:t>
            </a:r>
          </a:p>
          <a:p>
            <a:pPr>
              <a:buNone/>
            </a:pPr>
            <a:r>
              <a:rPr lang="en-US" sz="1600" dirty="0" smtClean="0">
                <a:latin typeface="Times New Roman" pitchFamily="18" charset="0"/>
                <a:cs typeface="Times New Roman" pitchFamily="18" charset="0"/>
              </a:rPr>
              <a:t>T(n) = 2*(2*T(n/4) + constant*n/2) + constant*n == 4*T(n/4) + 2*constant*n </a:t>
            </a:r>
          </a:p>
          <a:p>
            <a:pPr>
              <a:buNone/>
            </a:pPr>
            <a:r>
              <a:rPr lang="en-US" sz="1600" dirty="0" smtClean="0">
                <a:latin typeface="Times New Roman" pitchFamily="18" charset="0"/>
                <a:cs typeface="Times New Roman" pitchFamily="18" charset="0"/>
              </a:rPr>
              <a:t>for this we can say that </a:t>
            </a:r>
          </a:p>
          <a:p>
            <a:pPr>
              <a:buNone/>
            </a:pPr>
            <a:r>
              <a:rPr lang="en-US" sz="1600" dirty="0" smtClean="0">
                <a:latin typeface="Times New Roman" pitchFamily="18" charset="0"/>
                <a:cs typeface="Times New Roman" pitchFamily="18" charset="0"/>
              </a:rPr>
              <a:t>T(n) = 2^k * T(n/(2^k)) + k*constant*n </a:t>
            </a:r>
          </a:p>
          <a:p>
            <a:pPr>
              <a:buNone/>
            </a:pPr>
            <a:r>
              <a:rPr lang="en-US" sz="1600" dirty="0" smtClean="0">
                <a:latin typeface="Times New Roman" pitchFamily="18" charset="0"/>
                <a:cs typeface="Times New Roman" pitchFamily="18" charset="0"/>
              </a:rPr>
              <a:t>then n = 2^k </a:t>
            </a:r>
          </a:p>
          <a:p>
            <a:pPr>
              <a:buNone/>
            </a:pPr>
            <a:r>
              <a:rPr lang="en-US" sz="1600" dirty="0" smtClean="0">
                <a:latin typeface="Times New Roman" pitchFamily="18" charset="0"/>
                <a:cs typeface="Times New Roman" pitchFamily="18" charset="0"/>
              </a:rPr>
              <a:t>k = log2(n) </a:t>
            </a:r>
          </a:p>
          <a:p>
            <a:pPr>
              <a:buNone/>
            </a:pPr>
            <a:r>
              <a:rPr lang="en-US" sz="1600" dirty="0" smtClean="0">
                <a:latin typeface="Times New Roman" pitchFamily="18" charset="0"/>
                <a:cs typeface="Times New Roman" pitchFamily="18" charset="0"/>
              </a:rPr>
              <a:t>therefore, </a:t>
            </a:r>
          </a:p>
          <a:p>
            <a:pPr>
              <a:buNone/>
            </a:pPr>
            <a:r>
              <a:rPr lang="en-US" sz="1600" dirty="0" smtClean="0">
                <a:latin typeface="Times New Roman" pitchFamily="18" charset="0"/>
                <a:cs typeface="Times New Roman" pitchFamily="18" charset="0"/>
              </a:rPr>
              <a:t>T(n) = n * T(1) + n*</a:t>
            </a:r>
            <a:r>
              <a:rPr lang="en-US" sz="1600" dirty="0" err="1" smtClean="0">
                <a:latin typeface="Times New Roman" pitchFamily="18" charset="0"/>
                <a:cs typeface="Times New Roman" pitchFamily="18" charset="0"/>
              </a:rPr>
              <a:t>logn</a:t>
            </a:r>
            <a:r>
              <a:rPr lang="en-US" sz="1600" dirty="0" smtClean="0">
                <a:latin typeface="Times New Roman" pitchFamily="18" charset="0"/>
                <a:cs typeface="Times New Roman" pitchFamily="18" charset="0"/>
              </a:rPr>
              <a:t> = O(n*log2(n))</a:t>
            </a:r>
            <a:endParaRPr lang="en-US" sz="16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8212568" cy="892552"/>
          </a:xfrm>
          <a:prstGeom prst="rect">
            <a:avLst/>
          </a:prstGeom>
          <a:noFill/>
        </p:spPr>
        <p:txBody>
          <a:bodyPr wrap="none" lIns="91440" tIns="45720" rIns="91440" bIns="45720">
            <a:spAutoFit/>
          </a:bodyPr>
          <a:lstStyle/>
          <a:p>
            <a:pPr algn="ctr"/>
            <a:r>
              <a:rPr lang="en-US" sz="5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Worst case time complexity:</a:t>
            </a:r>
            <a:endParaRPr lang="en-US" sz="5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pic>
        <p:nvPicPr>
          <p:cNvPr id="61442" name="Picture 2" descr="untitled-3--1"/>
          <p:cNvPicPr>
            <a:picLocks noChangeAspect="1" noChangeArrowheads="1"/>
          </p:cNvPicPr>
          <p:nvPr/>
        </p:nvPicPr>
        <p:blipFill>
          <a:blip r:embed="rId2"/>
          <a:srcRect/>
          <a:stretch>
            <a:fillRect/>
          </a:stretch>
        </p:blipFill>
        <p:spPr bwMode="auto">
          <a:xfrm>
            <a:off x="1447800" y="1524000"/>
            <a:ext cx="5410200" cy="2209800"/>
          </a:xfrm>
          <a:prstGeom prst="rect">
            <a:avLst/>
          </a:prstGeom>
          <a:noFill/>
        </p:spPr>
      </p:pic>
      <p:sp>
        <p:nvSpPr>
          <p:cNvPr id="5" name="TextBox 4"/>
          <p:cNvSpPr txBox="1"/>
          <p:nvPr/>
        </p:nvSpPr>
        <p:spPr>
          <a:xfrm>
            <a:off x="228600" y="3810000"/>
            <a:ext cx="7924801" cy="2800767"/>
          </a:xfrm>
          <a:prstGeom prst="rect">
            <a:avLst/>
          </a:prstGeom>
          <a:noFill/>
        </p:spPr>
        <p:txBody>
          <a:bodyPr wrap="square" rtlCol="0">
            <a:spAutoFit/>
          </a:bodyPr>
          <a:lstStyle/>
          <a:p>
            <a:pPr fontAlgn="base">
              <a:buFont typeface="Arial" pitchFamily="34" charset="0"/>
              <a:buChar char="•"/>
            </a:pPr>
            <a:r>
              <a:rPr lang="en-US" sz="2200" dirty="0" smtClean="0">
                <a:latin typeface="Times New Roman" pitchFamily="18" charset="0"/>
                <a:cs typeface="Times New Roman" pitchFamily="18" charset="0"/>
              </a:rPr>
              <a:t> O(N^2)</a:t>
            </a:r>
          </a:p>
          <a:p>
            <a:pPr fontAlgn="base">
              <a:buFont typeface="Arial" pitchFamily="34" charset="0"/>
              <a:buChar char="•"/>
            </a:pPr>
            <a:r>
              <a:rPr lang="en-US" sz="2200" dirty="0" smtClean="0">
                <a:latin typeface="Times New Roman" pitchFamily="18" charset="0"/>
                <a:cs typeface="Times New Roman" pitchFamily="18" charset="0"/>
              </a:rPr>
              <a:t> This will happen when we will when our array will be sorted and we select smallest or largest indexed element as pivot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as we can see in diagram we are always selecting pivot as corner index elements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so height of the tree will be n and in top node we will be doing N operations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then n-1 and so on till 1</a:t>
            </a:r>
            <a:endParaRPr lang="en-US" sz="22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239000" cy="1143000"/>
          </a:xfrm>
        </p:spPr>
        <p:txBody>
          <a:bodyPr>
            <a:normAutofit/>
          </a:bodyPr>
          <a:lstStyle/>
          <a:p>
            <a:r>
              <a:rPr lang="en-US" sz="3200" dirty="0" smtClean="0">
                <a:latin typeface="Times New Roman" pitchFamily="18" charset="0"/>
                <a:cs typeface="Times New Roman" pitchFamily="18" charset="0"/>
              </a:rPr>
              <a:t>Explanation: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7239000" cy="5715000"/>
          </a:xfrm>
        </p:spPr>
        <p:txBody>
          <a:bodyPr>
            <a:normAutofit fontScale="70000" lnSpcReduction="20000"/>
          </a:bodyPr>
          <a:lstStyle/>
          <a:p>
            <a:pPr>
              <a:buNone/>
            </a:pPr>
            <a:r>
              <a:rPr lang="en-US" dirty="0" smtClean="0">
                <a:latin typeface="Times New Roman" pitchFamily="18" charset="0"/>
                <a:cs typeface="Times New Roman" pitchFamily="18" charset="0"/>
              </a:rPr>
              <a:t>lets </a:t>
            </a:r>
            <a:r>
              <a:rPr lang="en-US" dirty="0" smtClean="0">
                <a:solidFill>
                  <a:srgbClr val="C00000"/>
                </a:solidFill>
                <a:latin typeface="Times New Roman" pitchFamily="18" charset="0"/>
                <a:cs typeface="Times New Roman" pitchFamily="18" charset="0"/>
              </a:rPr>
              <a:t>T(n) ne total time complexity for worst case </a:t>
            </a:r>
          </a:p>
          <a:p>
            <a:pPr>
              <a:buNone/>
            </a:pPr>
            <a:r>
              <a:rPr lang="en-US" dirty="0" smtClean="0">
                <a:solidFill>
                  <a:srgbClr val="C00000"/>
                </a:solidFill>
                <a:latin typeface="Times New Roman" pitchFamily="18" charset="0"/>
                <a:cs typeface="Times New Roman" pitchFamily="18" charset="0"/>
              </a:rPr>
              <a:t>  n = total number of elements </a:t>
            </a:r>
          </a:p>
          <a:p>
            <a:pPr>
              <a:buNone/>
            </a:pP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T(n) = T(n-1) + constant*n </a:t>
            </a:r>
          </a:p>
          <a:p>
            <a:pPr>
              <a:buNone/>
            </a:pPr>
            <a:r>
              <a:rPr lang="en-US" dirty="0" smtClean="0">
                <a:latin typeface="Times New Roman" pitchFamily="18" charset="0"/>
                <a:cs typeface="Times New Roman" pitchFamily="18" charset="0"/>
              </a:rPr>
              <a:t>as we are dividing array into two parts one consist of single element and other of n-1 and we will traverse individual array </a:t>
            </a:r>
          </a:p>
          <a:p>
            <a:pPr>
              <a:buNone/>
            </a:pP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T(n) = T(n-2) + constant*(n-1) + constant*n = T(n-2) + 2*constant*n - constant </a:t>
            </a:r>
          </a:p>
          <a:p>
            <a:pPr>
              <a:buNone/>
            </a:pPr>
            <a:r>
              <a:rPr lang="en-US" dirty="0" smtClean="0">
                <a:solidFill>
                  <a:srgbClr val="7030A0"/>
                </a:solidFill>
                <a:latin typeface="Times New Roman" pitchFamily="18" charset="0"/>
                <a:cs typeface="Times New Roman" pitchFamily="18" charset="0"/>
              </a:rPr>
              <a:t>    T(n) = T(n-3) + 3*constant*n - 2*constant - constant </a:t>
            </a:r>
          </a:p>
          <a:p>
            <a:pPr>
              <a:buNone/>
            </a:pPr>
            <a:r>
              <a:rPr lang="en-US" dirty="0" smtClean="0">
                <a:solidFill>
                  <a:srgbClr val="7030A0"/>
                </a:solidFill>
                <a:latin typeface="Times New Roman" pitchFamily="18" charset="0"/>
                <a:cs typeface="Times New Roman" pitchFamily="18" charset="0"/>
              </a:rPr>
              <a:t>    T(n) = T(n-k) + k*constant*n - (k-1)*constant ..... - 2*constant - constant </a:t>
            </a:r>
          </a:p>
          <a:p>
            <a:pPr>
              <a:buNone/>
            </a:pPr>
            <a:r>
              <a:rPr lang="en-US" dirty="0" smtClean="0">
                <a:solidFill>
                  <a:srgbClr val="7030A0"/>
                </a:solidFill>
                <a:latin typeface="Times New Roman" pitchFamily="18" charset="0"/>
                <a:cs typeface="Times New Roman" pitchFamily="18" charset="0"/>
              </a:rPr>
              <a:t>    T(n) = T(n-k) + k*constant*n - constant*[(k-1) .... + 3 + 2 + 1] </a:t>
            </a:r>
          </a:p>
          <a:p>
            <a:pPr>
              <a:buNone/>
            </a:pPr>
            <a:r>
              <a:rPr lang="en-US" dirty="0" smtClean="0">
                <a:solidFill>
                  <a:srgbClr val="7030A0"/>
                </a:solidFill>
                <a:latin typeface="Times New Roman" pitchFamily="18" charset="0"/>
                <a:cs typeface="Times New Roman" pitchFamily="18" charset="0"/>
              </a:rPr>
              <a:t>    T(n) = T(n-k) + k*n*constant - constant*[k*(k-1)/2] </a:t>
            </a:r>
          </a:p>
          <a:p>
            <a:pPr>
              <a:buNone/>
            </a:pPr>
            <a:r>
              <a:rPr lang="en-US" dirty="0" smtClean="0">
                <a:solidFill>
                  <a:srgbClr val="0070C0"/>
                </a:solidFill>
                <a:latin typeface="Times New Roman" pitchFamily="18" charset="0"/>
                <a:cs typeface="Times New Roman" pitchFamily="18" charset="0"/>
              </a:rPr>
              <a:t>put n=k </a:t>
            </a:r>
          </a:p>
          <a:p>
            <a:pPr>
              <a:buNone/>
            </a:pPr>
            <a:r>
              <a:rPr lang="en-US" dirty="0" smtClean="0">
                <a:solidFill>
                  <a:srgbClr val="7030A0"/>
                </a:solidFill>
                <a:latin typeface="Times New Roman" pitchFamily="18" charset="0"/>
                <a:cs typeface="Times New Roman" pitchFamily="18" charset="0"/>
              </a:rPr>
              <a:t>    T(n) = T(0) + constant*n*n - constant*[n*(n-1)/2] </a:t>
            </a:r>
          </a:p>
          <a:p>
            <a:pPr>
              <a:buNone/>
            </a:pPr>
            <a:r>
              <a:rPr lang="en-US" dirty="0" smtClean="0">
                <a:latin typeface="Times New Roman" pitchFamily="18" charset="0"/>
                <a:cs typeface="Times New Roman" pitchFamily="18" charset="0"/>
              </a:rPr>
              <a:t>removing constant terms </a:t>
            </a:r>
          </a:p>
          <a:p>
            <a:pPr>
              <a:buNone/>
            </a:pPr>
            <a:r>
              <a:rPr lang="en-US" dirty="0" smtClean="0">
                <a:solidFill>
                  <a:srgbClr val="7030A0"/>
                </a:solidFill>
                <a:latin typeface="Times New Roman" pitchFamily="18" charset="0"/>
                <a:cs typeface="Times New Roman" pitchFamily="18" charset="0"/>
              </a:rPr>
              <a:t>    T(n) = n*n - n*(n-1)/2</a:t>
            </a:r>
          </a:p>
          <a:p>
            <a:pPr>
              <a:buNone/>
            </a:pPr>
            <a:r>
              <a:rPr lang="en-US" dirty="0" smtClean="0">
                <a:solidFill>
                  <a:srgbClr val="7030A0"/>
                </a:solidFill>
                <a:latin typeface="Times New Roman" pitchFamily="18" charset="0"/>
                <a:cs typeface="Times New Roman" pitchFamily="18" charset="0"/>
              </a:rPr>
              <a:t>    T(n) = O(n^2)</a:t>
            </a:r>
          </a:p>
          <a:p>
            <a:pPr>
              <a:buNone/>
            </a:pPr>
            <a:endParaRPr lang="en-US" dirty="0" smtClean="0">
              <a:solidFill>
                <a:srgbClr val="7030A0"/>
              </a:solidFill>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we can reduce complexity for worst case by randomly picking pivot instead of selecting start or end elements</a:t>
            </a:r>
          </a:p>
          <a:p>
            <a:pPr>
              <a:buNone/>
            </a:pPr>
            <a:endParaRPr lang="en-US" dirty="0">
              <a:solidFill>
                <a:srgbClr val="7030A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514600"/>
            <a:ext cx="5566139" cy="1015663"/>
          </a:xfrm>
          <a:prstGeom prst="rect">
            <a:avLst/>
          </a:prstGeom>
          <a:noFill/>
        </p:spPr>
        <p:txBody>
          <a:bodyPr wrap="none" rtlCol="0">
            <a:spAutoFit/>
          </a:bodyPr>
          <a:lstStyle/>
          <a:p>
            <a:r>
              <a:rPr lang="en-US" sz="6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rPr>
              <a:t>BUBBLE SORT</a:t>
            </a:r>
            <a:endPar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8382000" cy="1200329"/>
          </a:xfrm>
          <a:prstGeom prst="rect">
            <a:avLst/>
          </a:prstGeom>
          <a:noFill/>
        </p:spPr>
        <p:txBody>
          <a:bodyPr wrap="squar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AVERAGE CASE TIME COMPLEXITY:</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
        <p:nvSpPr>
          <p:cNvPr id="4" name="TextBox 3"/>
          <p:cNvSpPr txBox="1"/>
          <p:nvPr/>
        </p:nvSpPr>
        <p:spPr>
          <a:xfrm>
            <a:off x="228600" y="2057400"/>
            <a:ext cx="7620000" cy="1569660"/>
          </a:xfrm>
          <a:prstGeom prst="rect">
            <a:avLst/>
          </a:prstGeom>
          <a:noFill/>
        </p:spPr>
        <p:txBody>
          <a:bodyPr wrap="square" rtlCol="0">
            <a:spAutoFit/>
          </a:bodyPr>
          <a:lstStyle/>
          <a:p>
            <a:pPr fontAlgn="base">
              <a:buFont typeface="Arial" pitchFamily="34" charset="0"/>
              <a:buChar char="•"/>
            </a:pPr>
            <a:r>
              <a:rPr lang="en-US" sz="24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O(</a:t>
            </a:r>
            <a:r>
              <a:rPr lang="en-US" sz="2300" dirty="0" err="1" smtClean="0">
                <a:latin typeface="Times New Roman" pitchFamily="18" charset="0"/>
                <a:cs typeface="Times New Roman" pitchFamily="18" charset="0"/>
              </a:rPr>
              <a:t>Nlog</a:t>
            </a:r>
            <a:r>
              <a:rPr lang="en-US" sz="2300" dirty="0" smtClean="0">
                <a:latin typeface="Times New Roman" pitchFamily="18" charset="0"/>
                <a:cs typeface="Times New Roman" pitchFamily="18" charset="0"/>
              </a:rPr>
              <a:t>(N))</a:t>
            </a:r>
          </a:p>
          <a:p>
            <a:pPr fontAlgn="base">
              <a:buFont typeface="Arial" pitchFamily="34" charset="0"/>
              <a:buChar char="•"/>
            </a:pPr>
            <a:r>
              <a:rPr lang="en-US" sz="2300" dirty="0" smtClean="0">
                <a:latin typeface="Times New Roman" pitchFamily="18" charset="0"/>
                <a:cs typeface="Times New Roman" pitchFamily="18" charset="0"/>
              </a:rPr>
              <a:t> The overall average case for the quick sort is this which we will get by taking average of all complexities</a:t>
            </a:r>
          </a:p>
          <a:p>
            <a:endParaRPr lang="en-US" sz="23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39000" cy="1143000"/>
          </a:xfrm>
        </p:spPr>
        <p:txBody>
          <a:bodyPr>
            <a:normAutofit/>
          </a:bodyPr>
          <a:lstStyle/>
          <a:p>
            <a:r>
              <a:rPr lang="en-US" sz="3200" dirty="0" smtClean="0">
                <a:latin typeface="Times New Roman" pitchFamily="18" charset="0"/>
                <a:cs typeface="Times New Roman" pitchFamily="18" charset="0"/>
              </a:rPr>
              <a:t>Explanation: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239000" cy="5236536"/>
          </a:xfrm>
        </p:spPr>
        <p:txBody>
          <a:bodyPr>
            <a:normAutofit fontScale="92500" lnSpcReduction="20000"/>
          </a:bodyPr>
          <a:lstStyle/>
          <a:p>
            <a:pPr>
              <a:buNone/>
            </a:pPr>
            <a:r>
              <a:rPr lang="en-US" sz="2200" dirty="0" smtClean="0">
                <a:latin typeface="Times New Roman" pitchFamily="18" charset="0"/>
                <a:cs typeface="Times New Roman" pitchFamily="18" charset="0"/>
              </a:rPr>
              <a:t>lets T(n) be total time taken </a:t>
            </a:r>
          </a:p>
          <a:p>
            <a:pPr>
              <a:buNone/>
            </a:pPr>
            <a:r>
              <a:rPr lang="en-US" sz="2200" dirty="0" smtClean="0">
                <a:latin typeface="Times New Roman" pitchFamily="18" charset="0"/>
                <a:cs typeface="Times New Roman" pitchFamily="18" charset="0"/>
              </a:rPr>
              <a:t>   then for average we will consider random element as pivot lets index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be pivot</a:t>
            </a:r>
          </a:p>
          <a:p>
            <a:pPr>
              <a:buNone/>
            </a:pPr>
            <a:r>
              <a:rPr lang="en-US" sz="2200" dirty="0" smtClean="0">
                <a:latin typeface="Times New Roman" pitchFamily="18" charset="0"/>
                <a:cs typeface="Times New Roman" pitchFamily="18" charset="0"/>
              </a:rPr>
              <a:t> then time complexity will be </a:t>
            </a:r>
          </a:p>
          <a:p>
            <a:pPr>
              <a:buNone/>
            </a:pPr>
            <a:r>
              <a:rPr lang="en-US" sz="2200" dirty="0" smtClean="0">
                <a:solidFill>
                  <a:srgbClr val="7030A0"/>
                </a:solidFill>
                <a:latin typeface="Times New Roman" pitchFamily="18" charset="0"/>
                <a:cs typeface="Times New Roman" pitchFamily="18" charset="0"/>
              </a:rPr>
              <a:t>     T(n) = T(</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 + T(n-</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 </a:t>
            </a:r>
          </a:p>
          <a:p>
            <a:pPr>
              <a:buNone/>
            </a:pPr>
            <a:r>
              <a:rPr lang="en-US" sz="2200" dirty="0" smtClean="0">
                <a:solidFill>
                  <a:srgbClr val="7030A0"/>
                </a:solidFill>
                <a:latin typeface="Times New Roman" pitchFamily="18" charset="0"/>
                <a:cs typeface="Times New Roman" pitchFamily="18" charset="0"/>
              </a:rPr>
              <a:t>     T(n) = 1/n *[\sum_{</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=1}^{n-1} T(</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 + 1/n*[\sum_{</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=1}^{n-1} T(n-</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a:t>
            </a:r>
          </a:p>
          <a:p>
            <a:pPr>
              <a:buNone/>
            </a:pPr>
            <a:r>
              <a:rPr lang="en-US" sz="2200" dirty="0" smtClean="0">
                <a:solidFill>
                  <a:srgbClr val="7030A0"/>
                </a:solidFill>
                <a:latin typeface="Times New Roman" pitchFamily="18" charset="0"/>
                <a:cs typeface="Times New Roman" pitchFamily="18" charset="0"/>
              </a:rPr>
              <a:t> As [\sum_{</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=1}^{n-1} T(</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 and [\sum_{</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=1}^{n-1} T(n-</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 equal likely functions </a:t>
            </a:r>
          </a:p>
          <a:p>
            <a:pPr>
              <a:buNone/>
            </a:pPr>
            <a:r>
              <a:rPr lang="en-US" sz="2200" dirty="0" smtClean="0">
                <a:latin typeface="Times New Roman" pitchFamily="18" charset="0"/>
                <a:cs typeface="Times New Roman" pitchFamily="18" charset="0"/>
              </a:rPr>
              <a:t>therefore </a:t>
            </a:r>
          </a:p>
          <a:p>
            <a:pPr>
              <a:buNone/>
            </a:pPr>
            <a:r>
              <a:rPr lang="en-US" sz="2200" dirty="0" smtClean="0">
                <a:solidFill>
                  <a:srgbClr val="7030A0"/>
                </a:solidFill>
                <a:latin typeface="Times New Roman" pitchFamily="18" charset="0"/>
                <a:cs typeface="Times New Roman" pitchFamily="18" charset="0"/>
              </a:rPr>
              <a:t>     T(n) = 2/n*[\sum_{</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=1}^{n-1} T(</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 </a:t>
            </a:r>
          </a:p>
          <a:p>
            <a:pPr>
              <a:buNone/>
            </a:pPr>
            <a:r>
              <a:rPr lang="en-US" sz="2200" dirty="0" smtClean="0">
                <a:solidFill>
                  <a:srgbClr val="C00000"/>
                </a:solidFill>
                <a:latin typeface="Times New Roman" pitchFamily="18" charset="0"/>
                <a:cs typeface="Times New Roman" pitchFamily="18" charset="0"/>
              </a:rPr>
              <a:t>multiply both side by n </a:t>
            </a:r>
          </a:p>
          <a:p>
            <a:pPr>
              <a:buNone/>
            </a:pPr>
            <a:r>
              <a:rPr lang="en-US" sz="2200" dirty="0" smtClean="0">
                <a:solidFill>
                  <a:srgbClr val="7030A0"/>
                </a:solidFill>
                <a:latin typeface="Times New Roman" pitchFamily="18" charset="0"/>
                <a:cs typeface="Times New Roman" pitchFamily="18" charset="0"/>
              </a:rPr>
              <a:t>     n*T(n) = 2*[\sum_{</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=1}^{n-1} T(</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 ............(1) </a:t>
            </a:r>
          </a:p>
          <a:p>
            <a:pPr>
              <a:buNone/>
            </a:pPr>
            <a:r>
              <a:rPr lang="pt-BR" sz="2000" dirty="0" smtClean="0">
                <a:solidFill>
                  <a:srgbClr val="C00000"/>
                </a:solidFill>
                <a:latin typeface="Times New Roman" pitchFamily="18" charset="0"/>
                <a:cs typeface="Times New Roman" pitchFamily="18" charset="0"/>
              </a:rPr>
              <a:t>put n = n-1</a:t>
            </a:r>
          </a:p>
          <a:p>
            <a:pPr>
              <a:buNone/>
            </a:pPr>
            <a:r>
              <a:rPr lang="pt-BR" sz="2000" dirty="0" smtClean="0">
                <a:latin typeface="Times New Roman" pitchFamily="18" charset="0"/>
                <a:cs typeface="Times New Roman" pitchFamily="18" charset="0"/>
              </a:rPr>
              <a:t>   </a:t>
            </a:r>
            <a:r>
              <a:rPr lang="pt-BR" sz="2000" dirty="0" smtClean="0">
                <a:solidFill>
                  <a:srgbClr val="7030A0"/>
                </a:solidFill>
                <a:latin typeface="Times New Roman" pitchFamily="18" charset="0"/>
                <a:cs typeface="Times New Roman" pitchFamily="18" charset="0"/>
              </a:rPr>
              <a:t>(n-1)*T(n-1) = 2*[\sum_{i=1}^{n-2} T(i)] ............(2) </a:t>
            </a:r>
            <a:br>
              <a:rPr lang="pt-BR" sz="2000" dirty="0" smtClean="0">
                <a:solidFill>
                  <a:srgbClr val="7030A0"/>
                </a:solidFill>
                <a:latin typeface="Times New Roman" pitchFamily="18" charset="0"/>
                <a:cs typeface="Times New Roman" pitchFamily="18" charset="0"/>
              </a:rPr>
            </a:br>
            <a:r>
              <a:rPr lang="pt-BR" sz="2000" dirty="0" smtClean="0">
                <a:solidFill>
                  <a:srgbClr val="7030A0"/>
                </a:solidFill>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
            </a:r>
            <a:br>
              <a:rPr lang="en-US" sz="2200" dirty="0" smtClean="0">
                <a:solidFill>
                  <a:srgbClr val="7030A0"/>
                </a:solidFill>
                <a:latin typeface="Times New Roman" pitchFamily="18" charset="0"/>
                <a:cs typeface="Times New Roman" pitchFamily="18" charset="0"/>
              </a:rPr>
            </a:br>
            <a:endParaRPr lang="en-US" sz="2200" dirty="0">
              <a:solidFill>
                <a:srgbClr val="7030A0"/>
              </a:solidFill>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r>
              <a:rPr lang="en-US" sz="3200" dirty="0" smtClean="0">
                <a:latin typeface="Times New Roman" pitchFamily="18" charset="0"/>
                <a:cs typeface="Times New Roman" pitchFamily="18" charset="0"/>
              </a:rPr>
              <a:t>Continue…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239000" cy="5084136"/>
          </a:xfrm>
        </p:spPr>
        <p:txBody>
          <a:bodyPr>
            <a:normAutofit fontScale="77500" lnSpcReduction="20000"/>
          </a:bodyPr>
          <a:lstStyle/>
          <a:p>
            <a:pPr>
              <a:buNone/>
            </a:pPr>
            <a:r>
              <a:rPr lang="pt-BR" dirty="0" smtClean="0">
                <a:solidFill>
                  <a:srgbClr val="C00000"/>
                </a:solidFill>
              </a:rPr>
              <a:t>substract 1 and 2 </a:t>
            </a:r>
          </a:p>
          <a:p>
            <a:pPr>
              <a:buNone/>
            </a:pPr>
            <a:r>
              <a:rPr lang="pt-BR" dirty="0" smtClean="0"/>
              <a:t> then we will get </a:t>
            </a:r>
          </a:p>
          <a:p>
            <a:pPr>
              <a:buNone/>
            </a:pPr>
            <a:r>
              <a:rPr lang="pt-BR" dirty="0" smtClean="0">
                <a:solidFill>
                  <a:srgbClr val="7030A0"/>
                </a:solidFill>
              </a:rPr>
              <a:t>  n*T(n) - (n-1)*T(n-1) = 2*T(n-1) + c*n^2 + c*(n-1)^2 n*T(n) = T(n-1)[2+n-1] + 2*c*n - c </a:t>
            </a:r>
          </a:p>
          <a:p>
            <a:pPr>
              <a:buNone/>
            </a:pPr>
            <a:r>
              <a:rPr lang="pt-BR" dirty="0" smtClean="0">
                <a:solidFill>
                  <a:srgbClr val="7030A0"/>
                </a:solidFill>
              </a:rPr>
              <a:t>  n*T(n) = T(n-1)*(n+1) + 2*c*n</a:t>
            </a:r>
            <a:r>
              <a:rPr lang="pt-BR" dirty="0" smtClean="0"/>
              <a:t> [removed c as it was constant] </a:t>
            </a:r>
          </a:p>
          <a:p>
            <a:pPr>
              <a:buNone/>
            </a:pPr>
            <a:r>
              <a:rPr lang="pt-BR" dirty="0" smtClean="0">
                <a:solidFill>
                  <a:srgbClr val="C00000"/>
                </a:solidFill>
              </a:rPr>
              <a:t>divide both side by n*(n+1), </a:t>
            </a:r>
          </a:p>
          <a:p>
            <a:pPr>
              <a:buNone/>
            </a:pPr>
            <a:r>
              <a:rPr lang="pt-BR" dirty="0" smtClean="0"/>
              <a:t>  </a:t>
            </a:r>
            <a:r>
              <a:rPr lang="pt-BR" dirty="0" smtClean="0">
                <a:solidFill>
                  <a:srgbClr val="7030A0"/>
                </a:solidFill>
              </a:rPr>
              <a:t>T(n)/(n+1) = T(n-1)/n + 2*c/(n+1) .............(3) </a:t>
            </a:r>
          </a:p>
          <a:p>
            <a:pPr>
              <a:buNone/>
            </a:pPr>
            <a:r>
              <a:rPr lang="pt-BR" dirty="0" smtClean="0">
                <a:solidFill>
                  <a:srgbClr val="C00000"/>
                </a:solidFill>
              </a:rPr>
              <a:t>put n = n-1, </a:t>
            </a:r>
          </a:p>
          <a:p>
            <a:pPr>
              <a:buNone/>
            </a:pPr>
            <a:r>
              <a:rPr lang="pt-BR" dirty="0" smtClean="0"/>
              <a:t>  </a:t>
            </a:r>
            <a:r>
              <a:rPr lang="pt-BR" dirty="0" smtClean="0">
                <a:solidFill>
                  <a:srgbClr val="7030A0"/>
                </a:solidFill>
              </a:rPr>
              <a:t>T(n-1)/n = T(n-2)/(n-1) + 2*c/n ............(4) </a:t>
            </a:r>
          </a:p>
          <a:p>
            <a:pPr>
              <a:buNone/>
            </a:pPr>
            <a:r>
              <a:rPr lang="pt-BR" dirty="0" smtClean="0">
                <a:solidFill>
                  <a:srgbClr val="C00000"/>
                </a:solidFill>
              </a:rPr>
              <a:t>put n = n-2, </a:t>
            </a:r>
          </a:p>
          <a:p>
            <a:pPr>
              <a:buNone/>
            </a:pPr>
            <a:r>
              <a:rPr lang="pt-BR" dirty="0" smtClean="0"/>
              <a:t>  </a:t>
            </a:r>
            <a:r>
              <a:rPr lang="pt-BR" dirty="0" smtClean="0">
                <a:solidFill>
                  <a:srgbClr val="7030A0"/>
                </a:solidFill>
              </a:rPr>
              <a:t>T(n-2)/n = T(n-3)/(n-2) + 2*c/(n-1) ............(5) </a:t>
            </a:r>
          </a:p>
          <a:p>
            <a:pPr>
              <a:buNone/>
            </a:pPr>
            <a:r>
              <a:rPr lang="pt-BR" dirty="0" smtClean="0">
                <a:solidFill>
                  <a:srgbClr val="C00000"/>
                </a:solidFill>
              </a:rPr>
              <a:t>by putting 4 in 3 and then 3 in 2 we will get</a:t>
            </a:r>
          </a:p>
          <a:p>
            <a:pPr>
              <a:buNone/>
            </a:pPr>
            <a:r>
              <a:rPr lang="pt-BR" dirty="0" smtClean="0"/>
              <a:t>  </a:t>
            </a:r>
            <a:r>
              <a:rPr lang="pt-BR" dirty="0" smtClean="0">
                <a:solidFill>
                  <a:srgbClr val="7030A0"/>
                </a:solidFill>
              </a:rPr>
              <a:t>T(n)/(n+1) = T(n-2)/(n-1) + 2*c/(n-1) + 2*c/n + 2*c/(n+1) </a:t>
            </a:r>
          </a:p>
          <a:p>
            <a:pPr>
              <a:buNone/>
            </a:pPr>
            <a:r>
              <a:rPr lang="pt-BR" dirty="0" smtClean="0"/>
              <a:t>also we can find equation for </a:t>
            </a:r>
            <a:r>
              <a:rPr lang="pt-BR" dirty="0" smtClean="0">
                <a:solidFill>
                  <a:schemeClr val="accent6">
                    <a:lumMod val="50000"/>
                  </a:schemeClr>
                </a:solidFill>
              </a:rPr>
              <a:t>T(n-2)</a:t>
            </a:r>
            <a:r>
              <a:rPr lang="pt-BR" dirty="0" smtClean="0"/>
              <a:t> by putting </a:t>
            </a:r>
            <a:r>
              <a:rPr lang="pt-BR" dirty="0" smtClean="0">
                <a:solidFill>
                  <a:schemeClr val="accent6">
                    <a:lumMod val="50000"/>
                  </a:schemeClr>
                </a:solidFill>
              </a:rPr>
              <a:t>n = n-2 in (3) </a:t>
            </a:r>
            <a:r>
              <a:rPr lang="pt-BR" dirty="0" smtClean="0"/>
              <a:t/>
            </a:r>
            <a:br>
              <a:rPr lang="pt-BR" dirty="0" smtClean="0"/>
            </a:b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Continue…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pt-BR" sz="2200" dirty="0" smtClean="0">
                <a:latin typeface="Times New Roman" pitchFamily="18" charset="0"/>
                <a:cs typeface="Times New Roman" pitchFamily="18" charset="0"/>
              </a:rPr>
              <a:t>At last we will get </a:t>
            </a:r>
          </a:p>
          <a:p>
            <a:pPr>
              <a:buNone/>
            </a:pPr>
            <a:r>
              <a:rPr lang="pt-BR" sz="2200" dirty="0" smtClean="0">
                <a:latin typeface="Times New Roman" pitchFamily="18" charset="0"/>
                <a:cs typeface="Times New Roman" pitchFamily="18" charset="0"/>
              </a:rPr>
              <a:t>   </a:t>
            </a:r>
            <a:r>
              <a:rPr lang="pt-BR" sz="2200" dirty="0" smtClean="0">
                <a:solidFill>
                  <a:srgbClr val="7030A0"/>
                </a:solidFill>
                <a:latin typeface="Times New Roman" pitchFamily="18" charset="0"/>
                <a:cs typeface="Times New Roman" pitchFamily="18" charset="0"/>
              </a:rPr>
              <a:t>T(n)/(n+1) = T(1)/2 + 2*c * [1/(n-1) + 1/n + 1/(n+1) + .....] </a:t>
            </a:r>
          </a:p>
          <a:p>
            <a:pPr>
              <a:buNone/>
            </a:pPr>
            <a:r>
              <a:rPr lang="pt-BR" sz="2200" dirty="0" smtClean="0">
                <a:solidFill>
                  <a:srgbClr val="7030A0"/>
                </a:solidFill>
                <a:latin typeface="Times New Roman" pitchFamily="18" charset="0"/>
                <a:cs typeface="Times New Roman" pitchFamily="18" charset="0"/>
              </a:rPr>
              <a:t>   T(n)/(n+1) = T(1)/2 + 2*c*log(n) + C </a:t>
            </a:r>
          </a:p>
          <a:p>
            <a:pPr>
              <a:buNone/>
            </a:pPr>
            <a:r>
              <a:rPr lang="pt-BR" sz="2200" dirty="0" smtClean="0">
                <a:solidFill>
                  <a:srgbClr val="7030A0"/>
                </a:solidFill>
                <a:latin typeface="Times New Roman" pitchFamily="18" charset="0"/>
                <a:cs typeface="Times New Roman" pitchFamily="18" charset="0"/>
              </a:rPr>
              <a:t>   T(n) = 2*c*log(n) * (n+1) </a:t>
            </a:r>
          </a:p>
          <a:p>
            <a:pPr>
              <a:buNone/>
            </a:pPr>
            <a:r>
              <a:rPr lang="pt-BR" sz="2200" dirty="0" smtClean="0">
                <a:latin typeface="Times New Roman" pitchFamily="18" charset="0"/>
                <a:cs typeface="Times New Roman" pitchFamily="18" charset="0"/>
              </a:rPr>
              <a:t>now by removing constants, </a:t>
            </a:r>
          </a:p>
          <a:p>
            <a:pPr>
              <a:buNone/>
            </a:pPr>
            <a:r>
              <a:rPr lang="pt-BR" sz="2200" dirty="0" smtClean="0">
                <a:latin typeface="Times New Roman" pitchFamily="18" charset="0"/>
                <a:cs typeface="Times New Roman" pitchFamily="18" charset="0"/>
              </a:rPr>
              <a:t>   </a:t>
            </a:r>
            <a:r>
              <a:rPr lang="pt-BR" sz="2200" dirty="0" smtClean="0">
                <a:solidFill>
                  <a:srgbClr val="7030A0"/>
                </a:solidFill>
                <a:latin typeface="Times New Roman" pitchFamily="18" charset="0"/>
                <a:cs typeface="Times New Roman" pitchFamily="18" charset="0"/>
              </a:rPr>
              <a:t>T(n) = log(n)*(n+1) </a:t>
            </a:r>
          </a:p>
          <a:p>
            <a:pPr>
              <a:buNone/>
            </a:pPr>
            <a:r>
              <a:rPr lang="pt-BR" sz="2200" dirty="0" smtClean="0">
                <a:latin typeface="Times New Roman" pitchFamily="18" charset="0"/>
                <a:cs typeface="Times New Roman" pitchFamily="18" charset="0"/>
              </a:rPr>
              <a:t>therefore, </a:t>
            </a:r>
          </a:p>
          <a:p>
            <a:pPr>
              <a:buNone/>
            </a:pPr>
            <a:r>
              <a:rPr lang="pt-BR" sz="2200" dirty="0" smtClean="0">
                <a:latin typeface="Times New Roman" pitchFamily="18" charset="0"/>
                <a:cs typeface="Times New Roman" pitchFamily="18" charset="0"/>
              </a:rPr>
              <a:t>   </a:t>
            </a:r>
            <a:r>
              <a:rPr lang="pt-BR" sz="2200" dirty="0" smtClean="0">
                <a:solidFill>
                  <a:srgbClr val="7030A0"/>
                </a:solidFill>
                <a:latin typeface="Times New Roman" pitchFamily="18" charset="0"/>
                <a:cs typeface="Times New Roman" pitchFamily="18" charset="0"/>
              </a:rPr>
              <a:t>T(n) = O(n*log(n))</a:t>
            </a:r>
            <a:endParaRPr lang="en-US" sz="2200" dirty="0">
              <a:solidFill>
                <a:srgbClr val="7030A0"/>
              </a:solidFill>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chemeClr val="bg2">
                    <a:lumMod val="75000"/>
                  </a:schemeClr>
                </a:solidFill>
                <a:latin typeface="Times New Roman" pitchFamily="18" charset="0"/>
                <a:cs typeface="Times New Roman" pitchFamily="18" charset="0"/>
              </a:rPr>
              <a:t>Space complexity:</a:t>
            </a:r>
            <a:endParaRPr lang="en-US" sz="34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7239000" cy="4626936"/>
          </a:xfrm>
        </p:spPr>
        <p:txBody>
          <a:bodyPr>
            <a:normAutofit/>
          </a:bodyPr>
          <a:lstStyle/>
          <a:p>
            <a:pPr fontAlgn="base"/>
            <a:r>
              <a:rPr lang="en-US" sz="2300" dirty="0" smtClean="0">
                <a:solidFill>
                  <a:srgbClr val="00B0F0"/>
                </a:solidFill>
                <a:latin typeface="Times New Roman" pitchFamily="18" charset="0"/>
                <a:cs typeface="Times New Roman" pitchFamily="18" charset="0"/>
              </a:rPr>
              <a:t>O(N)</a:t>
            </a:r>
          </a:p>
          <a:p>
            <a:pPr fontAlgn="base"/>
            <a:r>
              <a:rPr lang="en-US" sz="2300" dirty="0" smtClean="0">
                <a:solidFill>
                  <a:srgbClr val="00B0F0"/>
                </a:solidFill>
                <a:latin typeface="Times New Roman" pitchFamily="18" charset="0"/>
                <a:cs typeface="Times New Roman" pitchFamily="18" charset="0"/>
              </a:rPr>
              <a:t>As we are not creating any container other then given array therefore Space complexity will be in order of N</a:t>
            </a:r>
          </a:p>
          <a:p>
            <a:pPr>
              <a:buNone/>
            </a:pPr>
            <a:endParaRPr lang="en-US" sz="2300" dirty="0">
              <a:solidFill>
                <a:srgbClr val="00B0F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Conclusion:</a:t>
            </a:r>
            <a:endParaRPr lang="en-US" dirty="0">
              <a:solidFill>
                <a:srgbClr val="00B0F0"/>
              </a:solidFill>
            </a:endParaRPr>
          </a:p>
        </p:txBody>
      </p:sp>
      <p:sp>
        <p:nvSpPr>
          <p:cNvPr id="3" name="Content Placeholder 2"/>
          <p:cNvSpPr>
            <a:spLocks noGrp="1"/>
          </p:cNvSpPr>
          <p:nvPr>
            <p:ph idx="1"/>
          </p:nvPr>
        </p:nvSpPr>
        <p:spPr/>
        <p:txBody>
          <a:bodyPr/>
          <a:lstStyle/>
          <a:p>
            <a:pPr>
              <a:buNone/>
            </a:pPr>
            <a:r>
              <a:rPr lang="en-US" dirty="0" smtClean="0">
                <a:solidFill>
                  <a:srgbClr val="C00000"/>
                </a:solidFill>
                <a:latin typeface="Times New Roman" pitchFamily="18" charset="0"/>
                <a:cs typeface="Times New Roman" pitchFamily="18" charset="0"/>
              </a:rPr>
              <a:t>Time Complexity:</a:t>
            </a:r>
          </a:p>
          <a:p>
            <a:pPr fontAlgn="base"/>
            <a:r>
              <a:rPr lang="en-US" sz="2400" dirty="0" smtClean="0">
                <a:solidFill>
                  <a:srgbClr val="002060"/>
                </a:solidFill>
                <a:latin typeface="Times New Roman" pitchFamily="18" charset="0"/>
                <a:cs typeface="Times New Roman" pitchFamily="18" charset="0"/>
              </a:rPr>
              <a:t>Worst case time complexity: </a:t>
            </a:r>
            <a:r>
              <a:rPr lang="en-US" sz="2400" b="1" dirty="0" smtClean="0">
                <a:solidFill>
                  <a:srgbClr val="002060"/>
                </a:solidFill>
                <a:latin typeface="Times New Roman" pitchFamily="18" charset="0"/>
                <a:cs typeface="Times New Roman" pitchFamily="18" charset="0"/>
              </a:rPr>
              <a:t>Θ(n^2)</a:t>
            </a:r>
            <a:endParaRPr lang="en-US" sz="2400" dirty="0" smtClean="0">
              <a:solidFill>
                <a:srgbClr val="002060"/>
              </a:solidFill>
              <a:latin typeface="Times New Roman" pitchFamily="18" charset="0"/>
              <a:cs typeface="Times New Roman" pitchFamily="18" charset="0"/>
            </a:endParaRPr>
          </a:p>
          <a:p>
            <a:pPr fontAlgn="base"/>
            <a:r>
              <a:rPr lang="en-US" sz="2400" dirty="0" smtClean="0">
                <a:solidFill>
                  <a:srgbClr val="002060"/>
                </a:solidFill>
                <a:latin typeface="Times New Roman" pitchFamily="18" charset="0"/>
                <a:cs typeface="Times New Roman" pitchFamily="18" charset="0"/>
              </a:rPr>
              <a:t>Average case time complexity: O(n*log(n))</a:t>
            </a:r>
          </a:p>
          <a:p>
            <a:pPr fontAlgn="base"/>
            <a:r>
              <a:rPr lang="en-US" sz="2400" dirty="0" smtClean="0">
                <a:solidFill>
                  <a:srgbClr val="002060"/>
                </a:solidFill>
                <a:latin typeface="Times New Roman" pitchFamily="18" charset="0"/>
                <a:cs typeface="Times New Roman" pitchFamily="18" charset="0"/>
              </a:rPr>
              <a:t>Best case time complexity: O(n*log(n))</a:t>
            </a:r>
            <a:endParaRPr lang="en-US" sz="2400" b="1" dirty="0" smtClean="0">
              <a:solidFill>
                <a:srgbClr val="002060"/>
              </a:solidFill>
              <a:latin typeface="Times New Roman" pitchFamily="18" charset="0"/>
              <a:cs typeface="Times New Roman" pitchFamily="18" charset="0"/>
            </a:endParaRPr>
          </a:p>
          <a:p>
            <a:pPr fontAlgn="base">
              <a:buNone/>
            </a:pPr>
            <a:endParaRPr lang="en-US" sz="2400" b="1" dirty="0" smtClean="0">
              <a:latin typeface="Times New Roman" pitchFamily="18" charset="0"/>
              <a:cs typeface="Times New Roman" pitchFamily="18" charset="0"/>
            </a:endParaRPr>
          </a:p>
          <a:p>
            <a:pPr fontAlgn="base">
              <a:buNone/>
            </a:pPr>
            <a:r>
              <a:rPr lang="en-US" sz="2400" dirty="0" smtClean="0">
                <a:solidFill>
                  <a:srgbClr val="C00000"/>
                </a:solidFill>
                <a:latin typeface="Times New Roman" pitchFamily="18" charset="0"/>
                <a:cs typeface="Times New Roman" pitchFamily="18" charset="0"/>
              </a:rPr>
              <a:t>Space Complexity:</a:t>
            </a:r>
          </a:p>
          <a:p>
            <a:pPr fontAlgn="base"/>
            <a:r>
              <a:rPr lang="en-US" sz="2400" dirty="0" smtClean="0">
                <a:solidFill>
                  <a:srgbClr val="002060"/>
                </a:solidFill>
                <a:latin typeface="Times New Roman" pitchFamily="18" charset="0"/>
                <a:cs typeface="Times New Roman" pitchFamily="18" charset="0"/>
              </a:rPr>
              <a:t>Space complexity: O(n)</a:t>
            </a:r>
          </a:p>
          <a:p>
            <a:endParaRPr lang="en-US" dirty="0" smtClean="0"/>
          </a:p>
          <a:p>
            <a:pPr>
              <a:buNone/>
            </a:pPr>
            <a:endParaRPr lang="en-US" dirty="0" smtClean="0">
              <a:solidFill>
                <a:srgbClr val="C00000"/>
              </a:solidFill>
            </a:endParaRPr>
          </a:p>
          <a:p>
            <a:pPr>
              <a:buNone/>
            </a:pPr>
            <a:endParaRPr lang="en-US" dirty="0" smtClean="0">
              <a:solidFill>
                <a:srgbClr val="C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514600"/>
            <a:ext cx="5351337" cy="1015663"/>
          </a:xfrm>
          <a:prstGeom prst="rect">
            <a:avLst/>
          </a:prstGeom>
          <a:noFill/>
        </p:spPr>
        <p:txBody>
          <a:bodyPr wrap="none" lIns="91440" tIns="45720" rIns="91440" bIns="45720">
            <a:spAutoFit/>
          </a:bodyPr>
          <a:lstStyle/>
          <a:p>
            <a:pPr algn="ctr"/>
            <a:r>
              <a:rPr lang="en-US" sz="60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rPr>
              <a:t>MERGE SORT</a:t>
            </a:r>
            <a:endParaRPr lang="en-US" sz="6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50"/>
                </a:solidFill>
                <a:latin typeface="Times New Roman" pitchFamily="18" charset="0"/>
                <a:cs typeface="Times New Roman" pitchFamily="18" charset="0"/>
              </a:rPr>
              <a:t>Introduction:</a:t>
            </a:r>
            <a:endParaRPr lang="en-US" sz="4000"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In merge sort, the problem is divided into two sub problems in every iteration.</a:t>
            </a:r>
          </a:p>
          <a:p>
            <a:r>
              <a:rPr lang="en-US" sz="2200" dirty="0" smtClean="0">
                <a:latin typeface="Times New Roman" pitchFamily="18" charset="0"/>
                <a:cs typeface="Times New Roman" pitchFamily="18" charset="0"/>
              </a:rPr>
              <a:t>Hence efficiency is increased drastically.</a:t>
            </a:r>
          </a:p>
          <a:p>
            <a:r>
              <a:rPr lang="en-US" sz="2200" dirty="0" smtClean="0">
                <a:latin typeface="Times New Roman" pitchFamily="18" charset="0"/>
                <a:cs typeface="Times New Roman" pitchFamily="18" charset="0"/>
              </a:rPr>
              <a:t>It follows </a:t>
            </a:r>
            <a:r>
              <a:rPr lang="en-US" sz="2200" dirty="0" smtClean="0">
                <a:solidFill>
                  <a:srgbClr val="0070C0"/>
                </a:solidFill>
                <a:latin typeface="Times New Roman" pitchFamily="18" charset="0"/>
                <a:cs typeface="Times New Roman" pitchFamily="18" charset="0"/>
              </a:rPr>
              <a:t>divide &amp; conquer </a:t>
            </a:r>
            <a:r>
              <a:rPr lang="en-US" sz="2200" dirty="0" smtClean="0">
                <a:latin typeface="Times New Roman" pitchFamily="18" charset="0"/>
                <a:cs typeface="Times New Roman" pitchFamily="18" charset="0"/>
              </a:rPr>
              <a:t>approach.</a:t>
            </a:r>
          </a:p>
          <a:p>
            <a:r>
              <a:rPr lang="en-US" sz="2200" dirty="0" smtClean="0">
                <a:latin typeface="Times New Roman" pitchFamily="18" charset="0"/>
                <a:cs typeface="Times New Roman" pitchFamily="18" charset="0"/>
              </a:rPr>
              <a:t>Divide break the problem into 2 sub problem which continues until problem set is left with one element only.</a:t>
            </a:r>
          </a:p>
          <a:p>
            <a:r>
              <a:rPr lang="en-US" sz="2200" dirty="0" smtClean="0">
                <a:latin typeface="Times New Roman" pitchFamily="18" charset="0"/>
                <a:cs typeface="Times New Roman" pitchFamily="18" charset="0"/>
              </a:rPr>
              <a:t>Conquer basically merges the 2 sorted array into the original array.</a:t>
            </a:r>
            <a:endParaRPr lang="en-US" sz="22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7030A0"/>
                </a:solidFill>
                <a:latin typeface="Times New Roman" pitchFamily="18" charset="0"/>
                <a:cs typeface="Times New Roman" pitchFamily="18" charset="0"/>
              </a:rPr>
              <a:t>Time complexity:</a:t>
            </a:r>
            <a:endParaRPr lang="en-US"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300" dirty="0" smtClean="0">
                <a:latin typeface="Times New Roman" pitchFamily="18" charset="0"/>
                <a:cs typeface="Times New Roman" pitchFamily="18" charset="0"/>
              </a:rPr>
              <a:t>First step was to divide the input into two halves which comprised us of a logarithmic time complexity </a:t>
            </a:r>
            <a:r>
              <a:rPr lang="en-US" sz="2300" dirty="0" err="1" smtClean="0">
                <a:latin typeface="Times New Roman" pitchFamily="18" charset="0"/>
                <a:cs typeface="Times New Roman" pitchFamily="18" charset="0"/>
              </a:rPr>
              <a:t>ie</a:t>
            </a:r>
            <a:r>
              <a:rPr lang="en-US" sz="2300" dirty="0" smtClean="0">
                <a:latin typeface="Times New Roman" pitchFamily="18" charset="0"/>
                <a:cs typeface="Times New Roman" pitchFamily="18" charset="0"/>
              </a:rPr>
              <a:t>. log(N) where N is the number of elements.</a:t>
            </a:r>
          </a:p>
          <a:p>
            <a:r>
              <a:rPr lang="en-US" sz="2300" dirty="0" smtClean="0">
                <a:latin typeface="Times New Roman" pitchFamily="18" charset="0"/>
                <a:cs typeface="Times New Roman" pitchFamily="18" charset="0"/>
              </a:rPr>
              <a:t>Second step was to merge back the array into a single array, so if we observe it in all the number of elements to be merged N, and to merge back we use a simple loop which runs over all the N elements giving a time complexity of O(N).</a:t>
            </a:r>
          </a:p>
          <a:p>
            <a:pPr>
              <a:buNone/>
            </a:pPr>
            <a:r>
              <a:rPr lang="en-US" sz="2300" dirty="0" smtClean="0">
                <a:solidFill>
                  <a:srgbClr val="C00000"/>
                </a:solidFill>
                <a:latin typeface="Times New Roman" pitchFamily="18" charset="0"/>
                <a:cs typeface="Times New Roman" pitchFamily="18" charset="0"/>
              </a:rPr>
              <a:t>  finally, total time complexity will be – </a:t>
            </a:r>
          </a:p>
          <a:p>
            <a:pPr>
              <a:buNone/>
            </a:pPr>
            <a:r>
              <a:rPr lang="en-US" sz="2300" dirty="0" smtClean="0">
                <a:latin typeface="Times New Roman" pitchFamily="18" charset="0"/>
                <a:cs typeface="Times New Roman" pitchFamily="18" charset="0"/>
              </a:rPr>
              <a:t>      </a:t>
            </a:r>
            <a:r>
              <a:rPr lang="en-US" sz="2300" dirty="0" smtClean="0">
                <a:solidFill>
                  <a:srgbClr val="002060"/>
                </a:solidFill>
                <a:latin typeface="Times New Roman" pitchFamily="18" charset="0"/>
                <a:cs typeface="Times New Roman" pitchFamily="18" charset="0"/>
              </a:rPr>
              <a:t>step -1 + step-2</a:t>
            </a:r>
            <a:endParaRPr lang="en-US" sz="2300" dirty="0">
              <a:solidFill>
                <a:srgbClr val="002060"/>
              </a:solidFill>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Autofit/>
          </a:bodyPr>
          <a:lstStyle/>
          <a:p>
            <a:pPr fontAlgn="base">
              <a:buNone/>
            </a:pPr>
            <a:r>
              <a:rPr lang="en-US" sz="2200" b="1" i="1" dirty="0" smtClean="0">
                <a:solidFill>
                  <a:srgbClr val="FF0000"/>
                </a:solidFill>
                <a:latin typeface="Times New Roman" pitchFamily="18" charset="0"/>
                <a:cs typeface="Times New Roman" pitchFamily="18" charset="0"/>
              </a:rPr>
              <a:t>General analysis:</a:t>
            </a:r>
            <a:endParaRPr lang="en-US" sz="2200" dirty="0" smtClean="0">
              <a:solidFill>
                <a:srgbClr val="FF0000"/>
              </a:solidFill>
              <a:latin typeface="Times New Roman" pitchFamily="18" charset="0"/>
              <a:cs typeface="Times New Roman" pitchFamily="18" charset="0"/>
            </a:endParaRPr>
          </a:p>
          <a:p>
            <a:pPr fontAlgn="base">
              <a:buNone/>
            </a:pPr>
            <a:r>
              <a:rPr lang="en-US" sz="2200" dirty="0" smtClean="0">
                <a:latin typeface="Times New Roman" pitchFamily="18" charset="0"/>
                <a:cs typeface="Times New Roman" pitchFamily="18" charset="0"/>
              </a:rPr>
              <a:t>   </a:t>
            </a:r>
            <a:r>
              <a:rPr lang="en-US" sz="2200" dirty="0" smtClean="0">
                <a:solidFill>
                  <a:srgbClr val="C00000"/>
                </a:solidFill>
                <a:latin typeface="Times New Roman" pitchFamily="18" charset="0"/>
                <a:cs typeface="Times New Roman" pitchFamily="18" charset="0"/>
              </a:rPr>
              <a:t>T(N) = Time Complexity for problem size N</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T(n) = </a:t>
            </a:r>
            <a:r>
              <a:rPr lang="el-GR" sz="2200" dirty="0" smtClean="0">
                <a:solidFill>
                  <a:srgbClr val="002060"/>
                </a:solidFill>
                <a:latin typeface="Times New Roman" pitchFamily="18" charset="0"/>
                <a:cs typeface="Times New Roman" pitchFamily="18" charset="0"/>
              </a:rPr>
              <a:t>Θ(1) + 2</a:t>
            </a:r>
            <a:r>
              <a:rPr lang="en-US" sz="2200" dirty="0" smtClean="0">
                <a:solidFill>
                  <a:srgbClr val="002060"/>
                </a:solidFill>
                <a:latin typeface="Times New Roman" pitchFamily="18" charset="0"/>
                <a:cs typeface="Times New Roman" pitchFamily="18" charset="0"/>
              </a:rPr>
              <a:t>T(n/2) + </a:t>
            </a:r>
            <a:r>
              <a:rPr lang="el-GR" sz="2200" dirty="0" smtClean="0">
                <a:solidFill>
                  <a:srgbClr val="002060"/>
                </a:solidFill>
                <a:latin typeface="Times New Roman" pitchFamily="18" charset="0"/>
                <a:cs typeface="Times New Roman" pitchFamily="18" charset="0"/>
              </a:rPr>
              <a:t>Θ(</a:t>
            </a:r>
            <a:r>
              <a:rPr lang="en-US" sz="2200" dirty="0" smtClean="0">
                <a:solidFill>
                  <a:srgbClr val="002060"/>
                </a:solidFill>
                <a:latin typeface="Times New Roman" pitchFamily="18" charset="0"/>
                <a:cs typeface="Times New Roman" pitchFamily="18" charset="0"/>
              </a:rPr>
              <a:t>n) + </a:t>
            </a:r>
            <a:r>
              <a:rPr lang="el-GR" sz="2200" dirty="0" smtClean="0">
                <a:solidFill>
                  <a:srgbClr val="002060"/>
                </a:solidFill>
                <a:latin typeface="Times New Roman" pitchFamily="18" charset="0"/>
                <a:cs typeface="Times New Roman" pitchFamily="18" charset="0"/>
              </a:rPr>
              <a:t>Θ(1)</a:t>
            </a:r>
            <a:br>
              <a:rPr lang="el-GR"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T(n) = 2T(n/2) + </a:t>
            </a:r>
            <a:r>
              <a:rPr lang="el-GR" sz="2200" dirty="0" smtClean="0">
                <a:solidFill>
                  <a:srgbClr val="002060"/>
                </a:solidFill>
                <a:latin typeface="Times New Roman" pitchFamily="18" charset="0"/>
                <a:cs typeface="Times New Roman" pitchFamily="18" charset="0"/>
              </a:rPr>
              <a:t>Θ(</a:t>
            </a:r>
            <a:r>
              <a:rPr lang="en-US" sz="2200" dirty="0" smtClean="0">
                <a:solidFill>
                  <a:srgbClr val="002060"/>
                </a:solidFill>
                <a:latin typeface="Times New Roman" pitchFamily="18" charset="0"/>
                <a:cs typeface="Times New Roman" pitchFamily="18" charset="0"/>
              </a:rPr>
              <a:t>n)</a:t>
            </a:r>
          </a:p>
          <a:p>
            <a:pPr fontAlgn="base">
              <a:buNone/>
            </a:pPr>
            <a:r>
              <a:rPr lang="en-US" sz="2200" dirty="0" smtClean="0">
                <a:latin typeface="Times New Roman" pitchFamily="18" charset="0"/>
                <a:cs typeface="Times New Roman" pitchFamily="18" charset="0"/>
              </a:rPr>
              <a:t>Let us analyze this step by step:</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T(n) = 2 * T(n/2) + 0(n)</a:t>
            </a:r>
          </a:p>
          <a:p>
            <a:pPr fontAlgn="base">
              <a:buNone/>
            </a:pPr>
            <a:r>
              <a:rPr lang="en-US" sz="2200" b="1" dirty="0" smtClean="0">
                <a:solidFill>
                  <a:srgbClr val="FF0000"/>
                </a:solidFill>
                <a:latin typeface="Times New Roman" pitchFamily="18" charset="0"/>
                <a:cs typeface="Times New Roman" pitchFamily="18" charset="0"/>
              </a:rPr>
              <a:t>STEP-1</a:t>
            </a:r>
            <a:r>
              <a:rPr lang="en-US" sz="2200" dirty="0" smtClean="0">
                <a:latin typeface="Times New Roman" pitchFamily="18" charset="0"/>
                <a:cs typeface="Times New Roman" pitchFamily="18" charset="0"/>
              </a:rPr>
              <a:t> Is to divide the array into two parts of equal size .</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2 * T(n/2) --&gt; Part 1</a:t>
            </a:r>
          </a:p>
          <a:p>
            <a:pPr fontAlgn="base">
              <a:buNone/>
            </a:pPr>
            <a:r>
              <a:rPr lang="en-US" sz="2200" b="1" dirty="0" smtClean="0">
                <a:solidFill>
                  <a:srgbClr val="FF0000"/>
                </a:solidFill>
                <a:latin typeface="Times New Roman" pitchFamily="18" charset="0"/>
                <a:cs typeface="Times New Roman" pitchFamily="18" charset="0"/>
              </a:rPr>
              <a:t>STEP-2</a:t>
            </a:r>
            <a:r>
              <a:rPr lang="en-US" sz="2200" dirty="0" smtClean="0">
                <a:solidFill>
                  <a:srgbClr val="FF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Now to merge </a:t>
            </a:r>
            <a:r>
              <a:rPr lang="en-US" sz="2200" dirty="0" err="1" smtClean="0">
                <a:latin typeface="Times New Roman" pitchFamily="18" charset="0"/>
                <a:cs typeface="Times New Roman" pitchFamily="18" charset="0"/>
              </a:rPr>
              <a:t>baiscall</a:t>
            </a:r>
            <a:r>
              <a:rPr lang="en-US" sz="2200" dirty="0" smtClean="0">
                <a:latin typeface="Times New Roman" pitchFamily="18" charset="0"/>
                <a:cs typeface="Times New Roman" pitchFamily="18" charset="0"/>
              </a:rPr>
              <a:t> traverse through all the elements.</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constant * n --&gt; Part 2</a:t>
            </a:r>
          </a:p>
          <a:p>
            <a:pPr fontAlgn="base">
              <a:buNone/>
            </a:pPr>
            <a:r>
              <a:rPr lang="en-US" sz="2200" b="1" dirty="0" smtClean="0">
                <a:solidFill>
                  <a:srgbClr val="FF0000"/>
                </a:solidFill>
                <a:latin typeface="Times New Roman" pitchFamily="18" charset="0"/>
                <a:cs typeface="Times New Roman" pitchFamily="18" charset="0"/>
              </a:rPr>
              <a:t>STEP-3</a:t>
            </a:r>
            <a:r>
              <a:rPr lang="en-US" sz="2200" dirty="0" smtClean="0">
                <a:latin typeface="Times New Roman" pitchFamily="18" charset="0"/>
                <a:cs typeface="Times New Roman" pitchFamily="18" charset="0"/>
              </a:rPr>
              <a:t> --&gt; COMBINE 1 + 2</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T(n) = 2 * T(n/2) + constant * n --&gt; Part 3</a:t>
            </a:r>
          </a:p>
          <a:p>
            <a:pPr>
              <a:buNone/>
            </a:pP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50"/>
                </a:solidFill>
                <a:latin typeface="Times New Roman" pitchFamily="18" charset="0"/>
                <a:cs typeface="Times New Roman" pitchFamily="18" charset="0"/>
              </a:rPr>
              <a:t>Introduction:</a:t>
            </a:r>
            <a:endParaRPr lang="en-US" sz="4000"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Bubble sort is one of the easiest and brute force sorting algorithm.</a:t>
            </a:r>
          </a:p>
          <a:p>
            <a:pPr algn="just"/>
            <a:r>
              <a:rPr lang="en-US" sz="2400" dirty="0" smtClean="0">
                <a:latin typeface="Times New Roman" pitchFamily="18" charset="0"/>
                <a:cs typeface="Times New Roman" pitchFamily="18" charset="0"/>
              </a:rPr>
              <a:t>It is used to </a:t>
            </a:r>
            <a:r>
              <a:rPr lang="en-US" sz="2400" dirty="0" smtClean="0">
                <a:solidFill>
                  <a:srgbClr val="00B0F0"/>
                </a:solidFill>
                <a:latin typeface="Times New Roman" pitchFamily="18" charset="0"/>
                <a:cs typeface="Times New Roman" pitchFamily="18" charset="0"/>
              </a:rPr>
              <a:t>sort elements in either ascending or descending </a:t>
            </a:r>
            <a:r>
              <a:rPr lang="en-US" sz="2400" dirty="0" smtClean="0">
                <a:latin typeface="Times New Roman" pitchFamily="18" charset="0"/>
                <a:cs typeface="Times New Roman" pitchFamily="18" charset="0"/>
              </a:rPr>
              <a:t>order.</a:t>
            </a:r>
          </a:p>
          <a:p>
            <a:pPr algn="just"/>
            <a:r>
              <a:rPr lang="en-US" sz="2400" dirty="0" smtClean="0">
                <a:latin typeface="Times New Roman" pitchFamily="18" charset="0"/>
                <a:cs typeface="Times New Roman" pitchFamily="18" charset="0"/>
              </a:rPr>
              <a:t>Every element is compared with every other element in bubble sort.</a:t>
            </a:r>
          </a:p>
          <a:p>
            <a:pPr algn="just"/>
            <a:r>
              <a:rPr lang="en-US" sz="2400" dirty="0" smtClean="0">
                <a:latin typeface="Times New Roman" pitchFamily="18" charset="0"/>
                <a:cs typeface="Times New Roman" pitchFamily="18" charset="0"/>
              </a:rPr>
              <a:t>It basically does swapping of elements if they are not in the right order depending on their value and the intended order.</a:t>
            </a:r>
          </a:p>
          <a:p>
            <a:pPr algn="just"/>
            <a:r>
              <a:rPr lang="en-US" sz="2400" dirty="0" smtClean="0">
                <a:latin typeface="Times New Roman" pitchFamily="18" charset="0"/>
                <a:cs typeface="Times New Roman" pitchFamily="18" charset="0"/>
              </a:rPr>
              <a:t>Nested loop will be used to implement this algorithm.</a:t>
            </a:r>
            <a:endParaRPr lang="en-US" sz="24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Now we can further divide the array into two </a:t>
            </a:r>
            <a:r>
              <a:rPr lang="en-US" sz="2300" dirty="0" err="1" smtClean="0">
                <a:latin typeface="Times New Roman" pitchFamily="18" charset="0"/>
                <a:cs typeface="Times New Roman" pitchFamily="18" charset="0"/>
              </a:rPr>
              <a:t>halfs</a:t>
            </a:r>
            <a:r>
              <a:rPr lang="en-US" sz="2300" dirty="0" smtClean="0">
                <a:latin typeface="Times New Roman" pitchFamily="18" charset="0"/>
                <a:cs typeface="Times New Roman" pitchFamily="18" charset="0"/>
              </a:rPr>
              <a:t> if size of the partition arrays are greater than 1. So,</a:t>
            </a:r>
          </a:p>
          <a:p>
            <a:pPr fontAlgn="base">
              <a:buNone/>
            </a:pPr>
            <a:r>
              <a:rPr lang="en-US" sz="2300" dirty="0" smtClean="0">
                <a:latin typeface="Times New Roman" pitchFamily="18" charset="0"/>
                <a:cs typeface="Times New Roman" pitchFamily="18" charset="0"/>
              </a:rPr>
              <a:t>    </a:t>
            </a:r>
            <a:r>
              <a:rPr lang="en-US" sz="2300" dirty="0" smtClean="0">
                <a:solidFill>
                  <a:srgbClr val="002060"/>
                </a:solidFill>
                <a:latin typeface="Times New Roman" pitchFamily="18" charset="0"/>
                <a:cs typeface="Times New Roman" pitchFamily="18" charset="0"/>
              </a:rPr>
              <a:t>n/2/2--&gt; n/4</a:t>
            </a:r>
            <a:br>
              <a:rPr lang="en-US" sz="2300" dirty="0" smtClean="0">
                <a:solidFill>
                  <a:srgbClr val="002060"/>
                </a:solidFill>
                <a:latin typeface="Times New Roman" pitchFamily="18" charset="0"/>
                <a:cs typeface="Times New Roman" pitchFamily="18" charset="0"/>
              </a:rPr>
            </a:br>
            <a:r>
              <a:rPr lang="en-US" sz="2300" dirty="0" smtClean="0">
                <a:solidFill>
                  <a:srgbClr val="002060"/>
                </a:solidFill>
                <a:latin typeface="Times New Roman" pitchFamily="18" charset="0"/>
                <a:cs typeface="Times New Roman" pitchFamily="18" charset="0"/>
              </a:rPr>
              <a:t>T(N) = 2 * (2 * T(n/4) + constant * n/2) + constant * n</a:t>
            </a:r>
            <a:br>
              <a:rPr lang="en-US" sz="2300" dirty="0" smtClean="0">
                <a:solidFill>
                  <a:srgbClr val="002060"/>
                </a:solidFill>
                <a:latin typeface="Times New Roman" pitchFamily="18" charset="0"/>
                <a:cs typeface="Times New Roman" pitchFamily="18" charset="0"/>
              </a:rPr>
            </a:br>
            <a:r>
              <a:rPr lang="en-US" sz="2300" dirty="0" smtClean="0">
                <a:solidFill>
                  <a:srgbClr val="002060"/>
                </a:solidFill>
                <a:latin typeface="Times New Roman" pitchFamily="18" charset="0"/>
                <a:cs typeface="Times New Roman" pitchFamily="18" charset="0"/>
              </a:rPr>
              <a:t>T(N) = 4 * T(n/4) + 2 * constant * n</a:t>
            </a:r>
          </a:p>
          <a:p>
            <a:pPr fontAlgn="base">
              <a:buNone/>
            </a:pPr>
            <a:r>
              <a:rPr lang="en-US" sz="2300" dirty="0" smtClean="0">
                <a:latin typeface="Times New Roman" pitchFamily="18" charset="0"/>
                <a:cs typeface="Times New Roman" pitchFamily="18" charset="0"/>
              </a:rPr>
              <a:t>For this we can say that:</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Where n can be </a:t>
            </a:r>
            <a:r>
              <a:rPr lang="en-US" sz="2300" dirty="0" err="1" smtClean="0">
                <a:latin typeface="Times New Roman" pitchFamily="18" charset="0"/>
                <a:cs typeface="Times New Roman" pitchFamily="18" charset="0"/>
              </a:rPr>
              <a:t>subtituted</a:t>
            </a:r>
            <a:r>
              <a:rPr lang="en-US" sz="2300" dirty="0" smtClean="0">
                <a:latin typeface="Times New Roman" pitchFamily="18" charset="0"/>
                <a:cs typeface="Times New Roman" pitchFamily="18" charset="0"/>
              </a:rPr>
              <a:t> to 2^k and the value of k is </a:t>
            </a:r>
            <a:r>
              <a:rPr lang="en-US" sz="2300" dirty="0" err="1" smtClean="0">
                <a:latin typeface="Times New Roman" pitchFamily="18" charset="0"/>
                <a:cs typeface="Times New Roman" pitchFamily="18" charset="0"/>
              </a:rPr>
              <a:t>logN</a:t>
            </a:r>
            <a:r>
              <a:rPr lang="en-US" sz="2300" dirty="0" smtClean="0">
                <a:latin typeface="Times New Roman" pitchFamily="18" charset="0"/>
                <a:cs typeface="Times New Roman" pitchFamily="18" charset="0"/>
              </a:rPr>
              <a:t/>
            </a:r>
            <a:br>
              <a:rPr lang="en-US" sz="2300" dirty="0" smtClean="0">
                <a:latin typeface="Times New Roman" pitchFamily="18" charset="0"/>
                <a:cs typeface="Times New Roman" pitchFamily="18" charset="0"/>
              </a:rPr>
            </a:br>
            <a:r>
              <a:rPr lang="en-US" sz="2300" dirty="0" smtClean="0">
                <a:solidFill>
                  <a:srgbClr val="002060"/>
                </a:solidFill>
                <a:latin typeface="Times New Roman" pitchFamily="18" charset="0"/>
                <a:cs typeface="Times New Roman" pitchFamily="18" charset="0"/>
              </a:rPr>
              <a:t>T(n) = 2^k * T(n/(2^k)) + k * constant * n</a:t>
            </a:r>
          </a:p>
          <a:p>
            <a:pPr fontAlgn="base">
              <a:buNone/>
            </a:pPr>
            <a:r>
              <a:rPr lang="en-US" sz="2300" dirty="0" smtClean="0">
                <a:latin typeface="Times New Roman" pitchFamily="18" charset="0"/>
                <a:cs typeface="Times New Roman" pitchFamily="18" charset="0"/>
              </a:rPr>
              <a:t>Hence,</a:t>
            </a:r>
            <a:br>
              <a:rPr lang="en-US" sz="2300" dirty="0" smtClean="0">
                <a:latin typeface="Times New Roman" pitchFamily="18" charset="0"/>
                <a:cs typeface="Times New Roman" pitchFamily="18" charset="0"/>
              </a:rPr>
            </a:br>
            <a:r>
              <a:rPr lang="en-US" sz="2300" dirty="0" smtClean="0">
                <a:solidFill>
                  <a:srgbClr val="002060"/>
                </a:solidFill>
                <a:latin typeface="Times New Roman" pitchFamily="18" charset="0"/>
                <a:cs typeface="Times New Roman" pitchFamily="18" charset="0"/>
              </a:rPr>
              <a:t>T(N) = N * T(1) + N * </a:t>
            </a:r>
            <a:r>
              <a:rPr lang="en-US" sz="2300" dirty="0" err="1" smtClean="0">
                <a:solidFill>
                  <a:srgbClr val="002060"/>
                </a:solidFill>
                <a:latin typeface="Times New Roman" pitchFamily="18" charset="0"/>
                <a:cs typeface="Times New Roman" pitchFamily="18" charset="0"/>
              </a:rPr>
              <a:t>logN</a:t>
            </a:r>
            <a:r>
              <a:rPr lang="en-US" sz="2300" dirty="0" smtClean="0">
                <a:latin typeface="Times New Roman" pitchFamily="18" charset="0"/>
                <a:cs typeface="Times New Roman" pitchFamily="18" charset="0"/>
              </a:rPr>
              <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a:t>
            </a:r>
            <a:r>
              <a:rPr lang="en-US" sz="2300" dirty="0" smtClean="0">
                <a:solidFill>
                  <a:srgbClr val="C00000"/>
                </a:solidFill>
                <a:latin typeface="Times New Roman" pitchFamily="18" charset="0"/>
                <a:cs typeface="Times New Roman" pitchFamily="18" charset="0"/>
              </a:rPr>
              <a:t>O(N * log(N))</a:t>
            </a:r>
          </a:p>
          <a:p>
            <a:pPr algn="just">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3456"/>
          <p:cNvPicPr>
            <a:picLocks noChangeAspect="1" noChangeArrowheads="1"/>
          </p:cNvPicPr>
          <p:nvPr/>
        </p:nvPicPr>
        <p:blipFill>
          <a:blip r:embed="rId2"/>
          <a:srcRect/>
          <a:stretch>
            <a:fillRect/>
          </a:stretch>
        </p:blipFill>
        <p:spPr bwMode="auto">
          <a:xfrm>
            <a:off x="838201" y="685800"/>
            <a:ext cx="7239000" cy="58674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Best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200" dirty="0" smtClean="0">
                <a:latin typeface="Times New Roman" pitchFamily="18" charset="0"/>
                <a:cs typeface="Times New Roman" pitchFamily="18" charset="0"/>
              </a:rPr>
              <a:t>In Merge Sort, the comparisons take place in the merge step. If there are two sorted arrays of size M, the minimum number of comparisons will be M. This will happen when all elements of the first array is less than the elements of the second array</a:t>
            </a:r>
            <a:r>
              <a:rPr lang="en-US" dirty="0" smtClean="0"/>
              <a:t>.</a:t>
            </a:r>
          </a:p>
          <a:p>
            <a:pPr algn="just"/>
            <a:r>
              <a:rPr lang="en-US" sz="2200" dirty="0" smtClean="0">
                <a:latin typeface="Times New Roman" pitchFamily="18" charset="0"/>
                <a:cs typeface="Times New Roman" pitchFamily="18" charset="0"/>
              </a:rPr>
              <a:t>So, the first element of the 2</a:t>
            </a:r>
            <a:r>
              <a:rPr lang="en-US" sz="2200" baseline="30000" dirty="0" smtClean="0">
                <a:latin typeface="Times New Roman" pitchFamily="18" charset="0"/>
                <a:cs typeface="Times New Roman" pitchFamily="18" charset="0"/>
              </a:rPr>
              <a:t>nd</a:t>
            </a:r>
            <a:r>
              <a:rPr lang="en-US" sz="2200" dirty="0" smtClean="0">
                <a:latin typeface="Times New Roman" pitchFamily="18" charset="0"/>
                <a:cs typeface="Times New Roman" pitchFamily="18" charset="0"/>
              </a:rPr>
              <a:t> array is compared with each element of the first array and then, the 2</a:t>
            </a:r>
            <a:r>
              <a:rPr lang="en-US" sz="2200" baseline="30000" dirty="0" smtClean="0">
                <a:latin typeface="Times New Roman" pitchFamily="18" charset="0"/>
                <a:cs typeface="Times New Roman" pitchFamily="18" charset="0"/>
              </a:rPr>
              <a:t>nd</a:t>
            </a:r>
            <a:r>
              <a:rPr lang="en-US" sz="2200" dirty="0" smtClean="0">
                <a:latin typeface="Times New Roman" pitchFamily="18" charset="0"/>
                <a:cs typeface="Times New Roman" pitchFamily="18" charset="0"/>
              </a:rPr>
              <a:t> array is attached at the end of 1</a:t>
            </a:r>
            <a:r>
              <a:rPr lang="en-US" sz="2200" baseline="30000" dirty="0" smtClean="0">
                <a:latin typeface="Times New Roman" pitchFamily="18" charset="0"/>
                <a:cs typeface="Times New Roman" pitchFamily="18" charset="0"/>
              </a:rPr>
              <a:t>st</a:t>
            </a:r>
            <a:r>
              <a:rPr lang="en-US" sz="2200" dirty="0" smtClean="0">
                <a:latin typeface="Times New Roman" pitchFamily="18" charset="0"/>
                <a:cs typeface="Times New Roman" pitchFamily="18" charset="0"/>
              </a:rPr>
              <a:t> array</a:t>
            </a:r>
            <a:r>
              <a:rPr lang="en-US" dirty="0" smtClean="0"/>
              <a:t>.</a:t>
            </a:r>
          </a:p>
          <a:p>
            <a:pPr algn="just"/>
            <a:r>
              <a:rPr lang="en-US" sz="2200" dirty="0" smtClean="0">
                <a:latin typeface="Times New Roman" pitchFamily="18" charset="0"/>
                <a:cs typeface="Times New Roman" pitchFamily="18" charset="0"/>
              </a:rPr>
              <a:t>At every step, only N/2 elements are compared and there are </a:t>
            </a:r>
            <a:r>
              <a:rPr lang="en-US" sz="2200" dirty="0" smtClean="0">
                <a:solidFill>
                  <a:srgbClr val="C00000"/>
                </a:solidFill>
                <a:latin typeface="Times New Roman" pitchFamily="18" charset="0"/>
                <a:cs typeface="Times New Roman" pitchFamily="18" charset="0"/>
              </a:rPr>
              <a:t>O(</a:t>
            </a:r>
            <a:r>
              <a:rPr lang="en-US" sz="2200" dirty="0" err="1" smtClean="0">
                <a:solidFill>
                  <a:srgbClr val="C00000"/>
                </a:solidFill>
                <a:latin typeface="Times New Roman" pitchFamily="18" charset="0"/>
                <a:cs typeface="Times New Roman" pitchFamily="18" charset="0"/>
              </a:rPr>
              <a:t>logN</a:t>
            </a:r>
            <a:r>
              <a:rPr lang="en-US" sz="2200" dirty="0" smtClean="0">
                <a:solidFill>
                  <a:srgbClr val="C0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such steps</a:t>
            </a:r>
            <a:r>
              <a:rPr lang="en-US" dirty="0" smtClean="0"/>
              <a: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914400"/>
          </a:xfrm>
        </p:spPr>
        <p:txBody>
          <a:bodyPr/>
          <a:lstStyle/>
          <a:p>
            <a:r>
              <a:rPr lang="en-US" dirty="0" smtClean="0"/>
              <a:t>Continue…</a:t>
            </a:r>
            <a:endParaRPr lang="en-US" dirty="0"/>
          </a:p>
        </p:txBody>
      </p:sp>
      <p:sp>
        <p:nvSpPr>
          <p:cNvPr id="3" name="Content Placeholder 2"/>
          <p:cNvSpPr>
            <a:spLocks noGrp="1"/>
          </p:cNvSpPr>
          <p:nvPr>
            <p:ph idx="1"/>
          </p:nvPr>
        </p:nvSpPr>
        <p:spPr>
          <a:xfrm>
            <a:off x="457200" y="990600"/>
            <a:ext cx="7239000" cy="5465136"/>
          </a:xfrm>
        </p:spPr>
        <p:txBody>
          <a:bodyPr>
            <a:noAutofit/>
          </a:bodyPr>
          <a:lstStyle/>
          <a:p>
            <a:pPr fontAlgn="base">
              <a:buNone/>
            </a:pPr>
            <a:r>
              <a:rPr lang="en-US" sz="2100" dirty="0" smtClean="0">
                <a:latin typeface="Times New Roman" pitchFamily="18" charset="0"/>
                <a:cs typeface="Times New Roman" pitchFamily="18" charset="0"/>
              </a:rPr>
              <a:t>Let </a:t>
            </a:r>
            <a:r>
              <a:rPr lang="en-US" sz="2100" dirty="0" err="1" smtClean="0">
                <a:latin typeface="Times New Roman" pitchFamily="18" charset="0"/>
                <a:cs typeface="Times New Roman" pitchFamily="18" charset="0"/>
              </a:rPr>
              <a:t>uss</a:t>
            </a:r>
            <a:r>
              <a:rPr lang="en-US" sz="2100" dirty="0" smtClean="0">
                <a:latin typeface="Times New Roman" pitchFamily="18" charset="0"/>
                <a:cs typeface="Times New Roman" pitchFamily="18" charset="0"/>
              </a:rPr>
              <a:t> take an example</a:t>
            </a:r>
          </a:p>
          <a:p>
            <a:pPr fontAlgn="base">
              <a:buNone/>
            </a:pPr>
            <a:r>
              <a:rPr lang="en-US" sz="2100" dirty="0" smtClean="0">
                <a:solidFill>
                  <a:srgbClr val="FF0000"/>
                </a:solidFill>
                <a:latin typeface="Times New Roman" pitchFamily="18" charset="0"/>
                <a:cs typeface="Times New Roman" pitchFamily="18" charset="0"/>
              </a:rPr>
              <a:t>INPUT - [1,2,3,4,5]</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solidFill>
                  <a:srgbClr val="FF0000"/>
                </a:solidFill>
                <a:latin typeface="Times New Roman" pitchFamily="18" charset="0"/>
                <a:cs typeface="Times New Roman" pitchFamily="18" charset="0"/>
              </a:rPr>
              <a:t>STEP -1</a:t>
            </a:r>
            <a:r>
              <a:rPr lang="en-US" sz="2100" dirty="0" smtClean="0">
                <a:latin typeface="Times New Roman" pitchFamily="18" charset="0"/>
                <a:cs typeface="Times New Roman" pitchFamily="18" charset="0"/>
              </a:rPr>
              <a:t> </a:t>
            </a:r>
            <a:r>
              <a:rPr lang="en-US" sz="2100" dirty="0" smtClean="0">
                <a:solidFill>
                  <a:srgbClr val="0070C0"/>
                </a:solidFill>
                <a:latin typeface="Times New Roman" pitchFamily="18" charset="0"/>
                <a:cs typeface="Times New Roman" pitchFamily="18" charset="0"/>
              </a:rPr>
              <a:t>divide it into equal parts</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solidFill>
                  <a:srgbClr val="002060"/>
                </a:solidFill>
                <a:latin typeface="Times New Roman" pitchFamily="18" charset="0"/>
                <a:cs typeface="Times New Roman" pitchFamily="18" charset="0"/>
              </a:rPr>
              <a:t>[1,2,3] and [4,5]</a:t>
            </a:r>
          </a:p>
          <a:p>
            <a:pPr fontAlgn="base">
              <a:buNone/>
            </a:pPr>
            <a:r>
              <a:rPr lang="en-US" sz="2100" dirty="0" smtClean="0">
                <a:latin typeface="Times New Roman" pitchFamily="18" charset="0"/>
                <a:cs typeface="Times New Roman" pitchFamily="18" charset="0"/>
              </a:rPr>
              <a:t>We can see that it can be further divided into smaller parts</a:t>
            </a:r>
            <a:br>
              <a:rPr lang="en-US" sz="2100" dirty="0" smtClean="0">
                <a:latin typeface="Times New Roman" pitchFamily="18" charset="0"/>
                <a:cs typeface="Times New Roman" pitchFamily="18" charset="0"/>
              </a:rPr>
            </a:br>
            <a:r>
              <a:rPr lang="en-US" sz="2100" dirty="0" smtClean="0">
                <a:solidFill>
                  <a:srgbClr val="002060"/>
                </a:solidFill>
                <a:latin typeface="Times New Roman" pitchFamily="18" charset="0"/>
                <a:cs typeface="Times New Roman" pitchFamily="18" charset="0"/>
              </a:rPr>
              <a:t>[1,2] [3] [4,5]</a:t>
            </a:r>
          </a:p>
          <a:p>
            <a:pPr fontAlgn="base">
              <a:buNone/>
            </a:pPr>
            <a:r>
              <a:rPr lang="en-US" sz="2100" dirty="0" err="1" smtClean="0">
                <a:latin typeface="Times New Roman" pitchFamily="18" charset="0"/>
                <a:cs typeface="Times New Roman" pitchFamily="18" charset="0"/>
              </a:rPr>
              <a:t>Intially</a:t>
            </a:r>
            <a:r>
              <a:rPr lang="en-US" sz="2100" dirty="0" smtClean="0">
                <a:latin typeface="Times New Roman" pitchFamily="18" charset="0"/>
                <a:cs typeface="Times New Roman" pitchFamily="18" charset="0"/>
              </a:rPr>
              <a:t>, let us assume that the count of swaps is 0, now if we check for the condition where </a:t>
            </a:r>
            <a:r>
              <a:rPr lang="en-US" sz="2100" dirty="0" smtClean="0">
                <a:solidFill>
                  <a:schemeClr val="accent6">
                    <a:lumMod val="50000"/>
                  </a:schemeClr>
                </a:solidFill>
                <a:latin typeface="Times New Roman" pitchFamily="18" charset="0"/>
                <a:cs typeface="Times New Roman" pitchFamily="18" charset="0"/>
              </a:rPr>
              <a:t>first &lt; second </a:t>
            </a:r>
            <a:r>
              <a:rPr lang="en-US" sz="2100" dirty="0" smtClean="0">
                <a:latin typeface="Times New Roman" pitchFamily="18" charset="0"/>
                <a:cs typeface="Times New Roman" pitchFamily="18" charset="0"/>
              </a:rPr>
              <a:t>and if not than we increase the count swap by 1.</a:t>
            </a:r>
            <a:br>
              <a:rPr lang="en-US" sz="2100" dirty="0" smtClean="0">
                <a:latin typeface="Times New Roman" pitchFamily="18" charset="0"/>
                <a:cs typeface="Times New Roman" pitchFamily="18" charset="0"/>
              </a:rPr>
            </a:br>
            <a:r>
              <a:rPr lang="en-US" sz="2100" dirty="0" smtClean="0">
                <a:solidFill>
                  <a:srgbClr val="002060"/>
                </a:solidFill>
                <a:latin typeface="Times New Roman" pitchFamily="18" charset="0"/>
                <a:cs typeface="Times New Roman" pitchFamily="18" charset="0"/>
              </a:rPr>
              <a:t>[1,2] == first &lt; second count=0;</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solidFill>
                  <a:srgbClr val="002060"/>
                </a:solidFill>
                <a:latin typeface="Times New Roman" pitchFamily="18" charset="0"/>
                <a:cs typeface="Times New Roman" pitchFamily="18" charset="0"/>
              </a:rPr>
              <a:t>[3] == only one element so no comparisons count=0;</a:t>
            </a:r>
            <a:br>
              <a:rPr lang="en-US" sz="2100" dirty="0" smtClean="0">
                <a:solidFill>
                  <a:srgbClr val="002060"/>
                </a:solidFill>
                <a:latin typeface="Times New Roman" pitchFamily="18" charset="0"/>
                <a:cs typeface="Times New Roman" pitchFamily="18" charset="0"/>
              </a:rPr>
            </a:br>
            <a:r>
              <a:rPr lang="en-US" sz="2100" dirty="0" smtClean="0">
                <a:solidFill>
                  <a:srgbClr val="002060"/>
                </a:solidFill>
                <a:latin typeface="Times New Roman" pitchFamily="18" charset="0"/>
                <a:cs typeface="Times New Roman" pitchFamily="18" charset="0"/>
              </a:rPr>
              <a:t>[4,5] == first &lt; second count=0;</a:t>
            </a:r>
          </a:p>
          <a:p>
            <a:pPr fontAlgn="base">
              <a:buNone/>
            </a:pPr>
            <a:r>
              <a:rPr lang="en-US" sz="2100" dirty="0" smtClean="0">
                <a:latin typeface="Times New Roman" pitchFamily="18" charset="0"/>
                <a:cs typeface="Times New Roman" pitchFamily="18" charset="0"/>
              </a:rPr>
              <a:t>// Now we have</a:t>
            </a:r>
            <a:br>
              <a:rPr lang="en-US" sz="2100" dirty="0" smtClean="0">
                <a:latin typeface="Times New Roman" pitchFamily="18" charset="0"/>
                <a:cs typeface="Times New Roman" pitchFamily="18" charset="0"/>
              </a:rPr>
            </a:br>
            <a:r>
              <a:rPr lang="en-US" sz="2100" dirty="0" smtClean="0">
                <a:solidFill>
                  <a:srgbClr val="002060"/>
                </a:solidFill>
                <a:latin typeface="Times New Roman" pitchFamily="18" charset="0"/>
                <a:cs typeface="Times New Roman" pitchFamily="18" charset="0"/>
              </a:rPr>
              <a:t>[1,2] [3] [4,5]</a:t>
            </a:r>
          </a:p>
          <a:p>
            <a:pPr fontAlgn="base">
              <a:buNone/>
            </a:pPr>
            <a:r>
              <a:rPr lang="en-US" sz="2100" dirty="0" smtClean="0">
                <a:latin typeface="Times New Roman" pitchFamily="18" charset="0"/>
                <a:cs typeface="Times New Roman" pitchFamily="18" charset="0"/>
              </a:rPr>
              <a:t>Now lets merge back all the parts into one sorted array</a:t>
            </a:r>
            <a:br>
              <a:rPr lang="en-US" sz="2100" dirty="0" smtClean="0">
                <a:latin typeface="Times New Roman" pitchFamily="18" charset="0"/>
                <a:cs typeface="Times New Roman" pitchFamily="18" charset="0"/>
              </a:rPr>
            </a:br>
            <a:r>
              <a:rPr lang="en-US" sz="2100" dirty="0" smtClean="0">
                <a:solidFill>
                  <a:srgbClr val="C00000"/>
                </a:solidFill>
                <a:latin typeface="Times New Roman" pitchFamily="18" charset="0"/>
                <a:cs typeface="Times New Roman" pitchFamily="18" charset="0"/>
              </a:rPr>
              <a:t>[1,2,3,4,5]--&gt; </a:t>
            </a:r>
            <a:r>
              <a:rPr lang="en-US" sz="2100" dirty="0" smtClean="0">
                <a:latin typeface="Times New Roman" pitchFamily="18" charset="0"/>
                <a:cs typeface="Times New Roman" pitchFamily="18" charset="0"/>
              </a:rPr>
              <a:t>one can see that there is no swaps required in merging as well.</a:t>
            </a:r>
          </a:p>
          <a:p>
            <a:endParaRPr lang="en-US" sz="21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fontAlgn="base">
              <a:buNone/>
            </a:pPr>
            <a:r>
              <a:rPr lang="en-US" sz="2300" dirty="0" smtClean="0">
                <a:latin typeface="Times New Roman" pitchFamily="18" charset="0"/>
                <a:cs typeface="Times New Roman" pitchFamily="18" charset="0"/>
              </a:rPr>
              <a:t>Therefore in Best Case,</a:t>
            </a:r>
          </a:p>
          <a:p>
            <a:pPr fontAlgn="base"/>
            <a:r>
              <a:rPr lang="en-US" sz="2300" dirty="0" smtClean="0">
                <a:solidFill>
                  <a:srgbClr val="C00000"/>
                </a:solidFill>
                <a:latin typeface="Times New Roman" pitchFamily="18" charset="0"/>
                <a:cs typeface="Times New Roman" pitchFamily="18" charset="0"/>
              </a:rPr>
              <a:t>Input is already sorted</a:t>
            </a:r>
          </a:p>
          <a:p>
            <a:pPr fontAlgn="base"/>
            <a:r>
              <a:rPr lang="en-US" sz="2300" dirty="0" smtClean="0">
                <a:solidFill>
                  <a:srgbClr val="C00000"/>
                </a:solidFill>
                <a:latin typeface="Times New Roman" pitchFamily="18" charset="0"/>
                <a:cs typeface="Times New Roman" pitchFamily="18" charset="0"/>
              </a:rPr>
              <a:t>Best Case Time Complexity: </a:t>
            </a:r>
            <a:r>
              <a:rPr lang="en-US" sz="2300" dirty="0" smtClean="0">
                <a:solidFill>
                  <a:srgbClr val="00B050"/>
                </a:solidFill>
                <a:latin typeface="Times New Roman" pitchFamily="18" charset="0"/>
                <a:cs typeface="Times New Roman" pitchFamily="18" charset="0"/>
              </a:rPr>
              <a:t>O(N </a:t>
            </a:r>
            <a:r>
              <a:rPr lang="en-US" sz="2300" dirty="0" err="1" smtClean="0">
                <a:solidFill>
                  <a:srgbClr val="00B050"/>
                </a:solidFill>
                <a:latin typeface="Times New Roman" pitchFamily="18" charset="0"/>
                <a:cs typeface="Times New Roman" pitchFamily="18" charset="0"/>
              </a:rPr>
              <a:t>logN</a:t>
            </a:r>
            <a:r>
              <a:rPr lang="en-US" sz="2300" dirty="0" smtClean="0">
                <a:solidFill>
                  <a:srgbClr val="00B050"/>
                </a:solidFill>
                <a:latin typeface="Times New Roman" pitchFamily="18" charset="0"/>
                <a:cs typeface="Times New Roman" pitchFamily="18" charset="0"/>
              </a:rPr>
              <a:t>)</a:t>
            </a:r>
          </a:p>
          <a:p>
            <a:pPr fontAlgn="base"/>
            <a:r>
              <a:rPr lang="en-US" sz="2300" dirty="0" smtClean="0">
                <a:solidFill>
                  <a:srgbClr val="C00000"/>
                </a:solidFill>
                <a:latin typeface="Times New Roman" pitchFamily="18" charset="0"/>
                <a:cs typeface="Times New Roman" pitchFamily="18" charset="0"/>
              </a:rPr>
              <a:t>Number of Comparisons: </a:t>
            </a:r>
            <a:r>
              <a:rPr lang="en-US" sz="2300" dirty="0" smtClean="0">
                <a:solidFill>
                  <a:srgbClr val="00B050"/>
                </a:solidFill>
                <a:latin typeface="Times New Roman" pitchFamily="18" charset="0"/>
                <a:cs typeface="Times New Roman" pitchFamily="18" charset="0"/>
              </a:rPr>
              <a:t>0.5 N </a:t>
            </a:r>
            <a:r>
              <a:rPr lang="en-US" sz="2300" dirty="0" err="1" smtClean="0">
                <a:solidFill>
                  <a:srgbClr val="00B050"/>
                </a:solidFill>
                <a:latin typeface="Times New Roman" pitchFamily="18" charset="0"/>
                <a:cs typeface="Times New Roman" pitchFamily="18" charset="0"/>
              </a:rPr>
              <a:t>logN</a:t>
            </a:r>
            <a:endParaRPr lang="en-US" sz="2300" dirty="0" smtClean="0">
              <a:solidFill>
                <a:srgbClr val="00B050"/>
              </a:solidFill>
              <a:latin typeface="Times New Roman" pitchFamily="18" charset="0"/>
              <a:cs typeface="Times New Roman" pitchFamily="18" charset="0"/>
            </a:endParaRPr>
          </a:p>
          <a:p>
            <a:endParaRPr lang="en-US" sz="2400" dirty="0">
              <a:solidFill>
                <a:srgbClr val="00B050"/>
              </a:solidFill>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1143000"/>
          </a:xfrm>
        </p:spPr>
        <p:txBody>
          <a:bodyPr>
            <a:normAutofit/>
          </a:bodyPr>
          <a:lstStyle/>
          <a:p>
            <a:r>
              <a:rPr lang="en-US" sz="3000" dirty="0" smtClean="0">
                <a:solidFill>
                  <a:schemeClr val="bg2">
                    <a:lumMod val="75000"/>
                  </a:schemeClr>
                </a:solidFill>
                <a:latin typeface="Times New Roman" pitchFamily="18" charset="0"/>
                <a:cs typeface="Times New Roman" pitchFamily="18" charset="0"/>
              </a:rPr>
              <a:t>Average case time complexity:</a:t>
            </a:r>
            <a:endParaRPr lang="en-US" sz="30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200" dirty="0" smtClean="0">
                <a:latin typeface="Times New Roman" pitchFamily="18" charset="0"/>
                <a:cs typeface="Times New Roman" pitchFamily="18" charset="0"/>
              </a:rPr>
              <a:t>Number of comparisons decide the complexity to be best , average or worst.</a:t>
            </a:r>
          </a:p>
          <a:p>
            <a:pPr fontAlgn="base">
              <a:buNone/>
            </a:pPr>
            <a:r>
              <a:rPr lang="en-US" sz="2200" dirty="0" smtClean="0">
                <a:solidFill>
                  <a:srgbClr val="FF0000"/>
                </a:solidFill>
                <a:latin typeface="Times New Roman" pitchFamily="18" charset="0"/>
                <a:cs typeface="Times New Roman" pitchFamily="18" charset="0"/>
              </a:rPr>
              <a:t>INPUT - [1,3,4,11,7,9,5]</a:t>
            </a:r>
          </a:p>
          <a:p>
            <a:pPr fontAlgn="base">
              <a:buNone/>
            </a:pPr>
            <a:r>
              <a:rPr lang="en-US" sz="2200" dirty="0" smtClean="0">
                <a:solidFill>
                  <a:srgbClr val="002060"/>
                </a:solidFill>
                <a:latin typeface="Times New Roman" pitchFamily="18" charset="0"/>
                <a:cs typeface="Times New Roman" pitchFamily="18" charset="0"/>
              </a:rPr>
              <a:t>[1,3,4] and [11,7,9,5]</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we can see that it can be further divided into smaller parts</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[1,3] [4] [11,7] [9,5]</a:t>
            </a:r>
          </a:p>
          <a:p>
            <a:pPr fontAlgn="base">
              <a:buNone/>
            </a:pPr>
            <a:r>
              <a:rPr lang="en-US" sz="2200" dirty="0" err="1" smtClean="0">
                <a:latin typeface="Times New Roman" pitchFamily="18" charset="0"/>
                <a:cs typeface="Times New Roman" pitchFamily="18" charset="0"/>
              </a:rPr>
              <a:t>intially</a:t>
            </a:r>
            <a:r>
              <a:rPr lang="en-US" sz="2200" dirty="0" smtClean="0">
                <a:latin typeface="Times New Roman" pitchFamily="18" charset="0"/>
                <a:cs typeface="Times New Roman" pitchFamily="18" charset="0"/>
              </a:rPr>
              <a:t> lets assume that the count of swaps is 0, now if we check for the condition where </a:t>
            </a:r>
            <a:r>
              <a:rPr lang="en-US" sz="2200" dirty="0" smtClean="0">
                <a:solidFill>
                  <a:schemeClr val="accent6">
                    <a:lumMod val="50000"/>
                  </a:schemeClr>
                </a:solidFill>
                <a:latin typeface="Times New Roman" pitchFamily="18" charset="0"/>
                <a:cs typeface="Times New Roman" pitchFamily="18" charset="0"/>
              </a:rPr>
              <a:t>first &lt; second </a:t>
            </a:r>
            <a:r>
              <a:rPr lang="en-US" sz="2200" dirty="0" smtClean="0">
                <a:latin typeface="Times New Roman" pitchFamily="18" charset="0"/>
                <a:cs typeface="Times New Roman" pitchFamily="18" charset="0"/>
              </a:rPr>
              <a:t>and if not than we increase the count swap by 1.</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[1,3] == first &lt; second count=0;</a:t>
            </a:r>
            <a:br>
              <a:rPr lang="en-US"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[4] == count =0;</a:t>
            </a:r>
            <a:br>
              <a:rPr lang="en-US"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[11,7] != first &lt; second count=1;</a:t>
            </a:r>
            <a:br>
              <a:rPr lang="en-US"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[9,5] != first &lt; second </a:t>
            </a:r>
            <a:r>
              <a:rPr lang="en-US" sz="2200" dirty="0" err="1" smtClean="0">
                <a:solidFill>
                  <a:srgbClr val="002060"/>
                </a:solidFill>
                <a:latin typeface="Times New Roman" pitchFamily="18" charset="0"/>
                <a:cs typeface="Times New Roman" pitchFamily="18" charset="0"/>
              </a:rPr>
              <a:t>coutn</a:t>
            </a:r>
            <a:r>
              <a:rPr lang="en-US" sz="2200" dirty="0" smtClean="0">
                <a:solidFill>
                  <a:srgbClr val="002060"/>
                </a:solidFill>
                <a:latin typeface="Times New Roman" pitchFamily="18" charset="0"/>
                <a:cs typeface="Times New Roman" pitchFamily="18" charset="0"/>
              </a:rPr>
              <a:t>=2;</a:t>
            </a:r>
            <a:endParaRPr lang="en-US" sz="2200" dirty="0">
              <a:solidFill>
                <a:srgbClr val="002060"/>
              </a:solidFill>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buNone/>
            </a:pPr>
            <a:r>
              <a:rPr lang="en-US" sz="2200" dirty="0" smtClean="0">
                <a:latin typeface="Times New Roman" pitchFamily="18" charset="0"/>
                <a:cs typeface="Times New Roman" pitchFamily="18" charset="0"/>
              </a:rPr>
              <a:t>// Now we have</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[1,3] [4] [11,7] [9,5]</a:t>
            </a:r>
          </a:p>
          <a:p>
            <a:pPr>
              <a:buNone/>
            </a:pPr>
            <a:r>
              <a:rPr lang="en-US" sz="2200" dirty="0" smtClean="0">
                <a:latin typeface="Times New Roman" pitchFamily="18" charset="0"/>
                <a:cs typeface="Times New Roman" pitchFamily="18" charset="0"/>
              </a:rPr>
              <a:t>Now lets merge back all the parts into one sorted array</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[1,3,4] [5,7,9,11] ----&gt;</a:t>
            </a:r>
            <a:r>
              <a:rPr lang="en-US" sz="2200" dirty="0" smtClean="0">
                <a:latin typeface="Times New Roman" pitchFamily="18" charset="0"/>
                <a:cs typeface="Times New Roman" pitchFamily="18" charset="0"/>
              </a:rPr>
              <a:t>Here one thing can be checked that if the last element of first part &lt; first element of second part so one can say in merging into one it would have 0 swaps.</a:t>
            </a:r>
            <a:br>
              <a:rPr lang="en-US" sz="2200" dirty="0" smtClean="0">
                <a:latin typeface="Times New Roman" pitchFamily="18" charset="0"/>
                <a:cs typeface="Times New Roman" pitchFamily="18" charset="0"/>
              </a:rPr>
            </a:br>
            <a:r>
              <a:rPr lang="en-US" sz="2200" dirty="0" smtClean="0">
                <a:solidFill>
                  <a:srgbClr val="C00000"/>
                </a:solidFill>
                <a:latin typeface="Times New Roman" pitchFamily="18" charset="0"/>
                <a:cs typeface="Times New Roman" pitchFamily="18" charset="0"/>
              </a:rPr>
              <a:t>[1,3,4,5,7,9,11]</a:t>
            </a:r>
          </a:p>
          <a:p>
            <a:pPr>
              <a:buNone/>
            </a:pPr>
            <a:endParaRPr lang="en-US" sz="2200" dirty="0" smtClean="0">
              <a:solidFill>
                <a:srgbClr val="C00000"/>
              </a:solidFill>
              <a:latin typeface="Times New Roman" pitchFamily="18" charset="0"/>
              <a:cs typeface="Times New Roman" pitchFamily="18" charset="0"/>
            </a:endParaRPr>
          </a:p>
          <a:p>
            <a:pPr fontAlgn="base">
              <a:buNone/>
            </a:pPr>
            <a:r>
              <a:rPr lang="en-US" sz="2200" dirty="0" smtClean="0">
                <a:latin typeface="Times New Roman" pitchFamily="18" charset="0"/>
                <a:cs typeface="Times New Roman" pitchFamily="18" charset="0"/>
              </a:rPr>
              <a:t>Average case takes 0.26N less comparisons than worst case.</a:t>
            </a:r>
          </a:p>
          <a:p>
            <a:pPr fontAlgn="base">
              <a:buNone/>
            </a:pPr>
            <a:r>
              <a:rPr lang="en-US" sz="2200" dirty="0" smtClean="0">
                <a:latin typeface="Times New Roman" pitchFamily="18" charset="0"/>
                <a:cs typeface="Times New Roman" pitchFamily="18" charset="0"/>
              </a:rPr>
              <a:t>Therefore, in Average Case:</a:t>
            </a:r>
          </a:p>
          <a:p>
            <a:pPr fontAlgn="base"/>
            <a:r>
              <a:rPr lang="en-US" sz="2200" dirty="0" smtClean="0">
                <a:solidFill>
                  <a:srgbClr val="C00000"/>
                </a:solidFill>
                <a:latin typeface="Times New Roman" pitchFamily="18" charset="0"/>
                <a:cs typeface="Times New Roman" pitchFamily="18" charset="0"/>
              </a:rPr>
              <a:t>Average Case Time Complexity: </a:t>
            </a:r>
            <a:r>
              <a:rPr lang="en-US" sz="2200" dirty="0" smtClean="0">
                <a:solidFill>
                  <a:srgbClr val="00B050"/>
                </a:solidFill>
                <a:latin typeface="Times New Roman" pitchFamily="18" charset="0"/>
                <a:cs typeface="Times New Roman" pitchFamily="18" charset="0"/>
              </a:rPr>
              <a:t>O(N </a:t>
            </a:r>
            <a:r>
              <a:rPr lang="en-US" sz="2200" dirty="0" err="1" smtClean="0">
                <a:solidFill>
                  <a:srgbClr val="00B050"/>
                </a:solidFill>
                <a:latin typeface="Times New Roman" pitchFamily="18" charset="0"/>
                <a:cs typeface="Times New Roman" pitchFamily="18" charset="0"/>
              </a:rPr>
              <a:t>logN</a:t>
            </a:r>
            <a:r>
              <a:rPr lang="en-US" sz="2200" dirty="0" smtClean="0">
                <a:solidFill>
                  <a:srgbClr val="00B050"/>
                </a:solidFill>
                <a:latin typeface="Times New Roman" pitchFamily="18" charset="0"/>
                <a:cs typeface="Times New Roman" pitchFamily="18" charset="0"/>
              </a:rPr>
              <a:t>)</a:t>
            </a:r>
          </a:p>
          <a:p>
            <a:pPr fontAlgn="base"/>
            <a:r>
              <a:rPr lang="en-US" sz="2200" dirty="0" smtClean="0">
                <a:solidFill>
                  <a:srgbClr val="C00000"/>
                </a:solidFill>
                <a:latin typeface="Times New Roman" pitchFamily="18" charset="0"/>
                <a:cs typeface="Times New Roman" pitchFamily="18" charset="0"/>
              </a:rPr>
              <a:t>Number of Comparisons: </a:t>
            </a:r>
            <a:r>
              <a:rPr lang="en-US" sz="2200" dirty="0" smtClean="0">
                <a:solidFill>
                  <a:srgbClr val="00B050"/>
                </a:solidFill>
                <a:latin typeface="Times New Roman" pitchFamily="18" charset="0"/>
                <a:cs typeface="Times New Roman" pitchFamily="18" charset="0"/>
              </a:rPr>
              <a:t>0.74 N </a:t>
            </a:r>
            <a:r>
              <a:rPr lang="en-US" sz="2200" dirty="0" err="1" smtClean="0">
                <a:solidFill>
                  <a:srgbClr val="00B050"/>
                </a:solidFill>
                <a:latin typeface="Times New Roman" pitchFamily="18" charset="0"/>
                <a:cs typeface="Times New Roman" pitchFamily="18" charset="0"/>
              </a:rPr>
              <a:t>logN</a:t>
            </a:r>
            <a:endParaRPr lang="en-US" sz="2200" dirty="0" smtClean="0">
              <a:solidFill>
                <a:srgbClr val="00B050"/>
              </a:solidFill>
              <a:latin typeface="Times New Roman" pitchFamily="18" charset="0"/>
              <a:cs typeface="Times New Roman" pitchFamily="18" charset="0"/>
            </a:endParaRPr>
          </a:p>
          <a:p>
            <a:pPr>
              <a:buNone/>
            </a:pPr>
            <a:endParaRPr lang="en-US" sz="2200" dirty="0">
              <a:solidFill>
                <a:srgbClr val="C00000"/>
              </a:solidFill>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2">
                    <a:lumMod val="75000"/>
                  </a:schemeClr>
                </a:solidFill>
                <a:latin typeface="Times New Roman" pitchFamily="18" charset="0"/>
                <a:cs typeface="Times New Roman" pitchFamily="18" charset="0"/>
              </a:rPr>
              <a:t>Worst case time complexity:</a:t>
            </a:r>
            <a:endParaRPr lang="en-US" sz="3200"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9416"/>
            <a:ext cx="7315200" cy="4846320"/>
          </a:xfrm>
        </p:spPr>
        <p:txBody>
          <a:bodyPr>
            <a:normAutofit/>
          </a:bodyPr>
          <a:lstStyle/>
          <a:p>
            <a:pPr fontAlgn="base"/>
            <a:r>
              <a:rPr lang="en-US" sz="2200" dirty="0" smtClean="0">
                <a:latin typeface="Times New Roman" pitchFamily="18" charset="0"/>
                <a:cs typeface="Times New Roman" pitchFamily="18" charset="0"/>
              </a:rPr>
              <a:t>First, divide the array into smaller parts then do comparisons on the smaller </a:t>
            </a:r>
            <a:r>
              <a:rPr lang="en-US" sz="2200" dirty="0" err="1" smtClean="0">
                <a:latin typeface="Times New Roman" pitchFamily="18" charset="0"/>
                <a:cs typeface="Times New Roman" pitchFamily="18" charset="0"/>
              </a:rPr>
              <a:t>partsand</a:t>
            </a:r>
            <a:r>
              <a:rPr lang="en-US" sz="2200" dirty="0" smtClean="0">
                <a:latin typeface="Times New Roman" pitchFamily="18" charset="0"/>
                <a:cs typeface="Times New Roman" pitchFamily="18" charset="0"/>
              </a:rPr>
              <a:t> rearrange them and then perform a merging so one can say the order which leads to the maximum number of comparisons will give us the worst time complexity.</a:t>
            </a:r>
          </a:p>
          <a:p>
            <a:pPr fontAlgn="base"/>
            <a:r>
              <a:rPr lang="en-US" sz="2200" dirty="0" smtClean="0">
                <a:latin typeface="Times New Roman" pitchFamily="18" charset="0"/>
                <a:cs typeface="Times New Roman" pitchFamily="18" charset="0"/>
              </a:rPr>
              <a:t>In Merge Sort, the comparisons take place in the merge step. If there are two sorted arrays of size M, the minimum number of comparisons will be 2M.</a:t>
            </a:r>
          </a:p>
          <a:p>
            <a:pPr fontAlgn="base">
              <a:buNone/>
            </a:pPr>
            <a:r>
              <a:rPr lang="en-US" sz="2200" dirty="0" smtClean="0">
                <a:solidFill>
                  <a:srgbClr val="FF0000"/>
                </a:solidFill>
                <a:latin typeface="Times New Roman" pitchFamily="18" charset="0"/>
                <a:cs typeface="Times New Roman" pitchFamily="18" charset="0"/>
              </a:rPr>
              <a:t>INPUT - [4,0,6,2,5,1,7,3]</a:t>
            </a:r>
          </a:p>
          <a:p>
            <a:pPr fontAlgn="base">
              <a:buNone/>
            </a:pPr>
            <a:r>
              <a:rPr lang="en-US" sz="2200" dirty="0" smtClean="0">
                <a:solidFill>
                  <a:srgbClr val="FF0000"/>
                </a:solidFill>
                <a:latin typeface="Times New Roman" pitchFamily="18" charset="0"/>
                <a:cs typeface="Times New Roman" pitchFamily="18" charset="0"/>
              </a:rPr>
              <a:t>STEP -1 </a:t>
            </a:r>
            <a:r>
              <a:rPr lang="en-US" sz="2200" dirty="0" smtClean="0">
                <a:solidFill>
                  <a:srgbClr val="00B0F0"/>
                </a:solidFill>
                <a:latin typeface="Times New Roman" pitchFamily="18" charset="0"/>
                <a:cs typeface="Times New Roman" pitchFamily="18" charset="0"/>
              </a:rPr>
              <a:t>divide it into equal parts</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[4,0,6,2] and [5,1,7,3]</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we can see that it can be further divided into smaller parts</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[4,0] [6,2] [5,1] [7,3]</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buNone/>
            </a:pPr>
            <a:r>
              <a:rPr lang="en-US" sz="2200" dirty="0" err="1" smtClean="0">
                <a:latin typeface="Times New Roman" pitchFamily="18" charset="0"/>
                <a:cs typeface="Times New Roman" pitchFamily="18" charset="0"/>
              </a:rPr>
              <a:t>Intially</a:t>
            </a:r>
            <a:r>
              <a:rPr lang="en-US" sz="2200" dirty="0" smtClean="0">
                <a:latin typeface="Times New Roman" pitchFamily="18" charset="0"/>
                <a:cs typeface="Times New Roman" pitchFamily="18" charset="0"/>
              </a:rPr>
              <a:t> lets assume that the count of swaps is 0, now if we check for the condition where </a:t>
            </a:r>
            <a:r>
              <a:rPr lang="en-US" sz="2200" dirty="0" smtClean="0">
                <a:solidFill>
                  <a:srgbClr val="C00000"/>
                </a:solidFill>
                <a:latin typeface="Times New Roman" pitchFamily="18" charset="0"/>
                <a:cs typeface="Times New Roman" pitchFamily="18" charset="0"/>
              </a:rPr>
              <a:t>first &lt; second </a:t>
            </a:r>
            <a:r>
              <a:rPr lang="en-US" sz="2200" dirty="0" smtClean="0">
                <a:latin typeface="Times New Roman" pitchFamily="18" charset="0"/>
                <a:cs typeface="Times New Roman" pitchFamily="18" charset="0"/>
              </a:rPr>
              <a:t>and if not than we increase the count swap by 1.</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[4,0] != first &lt; second count=1;</a:t>
            </a:r>
            <a:br>
              <a:rPr lang="en-US"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[6,2] != first &lt; second count=2;</a:t>
            </a:r>
            <a:br>
              <a:rPr lang="en-US"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[5,1] != first &lt; second count=3;</a:t>
            </a:r>
            <a:br>
              <a:rPr lang="en-US"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[7,3] != first &lt; second </a:t>
            </a:r>
            <a:r>
              <a:rPr lang="en-US" sz="2200" dirty="0" err="1" smtClean="0">
                <a:solidFill>
                  <a:srgbClr val="002060"/>
                </a:solidFill>
                <a:latin typeface="Times New Roman" pitchFamily="18" charset="0"/>
                <a:cs typeface="Times New Roman" pitchFamily="18" charset="0"/>
              </a:rPr>
              <a:t>coutn</a:t>
            </a:r>
            <a:r>
              <a:rPr lang="en-US" sz="2200" dirty="0" smtClean="0">
                <a:solidFill>
                  <a:srgbClr val="002060"/>
                </a:solidFill>
                <a:latin typeface="Times New Roman" pitchFamily="18" charset="0"/>
                <a:cs typeface="Times New Roman" pitchFamily="18" charset="0"/>
              </a:rPr>
              <a:t>=4;</a:t>
            </a:r>
          </a:p>
          <a:p>
            <a:pPr>
              <a:buNone/>
            </a:pPr>
            <a:r>
              <a:rPr lang="en-US" sz="2200" dirty="0" smtClean="0">
                <a:latin typeface="Times New Roman" pitchFamily="18" charset="0"/>
                <a:cs typeface="Times New Roman" pitchFamily="18" charset="0"/>
              </a:rPr>
              <a:t>// Now we have</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[0,4] [2,6] [1,5] [3,7]</a:t>
            </a:r>
          </a:p>
          <a:p>
            <a:pPr>
              <a:buNone/>
            </a:pPr>
            <a:r>
              <a:rPr lang="en-US" sz="2200" dirty="0" smtClean="0">
                <a:latin typeface="Times New Roman" pitchFamily="18" charset="0"/>
                <a:cs typeface="Times New Roman" pitchFamily="18" charset="0"/>
              </a:rPr>
              <a:t>Now lets merge back all the parts into one sorted array</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[0,4,2,6] [1,3,5,7] ----&gt; maximum comparison again every pair of set compared.</a:t>
            </a:r>
            <a:br>
              <a:rPr lang="en-US" sz="2200" dirty="0" smtClean="0">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[0,1,2,3,4,5,6,7]</a:t>
            </a:r>
            <a:endParaRPr lang="en-US" sz="2200" dirty="0">
              <a:solidFill>
                <a:srgbClr val="002060"/>
              </a:solidFill>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fontAlgn="base">
              <a:buNone/>
            </a:pPr>
            <a:r>
              <a:rPr lang="en-US" sz="2300" dirty="0" smtClean="0">
                <a:latin typeface="Times New Roman" pitchFamily="18" charset="0"/>
                <a:cs typeface="Times New Roman" pitchFamily="18" charset="0"/>
              </a:rPr>
              <a:t>Therefore, in Worst Case:</a:t>
            </a:r>
          </a:p>
          <a:p>
            <a:pPr fontAlgn="base"/>
            <a:r>
              <a:rPr lang="en-US" sz="2300" dirty="0" smtClean="0">
                <a:solidFill>
                  <a:srgbClr val="C00000"/>
                </a:solidFill>
                <a:latin typeface="Times New Roman" pitchFamily="18" charset="0"/>
                <a:cs typeface="Times New Roman" pitchFamily="18" charset="0"/>
              </a:rPr>
              <a:t>Input: Specify distribution</a:t>
            </a:r>
          </a:p>
          <a:p>
            <a:pPr fontAlgn="base"/>
            <a:r>
              <a:rPr lang="en-US" sz="2300" dirty="0" smtClean="0">
                <a:solidFill>
                  <a:srgbClr val="C00000"/>
                </a:solidFill>
                <a:latin typeface="Times New Roman" pitchFamily="18" charset="0"/>
                <a:cs typeface="Times New Roman" pitchFamily="18" charset="0"/>
              </a:rPr>
              <a:t>Worst Case Time Complexity: </a:t>
            </a:r>
            <a:r>
              <a:rPr lang="en-US" sz="2300" dirty="0" smtClean="0">
                <a:solidFill>
                  <a:srgbClr val="00B050"/>
                </a:solidFill>
                <a:latin typeface="Times New Roman" pitchFamily="18" charset="0"/>
                <a:cs typeface="Times New Roman" pitchFamily="18" charset="0"/>
              </a:rPr>
              <a:t>O(N </a:t>
            </a:r>
            <a:r>
              <a:rPr lang="en-US" sz="2300" dirty="0" err="1" smtClean="0">
                <a:solidFill>
                  <a:srgbClr val="00B050"/>
                </a:solidFill>
                <a:latin typeface="Times New Roman" pitchFamily="18" charset="0"/>
                <a:cs typeface="Times New Roman" pitchFamily="18" charset="0"/>
              </a:rPr>
              <a:t>logN</a:t>
            </a:r>
            <a:r>
              <a:rPr lang="en-US" sz="2300" dirty="0" smtClean="0">
                <a:solidFill>
                  <a:srgbClr val="00B050"/>
                </a:solidFill>
                <a:latin typeface="Times New Roman" pitchFamily="18" charset="0"/>
                <a:cs typeface="Times New Roman" pitchFamily="18" charset="0"/>
              </a:rPr>
              <a:t>)</a:t>
            </a:r>
          </a:p>
          <a:p>
            <a:pPr fontAlgn="base"/>
            <a:r>
              <a:rPr lang="en-US" sz="2300" dirty="0" smtClean="0">
                <a:solidFill>
                  <a:srgbClr val="C00000"/>
                </a:solidFill>
                <a:latin typeface="Times New Roman" pitchFamily="18" charset="0"/>
                <a:cs typeface="Times New Roman" pitchFamily="18" charset="0"/>
              </a:rPr>
              <a:t>Number of Comparisons: </a:t>
            </a:r>
            <a:r>
              <a:rPr lang="en-US" sz="2300" dirty="0" smtClean="0">
                <a:solidFill>
                  <a:srgbClr val="00B050"/>
                </a:solidFill>
                <a:latin typeface="Times New Roman" pitchFamily="18" charset="0"/>
                <a:cs typeface="Times New Roman" pitchFamily="18" charset="0"/>
              </a:rPr>
              <a:t>N </a:t>
            </a:r>
            <a:r>
              <a:rPr lang="en-US" sz="2300" dirty="0" err="1" smtClean="0">
                <a:solidFill>
                  <a:srgbClr val="00B050"/>
                </a:solidFill>
                <a:latin typeface="Times New Roman" pitchFamily="18" charset="0"/>
                <a:cs typeface="Times New Roman" pitchFamily="18" charset="0"/>
              </a:rPr>
              <a:t>logN</a:t>
            </a:r>
            <a:endParaRPr lang="en-US" sz="2300" dirty="0" smtClean="0">
              <a:solidFill>
                <a:srgbClr val="00B050"/>
              </a:solidFill>
              <a:latin typeface="Times New Roman" pitchFamily="18" charset="0"/>
              <a:cs typeface="Times New Roman" pitchFamily="18" charset="0"/>
            </a:endParaRPr>
          </a:p>
          <a:p>
            <a:endParaRPr lang="en-US" sz="2300" dirty="0">
              <a:solidFill>
                <a:srgbClr val="C0000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00B0F0"/>
                </a:solidFill>
                <a:latin typeface="Times New Roman" pitchFamily="18" charset="0"/>
                <a:cs typeface="Times New Roman" pitchFamily="18" charset="0"/>
              </a:rPr>
              <a:t>Time complexity:</a:t>
            </a:r>
            <a:endParaRPr lang="en-US" sz="44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200" dirty="0" smtClean="0">
                <a:latin typeface="Times New Roman" pitchFamily="18" charset="0"/>
                <a:cs typeface="Times New Roman" pitchFamily="18" charset="0"/>
              </a:rPr>
              <a:t>In this </a:t>
            </a:r>
            <a:r>
              <a:rPr lang="en-US" sz="2200" dirty="0" err="1" smtClean="0">
                <a:latin typeface="Times New Roman" pitchFamily="18" charset="0"/>
                <a:cs typeface="Times New Roman" pitchFamily="18" charset="0"/>
              </a:rPr>
              <a:t>unoptimised</a:t>
            </a:r>
            <a:r>
              <a:rPr lang="en-US" sz="2200" dirty="0" smtClean="0">
                <a:latin typeface="Times New Roman" pitchFamily="18" charset="0"/>
                <a:cs typeface="Times New Roman" pitchFamily="18" charset="0"/>
              </a:rPr>
              <a:t> version the run time complexity is </a:t>
            </a:r>
            <a:r>
              <a:rPr lang="en-US" sz="2200" b="1" dirty="0" smtClean="0">
                <a:latin typeface="Times New Roman" pitchFamily="18" charset="0"/>
                <a:cs typeface="Times New Roman" pitchFamily="18" charset="0"/>
              </a:rPr>
              <a:t>Θ(N^2)</a:t>
            </a:r>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This applies to all the cases including the worst, best and average cases because even if the array is already sorted the algorithm doesn't check that at any point and runs through all iterations. </a:t>
            </a:r>
          </a:p>
          <a:p>
            <a:pPr algn="just"/>
            <a:r>
              <a:rPr lang="en-US" sz="2200" dirty="0" smtClean="0">
                <a:latin typeface="Times New Roman" pitchFamily="18" charset="0"/>
                <a:cs typeface="Times New Roman" pitchFamily="18" charset="0"/>
              </a:rPr>
              <a:t>Although the number of swaps would differ in each case.</a:t>
            </a:r>
          </a:p>
          <a:p>
            <a:pPr algn="just">
              <a:buNone/>
            </a:pPr>
            <a:r>
              <a:rPr lang="en-US" sz="2200" dirty="0" smtClean="0">
                <a:latin typeface="Times New Roman" pitchFamily="18" charset="0"/>
                <a:cs typeface="Times New Roman" pitchFamily="18" charset="0"/>
              </a:rPr>
              <a:t>The number of times the inner loop runs</a:t>
            </a:r>
          </a:p>
          <a:p>
            <a:pPr algn="just">
              <a:buNone/>
            </a:pPr>
            <a:r>
              <a:rPr lang="en-US" sz="2200" dirty="0" smtClean="0">
                <a:solidFill>
                  <a:srgbClr val="7030A0"/>
                </a:solidFill>
                <a:latin typeface="Times New Roman" pitchFamily="18" charset="0"/>
                <a:cs typeface="Times New Roman" pitchFamily="18" charset="0"/>
              </a:rPr>
              <a:t>                      = Ʃ </a:t>
            </a:r>
            <a:r>
              <a:rPr lang="en-US" sz="2200" baseline="-25000" dirty="0" smtClean="0">
                <a:solidFill>
                  <a:srgbClr val="7030A0"/>
                </a:solidFill>
                <a:latin typeface="Times New Roman" pitchFamily="18" charset="0"/>
                <a:cs typeface="Times New Roman" pitchFamily="18" charset="0"/>
              </a:rPr>
              <a:t>j=1</a:t>
            </a:r>
            <a:r>
              <a:rPr lang="en-US" sz="2200" baseline="30000" dirty="0" smtClean="0">
                <a:solidFill>
                  <a:srgbClr val="7030A0"/>
                </a:solidFill>
                <a:latin typeface="Times New Roman" pitchFamily="18" charset="0"/>
                <a:cs typeface="Times New Roman" pitchFamily="18" charset="0"/>
              </a:rPr>
              <a:t>N-i-1 </a:t>
            </a:r>
            <a:r>
              <a:rPr lang="en-US" sz="2200" dirty="0" smtClean="0">
                <a:solidFill>
                  <a:srgbClr val="7030A0"/>
                </a:solidFill>
                <a:latin typeface="Times New Roman" pitchFamily="18" charset="0"/>
                <a:cs typeface="Times New Roman" pitchFamily="18" charset="0"/>
              </a:rPr>
              <a:t>1</a:t>
            </a:r>
          </a:p>
          <a:p>
            <a:pPr algn="just">
              <a:buNone/>
            </a:pPr>
            <a:r>
              <a:rPr lang="en-US" sz="2200" dirty="0" smtClean="0">
                <a:solidFill>
                  <a:srgbClr val="7030A0"/>
                </a:solidFill>
                <a:latin typeface="Times New Roman" pitchFamily="18" charset="0"/>
                <a:cs typeface="Times New Roman" pitchFamily="18" charset="0"/>
              </a:rPr>
              <a:t>                      = (N-</a:t>
            </a:r>
            <a:r>
              <a:rPr lang="en-US" sz="2200" dirty="0" err="1" smtClean="0">
                <a:solidFill>
                  <a:srgbClr val="7030A0"/>
                </a:solidFill>
                <a:latin typeface="Times New Roman" pitchFamily="18" charset="0"/>
                <a:cs typeface="Times New Roman" pitchFamily="18" charset="0"/>
              </a:rPr>
              <a:t>i</a:t>
            </a:r>
            <a:r>
              <a:rPr lang="en-US" sz="2200" dirty="0" smtClean="0">
                <a:solidFill>
                  <a:srgbClr val="7030A0"/>
                </a:solidFill>
                <a:latin typeface="Times New Roman" pitchFamily="18" charset="0"/>
                <a:cs typeface="Times New Roman" pitchFamily="18" charset="0"/>
              </a:rPr>
              <a:t>)</a:t>
            </a:r>
          </a:p>
          <a:p>
            <a:pPr algn="just">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rgbClr val="7030A0"/>
                </a:solidFill>
                <a:latin typeface="Times New Roman" pitchFamily="18" charset="0"/>
                <a:cs typeface="Times New Roman" pitchFamily="18" charset="0"/>
              </a:rPr>
              <a:t>Space complexity:</a:t>
            </a:r>
            <a:endParaRPr lang="en-US" sz="34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7239000" cy="4703136"/>
          </a:xfrm>
        </p:spPr>
        <p:txBody>
          <a:bodyPr>
            <a:normAutofit/>
          </a:bodyPr>
          <a:lstStyle/>
          <a:p>
            <a:r>
              <a:rPr lang="en-US" sz="2400" dirty="0" smtClean="0">
                <a:solidFill>
                  <a:srgbClr val="00B0F0"/>
                </a:solidFill>
                <a:latin typeface="Times New Roman" pitchFamily="18" charset="0"/>
                <a:cs typeface="Times New Roman" pitchFamily="18" charset="0"/>
              </a:rPr>
              <a:t>It takes </a:t>
            </a:r>
            <a:r>
              <a:rPr lang="en-US" sz="2400" dirty="0" smtClean="0">
                <a:solidFill>
                  <a:srgbClr val="00B050"/>
                </a:solidFill>
                <a:latin typeface="Times New Roman" pitchFamily="18" charset="0"/>
                <a:cs typeface="Times New Roman" pitchFamily="18" charset="0"/>
              </a:rPr>
              <a:t>O(N)</a:t>
            </a:r>
            <a:r>
              <a:rPr lang="en-US" sz="2400" dirty="0" smtClean="0">
                <a:solidFill>
                  <a:srgbClr val="00B0F0"/>
                </a:solidFill>
                <a:latin typeface="Times New Roman" pitchFamily="18" charset="0"/>
                <a:cs typeface="Times New Roman" pitchFamily="18" charset="0"/>
              </a:rPr>
              <a:t> space as we divide the array and store it into them where the total space consumed in making all the array and merging back into one array is the total number of elements present in it.</a:t>
            </a:r>
            <a:endParaRPr lang="en-US" sz="2400" dirty="0">
              <a:solidFill>
                <a:srgbClr val="00B0F0"/>
              </a:solidFill>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sz="2300" dirty="0" smtClean="0">
                <a:solidFill>
                  <a:srgbClr val="C00000"/>
                </a:solidFill>
                <a:latin typeface="Times New Roman" pitchFamily="18" charset="0"/>
                <a:cs typeface="Times New Roman" pitchFamily="18" charset="0"/>
              </a:rPr>
              <a:t>Time Complexity:</a:t>
            </a:r>
          </a:p>
          <a:p>
            <a:pPr fontAlgn="base"/>
            <a:r>
              <a:rPr lang="en-US" sz="2300" dirty="0" smtClean="0">
                <a:solidFill>
                  <a:srgbClr val="002060"/>
                </a:solidFill>
                <a:latin typeface="Times New Roman" pitchFamily="18" charset="0"/>
                <a:cs typeface="Times New Roman" pitchFamily="18" charset="0"/>
              </a:rPr>
              <a:t>Worst case time complexity: O(n*log(n))</a:t>
            </a:r>
          </a:p>
          <a:p>
            <a:pPr fontAlgn="base"/>
            <a:r>
              <a:rPr lang="en-US" sz="2300" dirty="0" smtClean="0">
                <a:solidFill>
                  <a:srgbClr val="002060"/>
                </a:solidFill>
                <a:latin typeface="Times New Roman" pitchFamily="18" charset="0"/>
                <a:cs typeface="Times New Roman" pitchFamily="18" charset="0"/>
              </a:rPr>
              <a:t>Average case time complexity: O(n*log(n))</a:t>
            </a:r>
          </a:p>
          <a:p>
            <a:pPr fontAlgn="base"/>
            <a:r>
              <a:rPr lang="en-US" sz="2300" dirty="0" smtClean="0">
                <a:solidFill>
                  <a:srgbClr val="002060"/>
                </a:solidFill>
                <a:latin typeface="Times New Roman" pitchFamily="18" charset="0"/>
                <a:cs typeface="Times New Roman" pitchFamily="18" charset="0"/>
              </a:rPr>
              <a:t>Best case time complexity: O(n*log(n))</a:t>
            </a:r>
            <a:endParaRPr lang="en-US" sz="2300" b="1" dirty="0" smtClean="0">
              <a:solidFill>
                <a:srgbClr val="002060"/>
              </a:solidFill>
              <a:latin typeface="Times New Roman" pitchFamily="18" charset="0"/>
              <a:cs typeface="Times New Roman" pitchFamily="18" charset="0"/>
            </a:endParaRPr>
          </a:p>
          <a:p>
            <a:pPr fontAlgn="base">
              <a:buNone/>
            </a:pPr>
            <a:endParaRPr lang="en-US" sz="2300" b="1" dirty="0" smtClean="0">
              <a:latin typeface="Times New Roman" pitchFamily="18" charset="0"/>
              <a:cs typeface="Times New Roman" pitchFamily="18" charset="0"/>
            </a:endParaRPr>
          </a:p>
          <a:p>
            <a:pPr fontAlgn="base">
              <a:buNone/>
            </a:pPr>
            <a:r>
              <a:rPr lang="en-US" sz="2300" dirty="0" smtClean="0">
                <a:solidFill>
                  <a:srgbClr val="C00000"/>
                </a:solidFill>
                <a:latin typeface="Times New Roman" pitchFamily="18" charset="0"/>
                <a:cs typeface="Times New Roman" pitchFamily="18" charset="0"/>
              </a:rPr>
              <a:t>Space Complexity:</a:t>
            </a:r>
          </a:p>
          <a:p>
            <a:pPr fontAlgn="base"/>
            <a:r>
              <a:rPr lang="en-US" sz="2300" dirty="0" smtClean="0">
                <a:solidFill>
                  <a:srgbClr val="002060"/>
                </a:solidFill>
                <a:latin typeface="Times New Roman" pitchFamily="18" charset="0"/>
                <a:cs typeface="Times New Roman" pitchFamily="18" charset="0"/>
              </a:rPr>
              <a:t>Space complexity: 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The number of times the outer loop runs</a:t>
            </a:r>
          </a:p>
          <a:p>
            <a:pPr>
              <a:buNone/>
            </a:pPr>
            <a:r>
              <a:rPr lang="en-US" sz="2200" dirty="0" smtClean="0">
                <a:solidFill>
                  <a:srgbClr val="7030A0"/>
                </a:solidFill>
                <a:latin typeface="Times New Roman" pitchFamily="18" charset="0"/>
                <a:cs typeface="Times New Roman" pitchFamily="18" charset="0"/>
              </a:rPr>
              <a:t>                       </a:t>
            </a:r>
            <a:r>
              <a:rPr lang="en-US" sz="2200" dirty="0" smtClean="0">
                <a:solidFill>
                  <a:srgbClr val="7030A0"/>
                </a:solidFill>
              </a:rPr>
              <a:t>= ∑</a:t>
            </a:r>
            <a:r>
              <a:rPr lang="en-US" sz="2200" baseline="30000" dirty="0" smtClean="0">
                <a:solidFill>
                  <a:srgbClr val="7030A0"/>
                </a:solidFill>
              </a:rPr>
              <a:t>N−1</a:t>
            </a:r>
            <a:r>
              <a:rPr lang="en-US" sz="2200" baseline="-25000" dirty="0" smtClean="0">
                <a:solidFill>
                  <a:srgbClr val="7030A0"/>
                </a:solidFill>
              </a:rPr>
              <a:t>i=1</a:t>
            </a:r>
            <a:r>
              <a:rPr lang="en-US" sz="2200" dirty="0" smtClean="0">
                <a:solidFill>
                  <a:srgbClr val="7030A0"/>
                </a:solidFill>
              </a:rPr>
              <a:t>∑</a:t>
            </a:r>
            <a:r>
              <a:rPr lang="en-US" sz="2200" baseline="30000" dirty="0" smtClean="0">
                <a:solidFill>
                  <a:srgbClr val="7030A0"/>
                </a:solidFill>
              </a:rPr>
              <a:t>N−i−1</a:t>
            </a:r>
            <a:r>
              <a:rPr lang="en-US" sz="2200" baseline="-25000" dirty="0" smtClean="0">
                <a:solidFill>
                  <a:srgbClr val="7030A0"/>
                </a:solidFill>
              </a:rPr>
              <a:t>j=1</a:t>
            </a:r>
            <a:r>
              <a:rPr lang="en-US" sz="2200" dirty="0" smtClean="0">
                <a:solidFill>
                  <a:srgbClr val="7030A0"/>
                </a:solidFill>
              </a:rPr>
              <a:t>1=∑</a:t>
            </a:r>
            <a:r>
              <a:rPr lang="en-US" sz="2200" baseline="30000" dirty="0" smtClean="0">
                <a:solidFill>
                  <a:srgbClr val="7030A0"/>
                </a:solidFill>
              </a:rPr>
              <a:t>N−1</a:t>
            </a:r>
            <a:r>
              <a:rPr lang="en-US" sz="2200" baseline="-25000" dirty="0" smtClean="0">
                <a:solidFill>
                  <a:srgbClr val="7030A0"/>
                </a:solidFill>
              </a:rPr>
              <a:t>i=1</a:t>
            </a:r>
            <a:r>
              <a:rPr lang="en-US" sz="2200" dirty="0" smtClean="0">
                <a:solidFill>
                  <a:srgbClr val="7030A0"/>
                </a:solidFill>
              </a:rPr>
              <a:t>N−i</a:t>
            </a:r>
          </a:p>
          <a:p>
            <a:pPr>
              <a:buNone/>
            </a:pPr>
            <a:r>
              <a:rPr lang="en-US" sz="2200" dirty="0" smtClean="0">
                <a:solidFill>
                  <a:srgbClr val="7030A0"/>
                </a:solidFill>
              </a:rPr>
              <a:t>                    </a:t>
            </a:r>
          </a:p>
          <a:p>
            <a:pPr>
              <a:buNone/>
            </a:pPr>
            <a:r>
              <a:rPr lang="en-US" sz="2200" dirty="0" smtClean="0">
                <a:solidFill>
                  <a:srgbClr val="7030A0"/>
                </a:solidFill>
              </a:rPr>
              <a:t>                   =  N*(N-1)</a:t>
            </a:r>
            <a:br>
              <a:rPr lang="en-US" sz="2200" dirty="0" smtClean="0">
                <a:solidFill>
                  <a:srgbClr val="7030A0"/>
                </a:solidFill>
              </a:rPr>
            </a:br>
            <a:r>
              <a:rPr lang="en-US" sz="2200" dirty="0" smtClean="0">
                <a:solidFill>
                  <a:srgbClr val="7030A0"/>
                </a:solidFill>
              </a:rPr>
              <a:t>                        2</a:t>
            </a:r>
            <a:endParaRPr lang="en-US" sz="2200" dirty="0">
              <a:solidFill>
                <a:srgbClr val="7030A0"/>
              </a:solidFill>
              <a:latin typeface="Times New Roman" pitchFamily="18" charset="0"/>
              <a:cs typeface="Times New Roman" pitchFamily="18" charset="0"/>
            </a:endParaRPr>
          </a:p>
        </p:txBody>
      </p:sp>
      <p:cxnSp>
        <p:nvCxnSpPr>
          <p:cNvPr id="12" name="Straight Connector 11"/>
          <p:cNvCxnSpPr/>
          <p:nvPr/>
        </p:nvCxnSpPr>
        <p:spPr>
          <a:xfrm>
            <a:off x="2362200" y="3276600"/>
            <a:ext cx="106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Complexity:</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pPr fontAlgn="base">
              <a:buNone/>
            </a:pPr>
            <a:r>
              <a:rPr lang="en-US" sz="2400" dirty="0" smtClean="0">
                <a:latin typeface="Times New Roman" pitchFamily="18" charset="0"/>
                <a:cs typeface="Times New Roman" pitchFamily="18" charset="0"/>
              </a:rPr>
              <a:t>Now we can analyze the:</a:t>
            </a:r>
          </a:p>
          <a:p>
            <a:pPr fontAlgn="base"/>
            <a:r>
              <a:rPr lang="en-US" sz="2400" dirty="0" smtClean="0">
                <a:latin typeface="Times New Roman" pitchFamily="18" charset="0"/>
                <a:cs typeface="Times New Roman" pitchFamily="18" charset="0"/>
              </a:rPr>
              <a:t>Time complexity T(N)</a:t>
            </a:r>
          </a:p>
          <a:p>
            <a:pPr fontAlgn="base"/>
            <a:r>
              <a:rPr lang="en-US" sz="2400" dirty="0" smtClean="0">
                <a:latin typeface="Times New Roman" pitchFamily="18" charset="0"/>
                <a:cs typeface="Times New Roman" pitchFamily="18" charset="0"/>
              </a:rPr>
              <a:t>Number of swaps S(N)</a:t>
            </a:r>
          </a:p>
          <a:p>
            <a:pPr fontAlgn="base"/>
            <a:r>
              <a:rPr lang="en-US" sz="2400" dirty="0" smtClean="0">
                <a:latin typeface="Times New Roman" pitchFamily="18" charset="0"/>
                <a:cs typeface="Times New Roman" pitchFamily="18" charset="0"/>
              </a:rPr>
              <a:t>Number of comparisons C(N)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for each case. This is done by observing the number of times the lines 8-13 run in each case.</a:t>
            </a:r>
          </a:p>
          <a:p>
            <a:pPr fontAlgn="base">
              <a:buNone/>
            </a:pPr>
            <a:r>
              <a:rPr lang="en-US" sz="2400" dirty="0" smtClean="0">
                <a:solidFill>
                  <a:srgbClr val="7030A0"/>
                </a:solidFill>
                <a:latin typeface="Times New Roman" pitchFamily="18" charset="0"/>
                <a:cs typeface="Times New Roman" pitchFamily="18" charset="0"/>
              </a:rPr>
              <a:t>           T(N) = S(N) + C(N)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Time Complexity = Number of Swaps + Number of Comparisons</a:t>
            </a:r>
          </a:p>
          <a:p>
            <a:pPr fontAlgn="base">
              <a:buNone/>
            </a:pPr>
            <a:r>
              <a:rPr lang="en-US" sz="2400" dirty="0" smtClean="0">
                <a:latin typeface="Times New Roman" pitchFamily="18" charset="0"/>
                <a:cs typeface="Times New Roman" pitchFamily="18" charset="0"/>
              </a:rPr>
              <a:t>    The relation are as follows:</a:t>
            </a:r>
          </a:p>
          <a:p>
            <a:pPr fontAlgn="base">
              <a:buNone/>
            </a:pPr>
            <a:r>
              <a:rPr lang="en-US" sz="2400" dirty="0" smtClean="0">
                <a:solidFill>
                  <a:srgbClr val="7030A0"/>
                </a:solidFill>
                <a:latin typeface="Times New Roman" pitchFamily="18" charset="0"/>
                <a:cs typeface="Times New Roman" pitchFamily="18" charset="0"/>
              </a:rPr>
              <a:t>          T(N) = T(N-1) + N</a:t>
            </a:r>
          </a:p>
          <a:p>
            <a:pPr fontAlgn="base">
              <a:buNone/>
            </a:pPr>
            <a:r>
              <a:rPr lang="en-US" sz="2400" dirty="0" smtClean="0">
                <a:solidFill>
                  <a:srgbClr val="7030A0"/>
                </a:solidFill>
                <a:latin typeface="Times New Roman" pitchFamily="18" charset="0"/>
                <a:cs typeface="Times New Roman" pitchFamily="18" charset="0"/>
              </a:rPr>
              <a:t>          C(N) = C(N-1) + (N-1)</a:t>
            </a:r>
          </a:p>
          <a:p>
            <a:pPr fontAlgn="base">
              <a:buNone/>
            </a:pPr>
            <a:r>
              <a:rPr lang="en-US" sz="2400" dirty="0" smtClean="0">
                <a:latin typeface="Times New Roman" pitchFamily="18" charset="0"/>
                <a:cs typeface="Times New Roman" pitchFamily="18" charset="0"/>
              </a:rPr>
              <a:t>          </a:t>
            </a:r>
            <a:r>
              <a:rPr lang="en-US" sz="2400" dirty="0" smtClean="0">
                <a:solidFill>
                  <a:schemeClr val="accent6">
                    <a:lumMod val="75000"/>
                  </a:schemeClr>
                </a:solidFill>
                <a:latin typeface="Times New Roman" pitchFamily="18" charset="0"/>
                <a:cs typeface="Times New Roman" pitchFamily="18" charset="0"/>
              </a:rPr>
              <a:t>S(N) depends on the distribution of elements.</a:t>
            </a:r>
          </a:p>
          <a:p>
            <a:pPr fontAlgn="base"/>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731</TotalTime>
  <Words>3762</Words>
  <Application>Microsoft Office PowerPoint</Application>
  <PresentationFormat>On-screen Show (4:3)</PresentationFormat>
  <Paragraphs>508</Paragraphs>
  <Slides>71</Slides>
  <Notes>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Opulent</vt:lpstr>
      <vt:lpstr>Slide 1</vt:lpstr>
      <vt:lpstr>Contents:</vt:lpstr>
      <vt:lpstr>Time complexity:</vt:lpstr>
      <vt:lpstr>Space complexity:</vt:lpstr>
      <vt:lpstr>Slide 5</vt:lpstr>
      <vt:lpstr>Introduction:</vt:lpstr>
      <vt:lpstr>Time complexity:</vt:lpstr>
      <vt:lpstr>Continue…</vt:lpstr>
      <vt:lpstr>Complexity:</vt:lpstr>
      <vt:lpstr>Worst case time complexity:</vt:lpstr>
      <vt:lpstr>Best case time complexity:</vt:lpstr>
      <vt:lpstr>Average case time complexity:</vt:lpstr>
      <vt:lpstr>Continue…</vt:lpstr>
      <vt:lpstr>algorithm:</vt:lpstr>
      <vt:lpstr>Continue…</vt:lpstr>
      <vt:lpstr>Space complexity:</vt:lpstr>
      <vt:lpstr>Conclusion:</vt:lpstr>
      <vt:lpstr>Slide 18</vt:lpstr>
      <vt:lpstr>Introduction:</vt:lpstr>
      <vt:lpstr>Time complexity:</vt:lpstr>
      <vt:lpstr>Continue…</vt:lpstr>
      <vt:lpstr>Continue…</vt:lpstr>
      <vt:lpstr>Worst case time complexity:</vt:lpstr>
      <vt:lpstr>Best case time complexity:</vt:lpstr>
      <vt:lpstr>Average case time complexity:</vt:lpstr>
      <vt:lpstr>Continue…</vt:lpstr>
      <vt:lpstr>Algorithm:</vt:lpstr>
      <vt:lpstr>Continue…</vt:lpstr>
      <vt:lpstr>Space complexity:</vt:lpstr>
      <vt:lpstr>Conclusion:</vt:lpstr>
      <vt:lpstr>Slide 31</vt:lpstr>
      <vt:lpstr>Introduction:</vt:lpstr>
      <vt:lpstr>Time complexity:</vt:lpstr>
      <vt:lpstr>Slide 34</vt:lpstr>
      <vt:lpstr>Best case time complexity:</vt:lpstr>
      <vt:lpstr>Worst case time complexity:</vt:lpstr>
      <vt:lpstr>Average case time complexity:</vt:lpstr>
      <vt:lpstr>Algorithm:</vt:lpstr>
      <vt:lpstr>Continue…</vt:lpstr>
      <vt:lpstr>Space complexity:</vt:lpstr>
      <vt:lpstr>Conclusion:</vt:lpstr>
      <vt:lpstr>Slide 42</vt:lpstr>
      <vt:lpstr>Introduction:</vt:lpstr>
      <vt:lpstr>Time complexity:</vt:lpstr>
      <vt:lpstr>Continue…</vt:lpstr>
      <vt:lpstr>Slide 46</vt:lpstr>
      <vt:lpstr>Explanation:</vt:lpstr>
      <vt:lpstr>Slide 48</vt:lpstr>
      <vt:lpstr>Explanation:</vt:lpstr>
      <vt:lpstr>Slide 50</vt:lpstr>
      <vt:lpstr>Explanation:</vt:lpstr>
      <vt:lpstr>Continue…</vt:lpstr>
      <vt:lpstr>Continue…</vt:lpstr>
      <vt:lpstr>Space complexity:</vt:lpstr>
      <vt:lpstr>Conclusion:</vt:lpstr>
      <vt:lpstr>Slide 56</vt:lpstr>
      <vt:lpstr>Introduction:</vt:lpstr>
      <vt:lpstr>Time complexity:</vt:lpstr>
      <vt:lpstr>Continue…</vt:lpstr>
      <vt:lpstr>Continue…</vt:lpstr>
      <vt:lpstr>Slide 61</vt:lpstr>
      <vt:lpstr>Best case time complexity:</vt:lpstr>
      <vt:lpstr>Continue…</vt:lpstr>
      <vt:lpstr>Continue…</vt:lpstr>
      <vt:lpstr>Average case time complexity:</vt:lpstr>
      <vt:lpstr>Continue…</vt:lpstr>
      <vt:lpstr>Worst case time complexity:</vt:lpstr>
      <vt:lpstr>Continue…</vt:lpstr>
      <vt:lpstr>Continue…</vt:lpstr>
      <vt:lpstr>Space complexity: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omsai</dc:creator>
  <cp:lastModifiedBy>omsai</cp:lastModifiedBy>
  <cp:revision>201</cp:revision>
  <dcterms:created xsi:type="dcterms:W3CDTF">2022-01-16T16:56:46Z</dcterms:created>
  <dcterms:modified xsi:type="dcterms:W3CDTF">2022-02-17T06:07:59Z</dcterms:modified>
</cp:coreProperties>
</file>