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62" r:id="rId2"/>
    <p:sldId id="259" r:id="rId3"/>
    <p:sldId id="260" r:id="rId4"/>
    <p:sldId id="261" r:id="rId5"/>
    <p:sldId id="262" r:id="rId6"/>
    <p:sldId id="263" r:id="rId7"/>
    <p:sldId id="273" r:id="rId8"/>
    <p:sldId id="264" r:id="rId9"/>
    <p:sldId id="265" r:id="rId10"/>
    <p:sldId id="365" r:id="rId11"/>
    <p:sldId id="279" r:id="rId12"/>
    <p:sldId id="297" r:id="rId13"/>
    <p:sldId id="310" r:id="rId14"/>
    <p:sldId id="311" r:id="rId15"/>
    <p:sldId id="312" r:id="rId16"/>
    <p:sldId id="313" r:id="rId17"/>
    <p:sldId id="352" r:id="rId18"/>
    <p:sldId id="316" r:id="rId19"/>
    <p:sldId id="317" r:id="rId20"/>
    <p:sldId id="280" r:id="rId21"/>
    <p:sldId id="298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290" r:id="rId32"/>
    <p:sldId id="291" r:id="rId33"/>
    <p:sldId id="278" r:id="rId34"/>
    <p:sldId id="327" r:id="rId35"/>
    <p:sldId id="328" r:id="rId36"/>
    <p:sldId id="329" r:id="rId37"/>
    <p:sldId id="292" r:id="rId38"/>
    <p:sldId id="293" r:id="rId39"/>
    <p:sldId id="363" r:id="rId40"/>
    <p:sldId id="364" r:id="rId41"/>
    <p:sldId id="294" r:id="rId42"/>
    <p:sldId id="295" r:id="rId43"/>
    <p:sldId id="266" r:id="rId44"/>
    <p:sldId id="267" r:id="rId45"/>
    <p:sldId id="296" r:id="rId46"/>
    <p:sldId id="268" r:id="rId47"/>
    <p:sldId id="269" r:id="rId48"/>
    <p:sldId id="274" r:id="rId49"/>
    <p:sldId id="275" r:id="rId50"/>
    <p:sldId id="276" r:id="rId51"/>
    <p:sldId id="281" r:id="rId52"/>
    <p:sldId id="337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282" r:id="rId74"/>
    <p:sldId id="283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8" r:id="rId88"/>
    <p:sldId id="379" r:id="rId89"/>
    <p:sldId id="380" r:id="rId90"/>
    <p:sldId id="381" r:id="rId91"/>
    <p:sldId id="382" r:id="rId92"/>
    <p:sldId id="383" r:id="rId93"/>
    <p:sldId id="384" r:id="rId94"/>
    <p:sldId id="270" r:id="rId95"/>
    <p:sldId id="271" r:id="rId96"/>
    <p:sldId id="300" r:id="rId97"/>
    <p:sldId id="301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9" end="9"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31" autoAdjust="0"/>
    <p:restoredTop sz="94660"/>
  </p:normalViewPr>
  <p:slideViewPr>
    <p:cSldViewPr>
      <p:cViewPr>
        <p:scale>
          <a:sx n="75" d="100"/>
          <a:sy n="75" d="100"/>
        </p:scale>
        <p:origin x="-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F7C4C3-73C1-452C-B799-14FC85FD7A2D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D245F3-1656-4F08-AB1C-725957640B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 advTm="0">
    <p:wedg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514600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Red-Black Trees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4038600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By: Sushma Balikai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295400"/>
            <a:ext cx="85344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(ii)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become the new node to check violation</a:t>
            </a:r>
          </a:p>
          <a:p>
            <a:pPr marL="514350" indent="-514350" algn="just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Case 2-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sibling is black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right child of right child then left rotate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around ground parent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left child of left child then right rotate 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around ground parent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(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Change color of parent &amp; ground parent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(iii)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ground parent become new node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color is red then recolor &amp; also check if parents parent of new node is not root node then recolor it &amp; recheck.</a:t>
            </a:r>
            <a:endParaRPr lang="en-US" sz="2400" dirty="0" smtClean="0"/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 marL="514350" indent="-514350" algn="just"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838200"/>
            <a:ext cx="8534400" cy="762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Pseudo code for Insertion in Red-Black tree: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503920" cy="42702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RB-INSERT (T, z)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y ← nil [T]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x ← root [T]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while x ≠ NIL [T]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do y ← x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if key [z] &lt; key [x]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then x ← left [x]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else x ← right [x]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p [z] ← y </a:t>
            </a: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6400"/>
            <a:ext cx="9144000" cy="3215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if y = nil [T]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root [T] ← z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else if key [z] &lt; key [y]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left [y] ← z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else right [y] ← z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left [z] ← nil [T]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right [z] ← nil [T]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color [z] ← RED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RB-INSERT-FIXUP (T, z)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277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481797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2667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37338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1790700" y="2400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6200000" flipH="1">
            <a:off x="2362201" y="2362199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31242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16200000" flipH="1">
            <a:off x="1752600" y="35814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5400000">
            <a:off x="11811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16200000" flipH="1">
            <a:off x="2362200" y="48006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1790704" y="4762502"/>
            <a:ext cx="457197" cy="2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209800" y="762000"/>
            <a:ext cx="39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867400" y="3276600"/>
            <a:ext cx="14718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 ← Nil(T)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124200" y="639633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794825" y="4684542"/>
            <a:ext cx="949569" cy="1744393"/>
          </a:xfrm>
          <a:custGeom>
            <a:avLst/>
            <a:gdLst>
              <a:gd name="connsiteX0" fmla="*/ 232117 w 949569"/>
              <a:gd name="connsiteY0" fmla="*/ 0 h 1744393"/>
              <a:gd name="connsiteX1" fmla="*/ 119575 w 949569"/>
              <a:gd name="connsiteY1" fmla="*/ 886264 h 1744393"/>
              <a:gd name="connsiteX2" fmla="*/ 949569 w 949569"/>
              <a:gd name="connsiteY2" fmla="*/ 1744393 h 1744393"/>
              <a:gd name="connsiteX3" fmla="*/ 949569 w 949569"/>
              <a:gd name="connsiteY3" fmla="*/ 1744393 h 174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69" h="1744393">
                <a:moveTo>
                  <a:pt x="232117" y="0"/>
                </a:moveTo>
                <a:cubicBezTo>
                  <a:pt x="116058" y="297766"/>
                  <a:pt x="0" y="595532"/>
                  <a:pt x="119575" y="886264"/>
                </a:cubicBezTo>
                <a:cubicBezTo>
                  <a:pt x="239150" y="1176996"/>
                  <a:pt x="949569" y="1744393"/>
                  <a:pt x="949569" y="1744393"/>
                </a:cubicBezTo>
                <a:lnTo>
                  <a:pt x="949569" y="1744393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59767" y="4712677"/>
            <a:ext cx="754965" cy="1659988"/>
          </a:xfrm>
          <a:custGeom>
            <a:avLst/>
            <a:gdLst>
              <a:gd name="connsiteX0" fmla="*/ 192258 w 754965"/>
              <a:gd name="connsiteY0" fmla="*/ 0 h 1659988"/>
              <a:gd name="connsiteX1" fmla="*/ 93784 w 754965"/>
              <a:gd name="connsiteY1" fmla="*/ 661181 h 1659988"/>
              <a:gd name="connsiteX2" fmla="*/ 754965 w 754965"/>
              <a:gd name="connsiteY2" fmla="*/ 1659988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965" h="1659988">
                <a:moveTo>
                  <a:pt x="192258" y="0"/>
                </a:moveTo>
                <a:cubicBezTo>
                  <a:pt x="96129" y="192258"/>
                  <a:pt x="0" y="384516"/>
                  <a:pt x="93784" y="661181"/>
                </a:cubicBezTo>
                <a:cubicBezTo>
                  <a:pt x="187569" y="937846"/>
                  <a:pt x="698694" y="1599028"/>
                  <a:pt x="754965" y="1659988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730326" y="5908431"/>
            <a:ext cx="241496" cy="412652"/>
          </a:xfrm>
          <a:custGeom>
            <a:avLst/>
            <a:gdLst>
              <a:gd name="connsiteX0" fmla="*/ 0 w 241496"/>
              <a:gd name="connsiteY0" fmla="*/ 0 h 412652"/>
              <a:gd name="connsiteX1" fmla="*/ 42203 w 241496"/>
              <a:gd name="connsiteY1" fmla="*/ 168812 h 412652"/>
              <a:gd name="connsiteX2" fmla="*/ 211016 w 241496"/>
              <a:gd name="connsiteY2" fmla="*/ 379827 h 412652"/>
              <a:gd name="connsiteX3" fmla="*/ 225083 w 241496"/>
              <a:gd name="connsiteY3" fmla="*/ 365760 h 41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96" h="412652">
                <a:moveTo>
                  <a:pt x="0" y="0"/>
                </a:moveTo>
                <a:cubicBezTo>
                  <a:pt x="3517" y="52754"/>
                  <a:pt x="7034" y="105508"/>
                  <a:pt x="42203" y="168812"/>
                </a:cubicBezTo>
                <a:cubicBezTo>
                  <a:pt x="77372" y="232116"/>
                  <a:pt x="180536" y="347002"/>
                  <a:pt x="211016" y="379827"/>
                </a:cubicBezTo>
                <a:cubicBezTo>
                  <a:pt x="241496" y="412652"/>
                  <a:pt x="233289" y="389206"/>
                  <a:pt x="225083" y="36576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967133" y="5922498"/>
            <a:ext cx="114885" cy="365760"/>
          </a:xfrm>
          <a:custGeom>
            <a:avLst/>
            <a:gdLst>
              <a:gd name="connsiteX0" fmla="*/ 16412 w 114885"/>
              <a:gd name="connsiteY0" fmla="*/ 0 h 365760"/>
              <a:gd name="connsiteX1" fmla="*/ 16412 w 114885"/>
              <a:gd name="connsiteY1" fmla="*/ 140677 h 365760"/>
              <a:gd name="connsiteX2" fmla="*/ 114885 w 114885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5" h="365760">
                <a:moveTo>
                  <a:pt x="16412" y="0"/>
                </a:moveTo>
                <a:cubicBezTo>
                  <a:pt x="8206" y="39858"/>
                  <a:pt x="0" y="79717"/>
                  <a:pt x="16412" y="140677"/>
                </a:cubicBezTo>
                <a:cubicBezTo>
                  <a:pt x="32824" y="201637"/>
                  <a:pt x="73854" y="283698"/>
                  <a:pt x="114885" y="36576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602523" y="5908431"/>
            <a:ext cx="98474" cy="323557"/>
          </a:xfrm>
          <a:custGeom>
            <a:avLst/>
            <a:gdLst>
              <a:gd name="connsiteX0" fmla="*/ 84406 w 98474"/>
              <a:gd name="connsiteY0" fmla="*/ 0 h 323557"/>
              <a:gd name="connsiteX1" fmla="*/ 84406 w 98474"/>
              <a:gd name="connsiteY1" fmla="*/ 225083 h 323557"/>
              <a:gd name="connsiteX2" fmla="*/ 0 w 98474"/>
              <a:gd name="connsiteY2" fmla="*/ 323557 h 32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4" h="323557">
                <a:moveTo>
                  <a:pt x="84406" y="0"/>
                </a:moveTo>
                <a:cubicBezTo>
                  <a:pt x="91440" y="85578"/>
                  <a:pt x="98474" y="171157"/>
                  <a:pt x="84406" y="225083"/>
                </a:cubicBezTo>
                <a:cubicBezTo>
                  <a:pt x="70338" y="279009"/>
                  <a:pt x="35169" y="301283"/>
                  <a:pt x="0" y="323557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92437" y="5922498"/>
            <a:ext cx="150055" cy="365760"/>
          </a:xfrm>
          <a:custGeom>
            <a:avLst/>
            <a:gdLst>
              <a:gd name="connsiteX0" fmla="*/ 133643 w 150055"/>
              <a:gd name="connsiteY0" fmla="*/ 0 h 365760"/>
              <a:gd name="connsiteX1" fmla="*/ 133643 w 150055"/>
              <a:gd name="connsiteY1" fmla="*/ 239151 h 365760"/>
              <a:gd name="connsiteX2" fmla="*/ 35169 w 150055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55" h="365760">
                <a:moveTo>
                  <a:pt x="133643" y="0"/>
                </a:moveTo>
                <a:cubicBezTo>
                  <a:pt x="141849" y="89095"/>
                  <a:pt x="150055" y="178191"/>
                  <a:pt x="133643" y="239151"/>
                </a:cubicBezTo>
                <a:cubicBezTo>
                  <a:pt x="117231" y="300111"/>
                  <a:pt x="0" y="363415"/>
                  <a:pt x="35169" y="36576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024554" y="4515729"/>
            <a:ext cx="621323" cy="1871003"/>
          </a:xfrm>
          <a:custGeom>
            <a:avLst/>
            <a:gdLst>
              <a:gd name="connsiteX0" fmla="*/ 436098 w 621323"/>
              <a:gd name="connsiteY0" fmla="*/ 0 h 1871003"/>
              <a:gd name="connsiteX1" fmla="*/ 548640 w 621323"/>
              <a:gd name="connsiteY1" fmla="*/ 675249 h 1871003"/>
              <a:gd name="connsiteX2" fmla="*/ 0 w 621323"/>
              <a:gd name="connsiteY2" fmla="*/ 1871003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3" h="1871003">
                <a:moveTo>
                  <a:pt x="436098" y="0"/>
                </a:moveTo>
                <a:cubicBezTo>
                  <a:pt x="528710" y="181707"/>
                  <a:pt x="621323" y="363415"/>
                  <a:pt x="548640" y="675249"/>
                </a:cubicBezTo>
                <a:cubicBezTo>
                  <a:pt x="475957" y="987083"/>
                  <a:pt x="237978" y="1429043"/>
                  <a:pt x="0" y="1871003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094892" y="4557932"/>
            <a:ext cx="912056" cy="1885071"/>
          </a:xfrm>
          <a:custGeom>
            <a:avLst/>
            <a:gdLst>
              <a:gd name="connsiteX0" fmla="*/ 745588 w 912056"/>
              <a:gd name="connsiteY0" fmla="*/ 0 h 1885071"/>
              <a:gd name="connsiteX1" fmla="*/ 787791 w 912056"/>
              <a:gd name="connsiteY1" fmla="*/ 675250 h 1885071"/>
              <a:gd name="connsiteX2" fmla="*/ 0 w 912056"/>
              <a:gd name="connsiteY2" fmla="*/ 1885071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2056" h="1885071">
                <a:moveTo>
                  <a:pt x="745588" y="0"/>
                </a:moveTo>
                <a:cubicBezTo>
                  <a:pt x="828822" y="180535"/>
                  <a:pt x="912056" y="361071"/>
                  <a:pt x="787791" y="675250"/>
                </a:cubicBezTo>
                <a:cubicBezTo>
                  <a:pt x="663526" y="989429"/>
                  <a:pt x="331763" y="1437250"/>
                  <a:pt x="0" y="1885071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236763" y="1448972"/>
            <a:ext cx="2400886" cy="5092505"/>
          </a:xfrm>
          <a:custGeom>
            <a:avLst/>
            <a:gdLst>
              <a:gd name="connsiteX0" fmla="*/ 0 w 2400886"/>
              <a:gd name="connsiteY0" fmla="*/ 0 h 5092505"/>
              <a:gd name="connsiteX1" fmla="*/ 1885071 w 2400886"/>
              <a:gd name="connsiteY1" fmla="*/ 703385 h 5092505"/>
              <a:gd name="connsiteX2" fmla="*/ 2236763 w 2400886"/>
              <a:gd name="connsiteY2" fmla="*/ 3291840 h 5092505"/>
              <a:gd name="connsiteX3" fmla="*/ 900332 w 2400886"/>
              <a:gd name="connsiteY3" fmla="*/ 5092505 h 50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886" h="5092505">
                <a:moveTo>
                  <a:pt x="0" y="0"/>
                </a:moveTo>
                <a:cubicBezTo>
                  <a:pt x="756138" y="77372"/>
                  <a:pt x="1512277" y="154745"/>
                  <a:pt x="1885071" y="703385"/>
                </a:cubicBezTo>
                <a:cubicBezTo>
                  <a:pt x="2257865" y="1252025"/>
                  <a:pt x="2400886" y="2560320"/>
                  <a:pt x="2236763" y="3291840"/>
                </a:cubicBezTo>
                <a:cubicBezTo>
                  <a:pt x="2072640" y="4023360"/>
                  <a:pt x="1486486" y="4557932"/>
                  <a:pt x="900332" y="509250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481797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2667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37338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714500" y="2400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1"/>
          </p:cNvCxnSpPr>
          <p:nvPr/>
        </p:nvCxnSpPr>
        <p:spPr>
          <a:xfrm rot="16200000" flipH="1">
            <a:off x="2362201" y="2362199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242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752600" y="35814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1811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362200" y="48006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790704" y="4762502"/>
            <a:ext cx="457197" cy="2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762000"/>
            <a:ext cx="39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16002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2514600"/>
            <a:ext cx="4495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x ← root[T]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x ≠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do y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if key[z] &lt; key[x]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4  &lt; 11(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then x ← left[x]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825305" y="4642338"/>
            <a:ext cx="876886" cy="1856936"/>
          </a:xfrm>
          <a:custGeom>
            <a:avLst/>
            <a:gdLst>
              <a:gd name="connsiteX0" fmla="*/ 89095 w 876886"/>
              <a:gd name="connsiteY0" fmla="*/ 0 h 1856936"/>
              <a:gd name="connsiteX1" fmla="*/ 131298 w 876886"/>
              <a:gd name="connsiteY1" fmla="*/ 829994 h 1856936"/>
              <a:gd name="connsiteX2" fmla="*/ 876886 w 876886"/>
              <a:gd name="connsiteY2" fmla="*/ 1856936 h 185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886" h="1856936">
                <a:moveTo>
                  <a:pt x="89095" y="0"/>
                </a:moveTo>
                <a:cubicBezTo>
                  <a:pt x="44547" y="260252"/>
                  <a:pt x="0" y="520505"/>
                  <a:pt x="131298" y="829994"/>
                </a:cubicBezTo>
                <a:cubicBezTo>
                  <a:pt x="262596" y="1139483"/>
                  <a:pt x="569741" y="1498209"/>
                  <a:pt x="876886" y="1856936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123071" y="4740812"/>
            <a:ext cx="621323" cy="1659988"/>
          </a:xfrm>
          <a:custGeom>
            <a:avLst/>
            <a:gdLst>
              <a:gd name="connsiteX0" fmla="*/ 100818 w 621323"/>
              <a:gd name="connsiteY0" fmla="*/ 0 h 1659988"/>
              <a:gd name="connsiteX1" fmla="*/ 86751 w 621323"/>
              <a:gd name="connsiteY1" fmla="*/ 633046 h 1659988"/>
              <a:gd name="connsiteX2" fmla="*/ 621323 w 621323"/>
              <a:gd name="connsiteY2" fmla="*/ 1659988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3" h="1659988">
                <a:moveTo>
                  <a:pt x="100818" y="0"/>
                </a:moveTo>
                <a:cubicBezTo>
                  <a:pt x="50409" y="178190"/>
                  <a:pt x="0" y="356381"/>
                  <a:pt x="86751" y="633046"/>
                </a:cubicBezTo>
                <a:cubicBezTo>
                  <a:pt x="173502" y="909711"/>
                  <a:pt x="397412" y="1284849"/>
                  <a:pt x="621323" y="1659988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674055" y="5894363"/>
            <a:ext cx="211016" cy="464234"/>
          </a:xfrm>
          <a:custGeom>
            <a:avLst/>
            <a:gdLst>
              <a:gd name="connsiteX0" fmla="*/ 0 w 211016"/>
              <a:gd name="connsiteY0" fmla="*/ 0 h 464234"/>
              <a:gd name="connsiteX1" fmla="*/ 84407 w 211016"/>
              <a:gd name="connsiteY1" fmla="*/ 281354 h 464234"/>
              <a:gd name="connsiteX2" fmla="*/ 211016 w 211016"/>
              <a:gd name="connsiteY2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6" h="464234">
                <a:moveTo>
                  <a:pt x="0" y="0"/>
                </a:moveTo>
                <a:cubicBezTo>
                  <a:pt x="24619" y="101991"/>
                  <a:pt x="49238" y="203982"/>
                  <a:pt x="84407" y="281354"/>
                </a:cubicBezTo>
                <a:cubicBezTo>
                  <a:pt x="119576" y="358726"/>
                  <a:pt x="165296" y="411480"/>
                  <a:pt x="211016" y="46423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927274" y="5922498"/>
            <a:ext cx="98474" cy="351693"/>
          </a:xfrm>
          <a:custGeom>
            <a:avLst/>
            <a:gdLst>
              <a:gd name="connsiteX0" fmla="*/ 14068 w 98474"/>
              <a:gd name="connsiteY0" fmla="*/ 0 h 351693"/>
              <a:gd name="connsiteX1" fmla="*/ 14068 w 98474"/>
              <a:gd name="connsiteY1" fmla="*/ 154745 h 351693"/>
              <a:gd name="connsiteX2" fmla="*/ 98474 w 98474"/>
              <a:gd name="connsiteY2" fmla="*/ 351693 h 35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4" h="351693">
                <a:moveTo>
                  <a:pt x="14068" y="0"/>
                </a:moveTo>
                <a:cubicBezTo>
                  <a:pt x="7034" y="48065"/>
                  <a:pt x="0" y="96130"/>
                  <a:pt x="14068" y="154745"/>
                </a:cubicBezTo>
                <a:cubicBezTo>
                  <a:pt x="28136" y="213360"/>
                  <a:pt x="63305" y="282526"/>
                  <a:pt x="98474" y="351693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569698" y="5880295"/>
            <a:ext cx="121920" cy="365760"/>
          </a:xfrm>
          <a:custGeom>
            <a:avLst/>
            <a:gdLst>
              <a:gd name="connsiteX0" fmla="*/ 60960 w 121920"/>
              <a:gd name="connsiteY0" fmla="*/ 0 h 365760"/>
              <a:gd name="connsiteX1" fmla="*/ 117231 w 121920"/>
              <a:gd name="connsiteY1" fmla="*/ 182880 h 365760"/>
              <a:gd name="connsiteX2" fmla="*/ 32825 w 121920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365760">
                <a:moveTo>
                  <a:pt x="60960" y="0"/>
                </a:moveTo>
                <a:cubicBezTo>
                  <a:pt x="91440" y="60960"/>
                  <a:pt x="121920" y="121920"/>
                  <a:pt x="117231" y="182880"/>
                </a:cubicBezTo>
                <a:cubicBezTo>
                  <a:pt x="112542" y="243840"/>
                  <a:pt x="0" y="339969"/>
                  <a:pt x="32825" y="365760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827606" y="5922498"/>
            <a:ext cx="140677" cy="379828"/>
          </a:xfrm>
          <a:custGeom>
            <a:avLst/>
            <a:gdLst>
              <a:gd name="connsiteX0" fmla="*/ 84406 w 140677"/>
              <a:gd name="connsiteY0" fmla="*/ 0 h 379828"/>
              <a:gd name="connsiteX1" fmla="*/ 126609 w 140677"/>
              <a:gd name="connsiteY1" fmla="*/ 182880 h 379828"/>
              <a:gd name="connsiteX2" fmla="*/ 0 w 140677"/>
              <a:gd name="connsiteY2" fmla="*/ 379828 h 3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7" h="379828">
                <a:moveTo>
                  <a:pt x="84406" y="0"/>
                </a:moveTo>
                <a:cubicBezTo>
                  <a:pt x="112541" y="59787"/>
                  <a:pt x="140677" y="119575"/>
                  <a:pt x="126609" y="182880"/>
                </a:cubicBezTo>
                <a:cubicBezTo>
                  <a:pt x="112541" y="246185"/>
                  <a:pt x="56270" y="313006"/>
                  <a:pt x="0" y="379828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982351" y="4501662"/>
            <a:ext cx="633046" cy="1871003"/>
          </a:xfrm>
          <a:custGeom>
            <a:avLst/>
            <a:gdLst>
              <a:gd name="connsiteX0" fmla="*/ 506437 w 633046"/>
              <a:gd name="connsiteY0" fmla="*/ 0 h 1871003"/>
              <a:gd name="connsiteX1" fmla="*/ 548640 w 633046"/>
              <a:gd name="connsiteY1" fmla="*/ 886264 h 1871003"/>
              <a:gd name="connsiteX2" fmla="*/ 0 w 633046"/>
              <a:gd name="connsiteY2" fmla="*/ 1871003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046" h="1871003">
                <a:moveTo>
                  <a:pt x="506437" y="0"/>
                </a:moveTo>
                <a:cubicBezTo>
                  <a:pt x="569741" y="287215"/>
                  <a:pt x="633046" y="574430"/>
                  <a:pt x="548640" y="886264"/>
                </a:cubicBezTo>
                <a:cubicBezTo>
                  <a:pt x="464234" y="1198098"/>
                  <a:pt x="93785" y="1709224"/>
                  <a:pt x="0" y="1871003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137095" y="4515729"/>
            <a:ext cx="879232" cy="1983545"/>
          </a:xfrm>
          <a:custGeom>
            <a:avLst/>
            <a:gdLst>
              <a:gd name="connsiteX0" fmla="*/ 717453 w 879232"/>
              <a:gd name="connsiteY0" fmla="*/ 0 h 1983545"/>
              <a:gd name="connsiteX1" fmla="*/ 759656 w 879232"/>
              <a:gd name="connsiteY1" fmla="*/ 942536 h 1983545"/>
              <a:gd name="connsiteX2" fmla="*/ 0 w 879232"/>
              <a:gd name="connsiteY2" fmla="*/ 1983545 h 198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232" h="1983545">
                <a:moveTo>
                  <a:pt x="717453" y="0"/>
                </a:moveTo>
                <a:cubicBezTo>
                  <a:pt x="798342" y="305972"/>
                  <a:pt x="879232" y="611945"/>
                  <a:pt x="759656" y="942536"/>
                </a:cubicBezTo>
                <a:cubicBezTo>
                  <a:pt x="640080" y="1273127"/>
                  <a:pt x="320040" y="1628336"/>
                  <a:pt x="0" y="198354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250831" y="1390357"/>
            <a:ext cx="2391507" cy="5207391"/>
          </a:xfrm>
          <a:custGeom>
            <a:avLst/>
            <a:gdLst>
              <a:gd name="connsiteX0" fmla="*/ 0 w 2391507"/>
              <a:gd name="connsiteY0" fmla="*/ 86751 h 5207391"/>
              <a:gd name="connsiteX1" fmla="*/ 1181686 w 2391507"/>
              <a:gd name="connsiteY1" fmla="*/ 269631 h 5207391"/>
              <a:gd name="connsiteX2" fmla="*/ 2208627 w 2391507"/>
              <a:gd name="connsiteY2" fmla="*/ 1704535 h 5207391"/>
              <a:gd name="connsiteX3" fmla="*/ 2166424 w 2391507"/>
              <a:gd name="connsiteY3" fmla="*/ 3983501 h 5207391"/>
              <a:gd name="connsiteX4" fmla="*/ 858129 w 2391507"/>
              <a:gd name="connsiteY4" fmla="*/ 5207391 h 5207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07" h="5207391">
                <a:moveTo>
                  <a:pt x="0" y="86751"/>
                </a:moveTo>
                <a:cubicBezTo>
                  <a:pt x="406791" y="43375"/>
                  <a:pt x="813582" y="0"/>
                  <a:pt x="1181686" y="269631"/>
                </a:cubicBezTo>
                <a:cubicBezTo>
                  <a:pt x="1549790" y="539262"/>
                  <a:pt x="2044504" y="1085557"/>
                  <a:pt x="2208627" y="1704535"/>
                </a:cubicBezTo>
                <a:cubicBezTo>
                  <a:pt x="2372750" y="2323513"/>
                  <a:pt x="2391507" y="3399692"/>
                  <a:pt x="2166424" y="3983501"/>
                </a:cubicBezTo>
                <a:cubicBezTo>
                  <a:pt x="1941341" y="4567310"/>
                  <a:pt x="1399735" y="4887350"/>
                  <a:pt x="858129" y="5207391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481797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2667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37338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4" idx="1"/>
          </p:cNvCxnSpPr>
          <p:nvPr/>
        </p:nvCxnSpPr>
        <p:spPr>
          <a:xfrm rot="16200000" flipH="1">
            <a:off x="2362201" y="2362199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242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790700" y="3543300"/>
            <a:ext cx="5334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1811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362200" y="48006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790704" y="4762502"/>
            <a:ext cx="457197" cy="2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762000"/>
            <a:ext cx="39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714500" y="2400300"/>
            <a:ext cx="457200" cy="228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9600" y="27432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257800" y="27432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x ≠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do y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if key[z] &lt; key[x]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4  &lt;   2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x ← right[x]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19797" y="4670474"/>
            <a:ext cx="968326" cy="1885071"/>
          </a:xfrm>
          <a:custGeom>
            <a:avLst/>
            <a:gdLst>
              <a:gd name="connsiteX0" fmla="*/ 222738 w 968326"/>
              <a:gd name="connsiteY0" fmla="*/ 0 h 1885071"/>
              <a:gd name="connsiteX1" fmla="*/ 124265 w 968326"/>
              <a:gd name="connsiteY1" fmla="*/ 773723 h 1885071"/>
              <a:gd name="connsiteX2" fmla="*/ 968326 w 968326"/>
              <a:gd name="connsiteY2" fmla="*/ 1885071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326" h="1885071">
                <a:moveTo>
                  <a:pt x="222738" y="0"/>
                </a:moveTo>
                <a:cubicBezTo>
                  <a:pt x="111369" y="229772"/>
                  <a:pt x="0" y="459544"/>
                  <a:pt x="124265" y="773723"/>
                </a:cubicBezTo>
                <a:cubicBezTo>
                  <a:pt x="248530" y="1087902"/>
                  <a:pt x="608428" y="1486486"/>
                  <a:pt x="968326" y="188507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80050" y="4740812"/>
            <a:ext cx="750276" cy="1674056"/>
          </a:xfrm>
          <a:custGeom>
            <a:avLst/>
            <a:gdLst>
              <a:gd name="connsiteX0" fmla="*/ 215704 w 750276"/>
              <a:gd name="connsiteY0" fmla="*/ 0 h 1674056"/>
              <a:gd name="connsiteX1" fmla="*/ 89095 w 750276"/>
              <a:gd name="connsiteY1" fmla="*/ 618979 h 1674056"/>
              <a:gd name="connsiteX2" fmla="*/ 750276 w 750276"/>
              <a:gd name="connsiteY2" fmla="*/ 1674056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276" h="1674056">
                <a:moveTo>
                  <a:pt x="215704" y="0"/>
                </a:moveTo>
                <a:cubicBezTo>
                  <a:pt x="107852" y="169985"/>
                  <a:pt x="0" y="339970"/>
                  <a:pt x="89095" y="618979"/>
                </a:cubicBezTo>
                <a:cubicBezTo>
                  <a:pt x="178190" y="897988"/>
                  <a:pt x="464233" y="1286022"/>
                  <a:pt x="750276" y="167405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702191" y="5908431"/>
            <a:ext cx="168812" cy="450166"/>
          </a:xfrm>
          <a:custGeom>
            <a:avLst/>
            <a:gdLst>
              <a:gd name="connsiteX0" fmla="*/ 0 w 168812"/>
              <a:gd name="connsiteY0" fmla="*/ 0 h 450166"/>
              <a:gd name="connsiteX1" fmla="*/ 28135 w 168812"/>
              <a:gd name="connsiteY1" fmla="*/ 196947 h 450166"/>
              <a:gd name="connsiteX2" fmla="*/ 168812 w 168812"/>
              <a:gd name="connsiteY2" fmla="*/ 450166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812" h="450166">
                <a:moveTo>
                  <a:pt x="0" y="0"/>
                </a:moveTo>
                <a:cubicBezTo>
                  <a:pt x="0" y="60959"/>
                  <a:pt x="0" y="121919"/>
                  <a:pt x="28135" y="196947"/>
                </a:cubicBezTo>
                <a:cubicBezTo>
                  <a:pt x="56270" y="271975"/>
                  <a:pt x="112541" y="361070"/>
                  <a:pt x="168812" y="45016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910862" y="5936566"/>
            <a:ext cx="100818" cy="337625"/>
          </a:xfrm>
          <a:custGeom>
            <a:avLst/>
            <a:gdLst>
              <a:gd name="connsiteX0" fmla="*/ 2344 w 100818"/>
              <a:gd name="connsiteY0" fmla="*/ 0 h 337625"/>
              <a:gd name="connsiteX1" fmla="*/ 16412 w 100818"/>
              <a:gd name="connsiteY1" fmla="*/ 140677 h 337625"/>
              <a:gd name="connsiteX2" fmla="*/ 100818 w 100818"/>
              <a:gd name="connsiteY2" fmla="*/ 337625 h 33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18" h="337625">
                <a:moveTo>
                  <a:pt x="2344" y="0"/>
                </a:moveTo>
                <a:cubicBezTo>
                  <a:pt x="1172" y="42203"/>
                  <a:pt x="0" y="84406"/>
                  <a:pt x="16412" y="140677"/>
                </a:cubicBezTo>
                <a:cubicBezTo>
                  <a:pt x="32824" y="196948"/>
                  <a:pt x="66821" y="267286"/>
                  <a:pt x="100818" y="33762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527495" y="5880295"/>
            <a:ext cx="138333" cy="379828"/>
          </a:xfrm>
          <a:custGeom>
            <a:avLst/>
            <a:gdLst>
              <a:gd name="connsiteX0" fmla="*/ 117231 w 138333"/>
              <a:gd name="connsiteY0" fmla="*/ 0 h 379828"/>
              <a:gd name="connsiteX1" fmla="*/ 131299 w 138333"/>
              <a:gd name="connsiteY1" fmla="*/ 182880 h 379828"/>
              <a:gd name="connsiteX2" fmla="*/ 75028 w 138333"/>
              <a:gd name="connsiteY2" fmla="*/ 379828 h 3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3" h="379828">
                <a:moveTo>
                  <a:pt x="117231" y="0"/>
                </a:moveTo>
                <a:cubicBezTo>
                  <a:pt x="127782" y="59787"/>
                  <a:pt x="138333" y="119575"/>
                  <a:pt x="131299" y="182880"/>
                </a:cubicBezTo>
                <a:cubicBezTo>
                  <a:pt x="124265" y="246185"/>
                  <a:pt x="0" y="349348"/>
                  <a:pt x="75028" y="37982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799471" y="5922498"/>
            <a:ext cx="126609" cy="365760"/>
          </a:xfrm>
          <a:custGeom>
            <a:avLst/>
            <a:gdLst>
              <a:gd name="connsiteX0" fmla="*/ 126609 w 126609"/>
              <a:gd name="connsiteY0" fmla="*/ 0 h 365760"/>
              <a:gd name="connsiteX1" fmla="*/ 98474 w 126609"/>
              <a:gd name="connsiteY1" fmla="*/ 225084 h 365760"/>
              <a:gd name="connsiteX2" fmla="*/ 0 w 126609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" h="365760">
                <a:moveTo>
                  <a:pt x="126609" y="0"/>
                </a:moveTo>
                <a:cubicBezTo>
                  <a:pt x="123092" y="82062"/>
                  <a:pt x="119575" y="164124"/>
                  <a:pt x="98474" y="225084"/>
                </a:cubicBezTo>
                <a:cubicBezTo>
                  <a:pt x="77373" y="286044"/>
                  <a:pt x="38686" y="325902"/>
                  <a:pt x="0" y="36576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010486" y="4529797"/>
            <a:ext cx="675249" cy="1871003"/>
          </a:xfrm>
          <a:custGeom>
            <a:avLst/>
            <a:gdLst>
              <a:gd name="connsiteX0" fmla="*/ 506437 w 675249"/>
              <a:gd name="connsiteY0" fmla="*/ 0 h 1871003"/>
              <a:gd name="connsiteX1" fmla="*/ 590843 w 675249"/>
              <a:gd name="connsiteY1" fmla="*/ 661181 h 1871003"/>
              <a:gd name="connsiteX2" fmla="*/ 0 w 675249"/>
              <a:gd name="connsiteY2" fmla="*/ 1871003 h 18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49" h="1871003">
                <a:moveTo>
                  <a:pt x="506437" y="0"/>
                </a:moveTo>
                <a:cubicBezTo>
                  <a:pt x="590843" y="174673"/>
                  <a:pt x="675249" y="349347"/>
                  <a:pt x="590843" y="661181"/>
                </a:cubicBezTo>
                <a:cubicBezTo>
                  <a:pt x="506437" y="973015"/>
                  <a:pt x="253218" y="1422009"/>
                  <a:pt x="0" y="187100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108960" y="4515729"/>
            <a:ext cx="984738" cy="2025748"/>
          </a:xfrm>
          <a:custGeom>
            <a:avLst/>
            <a:gdLst>
              <a:gd name="connsiteX0" fmla="*/ 759655 w 984738"/>
              <a:gd name="connsiteY0" fmla="*/ 0 h 2025748"/>
              <a:gd name="connsiteX1" fmla="*/ 858129 w 984738"/>
              <a:gd name="connsiteY1" fmla="*/ 661182 h 2025748"/>
              <a:gd name="connsiteX2" fmla="*/ 0 w 984738"/>
              <a:gd name="connsiteY2" fmla="*/ 2025748 h 202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38" h="2025748">
                <a:moveTo>
                  <a:pt x="759655" y="0"/>
                </a:moveTo>
                <a:cubicBezTo>
                  <a:pt x="872196" y="161778"/>
                  <a:pt x="984738" y="323557"/>
                  <a:pt x="858129" y="661182"/>
                </a:cubicBezTo>
                <a:cubicBezTo>
                  <a:pt x="731520" y="998807"/>
                  <a:pt x="365760" y="1512277"/>
                  <a:pt x="0" y="202574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236763" y="1423182"/>
            <a:ext cx="2379784" cy="5188633"/>
          </a:xfrm>
          <a:custGeom>
            <a:avLst/>
            <a:gdLst>
              <a:gd name="connsiteX0" fmla="*/ 0 w 2379784"/>
              <a:gd name="connsiteY0" fmla="*/ 39858 h 5188633"/>
              <a:gd name="connsiteX1" fmla="*/ 1280160 w 2379784"/>
              <a:gd name="connsiteY1" fmla="*/ 335280 h 5188633"/>
              <a:gd name="connsiteX2" fmla="*/ 2278966 w 2379784"/>
              <a:gd name="connsiteY2" fmla="*/ 2051538 h 5188633"/>
              <a:gd name="connsiteX3" fmla="*/ 1885071 w 2379784"/>
              <a:gd name="connsiteY3" fmla="*/ 4330504 h 5188633"/>
              <a:gd name="connsiteX4" fmla="*/ 900332 w 2379784"/>
              <a:gd name="connsiteY4" fmla="*/ 5188633 h 518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5188633">
                <a:moveTo>
                  <a:pt x="0" y="39858"/>
                </a:moveTo>
                <a:cubicBezTo>
                  <a:pt x="450166" y="19929"/>
                  <a:pt x="900332" y="0"/>
                  <a:pt x="1280160" y="335280"/>
                </a:cubicBezTo>
                <a:cubicBezTo>
                  <a:pt x="1659988" y="670560"/>
                  <a:pt x="2178148" y="1385667"/>
                  <a:pt x="2278966" y="2051538"/>
                </a:cubicBezTo>
                <a:cubicBezTo>
                  <a:pt x="2379784" y="2717409"/>
                  <a:pt x="2114843" y="3807655"/>
                  <a:pt x="1885071" y="4330504"/>
                </a:cubicBezTo>
                <a:cubicBezTo>
                  <a:pt x="1655299" y="4853353"/>
                  <a:pt x="1277815" y="5020993"/>
                  <a:pt x="900332" y="518863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481797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2667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37338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790700" y="2400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1"/>
          </p:cNvCxnSpPr>
          <p:nvPr/>
        </p:nvCxnSpPr>
        <p:spPr>
          <a:xfrm rot="16200000" flipH="1">
            <a:off x="2362201" y="2362199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242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1811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362200" y="48006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790704" y="4762502"/>
            <a:ext cx="457197" cy="228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762000"/>
            <a:ext cx="39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0800" y="37338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1752600" y="3581400"/>
            <a:ext cx="533400" cy="2286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200" y="29718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x ≠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do y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if key[z] &lt; key[x]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4  &lt;   7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then x ← left[x]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736209" y="4684542"/>
            <a:ext cx="951914" cy="1856935"/>
          </a:xfrm>
          <a:custGeom>
            <a:avLst/>
            <a:gdLst>
              <a:gd name="connsiteX0" fmla="*/ 220394 w 951914"/>
              <a:gd name="connsiteY0" fmla="*/ 0 h 1856935"/>
              <a:gd name="connsiteX1" fmla="*/ 121920 w 951914"/>
              <a:gd name="connsiteY1" fmla="*/ 576775 h 1856935"/>
              <a:gd name="connsiteX2" fmla="*/ 951914 w 951914"/>
              <a:gd name="connsiteY2" fmla="*/ 1856935 h 185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914" h="1856935">
                <a:moveTo>
                  <a:pt x="220394" y="0"/>
                </a:moveTo>
                <a:cubicBezTo>
                  <a:pt x="110197" y="133643"/>
                  <a:pt x="0" y="267286"/>
                  <a:pt x="121920" y="576775"/>
                </a:cubicBezTo>
                <a:cubicBezTo>
                  <a:pt x="243840" y="886264"/>
                  <a:pt x="597877" y="1371599"/>
                  <a:pt x="951914" y="185693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005840" y="4740812"/>
            <a:ext cx="766689" cy="1688123"/>
          </a:xfrm>
          <a:custGeom>
            <a:avLst/>
            <a:gdLst>
              <a:gd name="connsiteX0" fmla="*/ 218049 w 766689"/>
              <a:gd name="connsiteY0" fmla="*/ 0 h 1688123"/>
              <a:gd name="connsiteX1" fmla="*/ 91440 w 766689"/>
              <a:gd name="connsiteY1" fmla="*/ 464234 h 1688123"/>
              <a:gd name="connsiteX2" fmla="*/ 766689 w 766689"/>
              <a:gd name="connsiteY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689" h="1688123">
                <a:moveTo>
                  <a:pt x="218049" y="0"/>
                </a:moveTo>
                <a:cubicBezTo>
                  <a:pt x="109024" y="91440"/>
                  <a:pt x="0" y="182880"/>
                  <a:pt x="91440" y="464234"/>
                </a:cubicBezTo>
                <a:cubicBezTo>
                  <a:pt x="182880" y="745588"/>
                  <a:pt x="474784" y="1216855"/>
                  <a:pt x="766689" y="1688123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702191" y="5894363"/>
            <a:ext cx="211015" cy="450166"/>
          </a:xfrm>
          <a:custGeom>
            <a:avLst/>
            <a:gdLst>
              <a:gd name="connsiteX0" fmla="*/ 0 w 211015"/>
              <a:gd name="connsiteY0" fmla="*/ 0 h 450166"/>
              <a:gd name="connsiteX1" fmla="*/ 70338 w 211015"/>
              <a:gd name="connsiteY1" fmla="*/ 225083 h 450166"/>
              <a:gd name="connsiteX2" fmla="*/ 211015 w 211015"/>
              <a:gd name="connsiteY2" fmla="*/ 450166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450166">
                <a:moveTo>
                  <a:pt x="0" y="0"/>
                </a:moveTo>
                <a:cubicBezTo>
                  <a:pt x="17584" y="75027"/>
                  <a:pt x="35169" y="150055"/>
                  <a:pt x="70338" y="225083"/>
                </a:cubicBezTo>
                <a:cubicBezTo>
                  <a:pt x="105507" y="300111"/>
                  <a:pt x="158261" y="375138"/>
                  <a:pt x="211015" y="45016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969477" y="5908431"/>
            <a:ext cx="98474" cy="337624"/>
          </a:xfrm>
          <a:custGeom>
            <a:avLst/>
            <a:gdLst>
              <a:gd name="connsiteX0" fmla="*/ 14068 w 98474"/>
              <a:gd name="connsiteY0" fmla="*/ 0 h 337624"/>
              <a:gd name="connsiteX1" fmla="*/ 14068 w 98474"/>
              <a:gd name="connsiteY1" fmla="*/ 182880 h 337624"/>
              <a:gd name="connsiteX2" fmla="*/ 98474 w 98474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4" h="337624">
                <a:moveTo>
                  <a:pt x="14068" y="0"/>
                </a:moveTo>
                <a:cubicBezTo>
                  <a:pt x="7034" y="63304"/>
                  <a:pt x="0" y="126609"/>
                  <a:pt x="14068" y="182880"/>
                </a:cubicBezTo>
                <a:cubicBezTo>
                  <a:pt x="28136" y="239151"/>
                  <a:pt x="63305" y="288387"/>
                  <a:pt x="98474" y="33762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602523" y="5894363"/>
            <a:ext cx="121921" cy="365760"/>
          </a:xfrm>
          <a:custGeom>
            <a:avLst/>
            <a:gdLst>
              <a:gd name="connsiteX0" fmla="*/ 56271 w 121921"/>
              <a:gd name="connsiteY0" fmla="*/ 0 h 365760"/>
              <a:gd name="connsiteX1" fmla="*/ 112542 w 121921"/>
              <a:gd name="connsiteY1" fmla="*/ 182880 h 365760"/>
              <a:gd name="connsiteX2" fmla="*/ 0 w 121921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1" h="365760">
                <a:moveTo>
                  <a:pt x="56271" y="0"/>
                </a:moveTo>
                <a:cubicBezTo>
                  <a:pt x="89096" y="60960"/>
                  <a:pt x="121921" y="121920"/>
                  <a:pt x="112542" y="182880"/>
                </a:cubicBezTo>
                <a:cubicBezTo>
                  <a:pt x="103164" y="243840"/>
                  <a:pt x="51582" y="304800"/>
                  <a:pt x="0" y="36576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813538" y="5936566"/>
            <a:ext cx="182881" cy="379828"/>
          </a:xfrm>
          <a:custGeom>
            <a:avLst/>
            <a:gdLst>
              <a:gd name="connsiteX0" fmla="*/ 168813 w 182881"/>
              <a:gd name="connsiteY0" fmla="*/ 0 h 379828"/>
              <a:gd name="connsiteX1" fmla="*/ 154745 w 182881"/>
              <a:gd name="connsiteY1" fmla="*/ 168812 h 379828"/>
              <a:gd name="connsiteX2" fmla="*/ 0 w 182881"/>
              <a:gd name="connsiteY2" fmla="*/ 379828 h 3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1" h="379828">
                <a:moveTo>
                  <a:pt x="168813" y="0"/>
                </a:moveTo>
                <a:cubicBezTo>
                  <a:pt x="175847" y="52753"/>
                  <a:pt x="182881" y="105507"/>
                  <a:pt x="154745" y="168812"/>
                </a:cubicBezTo>
                <a:cubicBezTo>
                  <a:pt x="126610" y="232117"/>
                  <a:pt x="63305" y="305972"/>
                  <a:pt x="0" y="37982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3010486" y="4529797"/>
            <a:ext cx="787791" cy="1885071"/>
          </a:xfrm>
          <a:custGeom>
            <a:avLst/>
            <a:gdLst>
              <a:gd name="connsiteX0" fmla="*/ 506437 w 787791"/>
              <a:gd name="connsiteY0" fmla="*/ 0 h 1885071"/>
              <a:gd name="connsiteX1" fmla="*/ 703385 w 787791"/>
              <a:gd name="connsiteY1" fmla="*/ 464234 h 1885071"/>
              <a:gd name="connsiteX2" fmla="*/ 0 w 787791"/>
              <a:gd name="connsiteY2" fmla="*/ 1885071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1" h="1885071">
                <a:moveTo>
                  <a:pt x="506437" y="0"/>
                </a:moveTo>
                <a:cubicBezTo>
                  <a:pt x="647114" y="75028"/>
                  <a:pt x="787791" y="150056"/>
                  <a:pt x="703385" y="464234"/>
                </a:cubicBezTo>
                <a:cubicBezTo>
                  <a:pt x="618979" y="778412"/>
                  <a:pt x="309489" y="1331741"/>
                  <a:pt x="0" y="188507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108960" y="4543865"/>
            <a:ext cx="1015219" cy="2011680"/>
          </a:xfrm>
          <a:custGeom>
            <a:avLst/>
            <a:gdLst>
              <a:gd name="connsiteX0" fmla="*/ 773723 w 1015219"/>
              <a:gd name="connsiteY0" fmla="*/ 0 h 2011680"/>
              <a:gd name="connsiteX1" fmla="*/ 886265 w 1015219"/>
              <a:gd name="connsiteY1" fmla="*/ 436098 h 2011680"/>
              <a:gd name="connsiteX2" fmla="*/ 0 w 1015219"/>
              <a:gd name="connsiteY2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5219" h="2011680">
                <a:moveTo>
                  <a:pt x="773723" y="0"/>
                </a:moveTo>
                <a:cubicBezTo>
                  <a:pt x="894471" y="50409"/>
                  <a:pt x="1015219" y="100818"/>
                  <a:pt x="886265" y="436098"/>
                </a:cubicBezTo>
                <a:cubicBezTo>
                  <a:pt x="757311" y="771378"/>
                  <a:pt x="150055" y="1751428"/>
                  <a:pt x="0" y="201168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236763" y="1317674"/>
            <a:ext cx="2119533" cy="5251938"/>
          </a:xfrm>
          <a:custGeom>
            <a:avLst/>
            <a:gdLst>
              <a:gd name="connsiteX0" fmla="*/ 0 w 2119533"/>
              <a:gd name="connsiteY0" fmla="*/ 131298 h 5251938"/>
              <a:gd name="connsiteX1" fmla="*/ 1153551 w 2119533"/>
              <a:gd name="connsiteY1" fmla="*/ 342314 h 5251938"/>
              <a:gd name="connsiteX2" fmla="*/ 2025748 w 2119533"/>
              <a:gd name="connsiteY2" fmla="*/ 2185181 h 5251938"/>
              <a:gd name="connsiteX3" fmla="*/ 1716259 w 2119533"/>
              <a:gd name="connsiteY3" fmla="*/ 4436012 h 5251938"/>
              <a:gd name="connsiteX4" fmla="*/ 886265 w 2119533"/>
              <a:gd name="connsiteY4" fmla="*/ 5251938 h 525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9533" h="5251938">
                <a:moveTo>
                  <a:pt x="0" y="131298"/>
                </a:moveTo>
                <a:cubicBezTo>
                  <a:pt x="407963" y="65649"/>
                  <a:pt x="815926" y="0"/>
                  <a:pt x="1153551" y="342314"/>
                </a:cubicBezTo>
                <a:cubicBezTo>
                  <a:pt x="1491176" y="684628"/>
                  <a:pt x="1931963" y="1502898"/>
                  <a:pt x="2025748" y="2185181"/>
                </a:cubicBezTo>
                <a:cubicBezTo>
                  <a:pt x="2119533" y="2867464"/>
                  <a:pt x="1906173" y="3924886"/>
                  <a:pt x="1716259" y="4436012"/>
                </a:cubicBezTo>
                <a:cubicBezTo>
                  <a:pt x="1526345" y="4947138"/>
                  <a:pt x="886265" y="5251938"/>
                  <a:pt x="886265" y="525193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481797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95400" y="2667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590800" y="2590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05000" y="38862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37338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478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8400" y="51054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790700" y="2400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1"/>
          </p:cNvCxnSpPr>
          <p:nvPr/>
        </p:nvCxnSpPr>
        <p:spPr>
          <a:xfrm rot="16200000" flipH="1">
            <a:off x="2362201" y="2362199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242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1752600" y="35814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1811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362200" y="48006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09800" y="762000"/>
            <a:ext cx="396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9798" y="5181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828800" y="4800600"/>
            <a:ext cx="457200" cy="1524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876800" y="28956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x ≠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do y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if key[z] &lt; key[x]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x ← left[x]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89317" y="4628271"/>
            <a:ext cx="984738" cy="1885071"/>
          </a:xfrm>
          <a:custGeom>
            <a:avLst/>
            <a:gdLst>
              <a:gd name="connsiteX0" fmla="*/ 225083 w 984738"/>
              <a:gd name="connsiteY0" fmla="*/ 0 h 1885071"/>
              <a:gd name="connsiteX1" fmla="*/ 126609 w 984738"/>
              <a:gd name="connsiteY1" fmla="*/ 604911 h 1885071"/>
              <a:gd name="connsiteX2" fmla="*/ 984738 w 984738"/>
              <a:gd name="connsiteY2" fmla="*/ 1885071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738" h="1885071">
                <a:moveTo>
                  <a:pt x="225083" y="0"/>
                </a:moveTo>
                <a:cubicBezTo>
                  <a:pt x="112541" y="145366"/>
                  <a:pt x="0" y="290733"/>
                  <a:pt x="126609" y="604911"/>
                </a:cubicBezTo>
                <a:cubicBezTo>
                  <a:pt x="253218" y="919089"/>
                  <a:pt x="618978" y="1402080"/>
                  <a:pt x="984738" y="188507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991772" y="4740812"/>
            <a:ext cx="766690" cy="1659988"/>
          </a:xfrm>
          <a:custGeom>
            <a:avLst/>
            <a:gdLst>
              <a:gd name="connsiteX0" fmla="*/ 218050 w 766690"/>
              <a:gd name="connsiteY0" fmla="*/ 0 h 1659988"/>
              <a:gd name="connsiteX1" fmla="*/ 91440 w 766690"/>
              <a:gd name="connsiteY1" fmla="*/ 436099 h 1659988"/>
              <a:gd name="connsiteX2" fmla="*/ 766690 w 766690"/>
              <a:gd name="connsiteY2" fmla="*/ 1659988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690" h="1659988">
                <a:moveTo>
                  <a:pt x="218050" y="0"/>
                </a:moveTo>
                <a:cubicBezTo>
                  <a:pt x="109025" y="79717"/>
                  <a:pt x="0" y="159434"/>
                  <a:pt x="91440" y="436099"/>
                </a:cubicBezTo>
                <a:cubicBezTo>
                  <a:pt x="182880" y="712764"/>
                  <a:pt x="637736" y="1481797"/>
                  <a:pt x="766690" y="165998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716258" y="5880295"/>
            <a:ext cx="182880" cy="464234"/>
          </a:xfrm>
          <a:custGeom>
            <a:avLst/>
            <a:gdLst>
              <a:gd name="connsiteX0" fmla="*/ 0 w 182880"/>
              <a:gd name="connsiteY0" fmla="*/ 0 h 464234"/>
              <a:gd name="connsiteX1" fmla="*/ 56271 w 182880"/>
              <a:gd name="connsiteY1" fmla="*/ 253219 h 464234"/>
              <a:gd name="connsiteX2" fmla="*/ 182880 w 182880"/>
              <a:gd name="connsiteY2" fmla="*/ 46423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464234">
                <a:moveTo>
                  <a:pt x="0" y="0"/>
                </a:moveTo>
                <a:cubicBezTo>
                  <a:pt x="12895" y="87923"/>
                  <a:pt x="25791" y="175847"/>
                  <a:pt x="56271" y="253219"/>
                </a:cubicBezTo>
                <a:cubicBezTo>
                  <a:pt x="86751" y="330591"/>
                  <a:pt x="134815" y="397412"/>
                  <a:pt x="182880" y="46423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960098" y="5922498"/>
            <a:ext cx="65650" cy="393896"/>
          </a:xfrm>
          <a:custGeom>
            <a:avLst/>
            <a:gdLst>
              <a:gd name="connsiteX0" fmla="*/ 9379 w 65650"/>
              <a:gd name="connsiteY0" fmla="*/ 0 h 393896"/>
              <a:gd name="connsiteX1" fmla="*/ 9379 w 65650"/>
              <a:gd name="connsiteY1" fmla="*/ 154745 h 393896"/>
              <a:gd name="connsiteX2" fmla="*/ 65650 w 65650"/>
              <a:gd name="connsiteY2" fmla="*/ 393896 h 39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50" h="393896">
                <a:moveTo>
                  <a:pt x="9379" y="0"/>
                </a:moveTo>
                <a:cubicBezTo>
                  <a:pt x="4689" y="44548"/>
                  <a:pt x="0" y="89096"/>
                  <a:pt x="9379" y="154745"/>
                </a:cubicBezTo>
                <a:cubicBezTo>
                  <a:pt x="18758" y="220394"/>
                  <a:pt x="44549" y="354038"/>
                  <a:pt x="65650" y="39389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616591" y="5866228"/>
            <a:ext cx="105508" cy="393895"/>
          </a:xfrm>
          <a:custGeom>
            <a:avLst/>
            <a:gdLst>
              <a:gd name="connsiteX0" fmla="*/ 42203 w 105508"/>
              <a:gd name="connsiteY0" fmla="*/ 0 h 393895"/>
              <a:gd name="connsiteX1" fmla="*/ 98474 w 105508"/>
              <a:gd name="connsiteY1" fmla="*/ 211015 h 393895"/>
              <a:gd name="connsiteX2" fmla="*/ 0 w 105508"/>
              <a:gd name="connsiteY2" fmla="*/ 393895 h 3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08" h="393895">
                <a:moveTo>
                  <a:pt x="42203" y="0"/>
                </a:moveTo>
                <a:cubicBezTo>
                  <a:pt x="73855" y="72683"/>
                  <a:pt x="105508" y="145366"/>
                  <a:pt x="98474" y="211015"/>
                </a:cubicBezTo>
                <a:cubicBezTo>
                  <a:pt x="91440" y="276664"/>
                  <a:pt x="45720" y="335279"/>
                  <a:pt x="0" y="39389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799471" y="5908431"/>
            <a:ext cx="175845" cy="393895"/>
          </a:xfrm>
          <a:custGeom>
            <a:avLst/>
            <a:gdLst>
              <a:gd name="connsiteX0" fmla="*/ 126609 w 175845"/>
              <a:gd name="connsiteY0" fmla="*/ 0 h 393895"/>
              <a:gd name="connsiteX1" fmla="*/ 154744 w 175845"/>
              <a:gd name="connsiteY1" fmla="*/ 196947 h 393895"/>
              <a:gd name="connsiteX2" fmla="*/ 0 w 175845"/>
              <a:gd name="connsiteY2" fmla="*/ 393895 h 3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5" h="393895">
                <a:moveTo>
                  <a:pt x="126609" y="0"/>
                </a:moveTo>
                <a:cubicBezTo>
                  <a:pt x="151227" y="65649"/>
                  <a:pt x="175845" y="131298"/>
                  <a:pt x="154744" y="196947"/>
                </a:cubicBezTo>
                <a:cubicBezTo>
                  <a:pt x="133643" y="262596"/>
                  <a:pt x="66821" y="328245"/>
                  <a:pt x="0" y="39389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052689" y="4515729"/>
            <a:ext cx="712763" cy="1885071"/>
          </a:xfrm>
          <a:custGeom>
            <a:avLst/>
            <a:gdLst>
              <a:gd name="connsiteX0" fmla="*/ 478302 w 712763"/>
              <a:gd name="connsiteY0" fmla="*/ 0 h 1885071"/>
              <a:gd name="connsiteX1" fmla="*/ 633046 w 712763"/>
              <a:gd name="connsiteY1" fmla="*/ 464234 h 1885071"/>
              <a:gd name="connsiteX2" fmla="*/ 0 w 712763"/>
              <a:gd name="connsiteY2" fmla="*/ 1885071 h 188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763" h="1885071">
                <a:moveTo>
                  <a:pt x="478302" y="0"/>
                </a:moveTo>
                <a:cubicBezTo>
                  <a:pt x="595532" y="75027"/>
                  <a:pt x="712763" y="150055"/>
                  <a:pt x="633046" y="464234"/>
                </a:cubicBezTo>
                <a:cubicBezTo>
                  <a:pt x="553329" y="778413"/>
                  <a:pt x="276664" y="1331742"/>
                  <a:pt x="0" y="188507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123028" y="4529797"/>
            <a:ext cx="1033975" cy="1983545"/>
          </a:xfrm>
          <a:custGeom>
            <a:avLst/>
            <a:gdLst>
              <a:gd name="connsiteX0" fmla="*/ 801858 w 1033975"/>
              <a:gd name="connsiteY0" fmla="*/ 0 h 1983545"/>
              <a:gd name="connsiteX1" fmla="*/ 900332 w 1033975"/>
              <a:gd name="connsiteY1" fmla="*/ 450166 h 1983545"/>
              <a:gd name="connsiteX2" fmla="*/ 0 w 1033975"/>
              <a:gd name="connsiteY2" fmla="*/ 1983545 h 198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3975" h="1983545">
                <a:moveTo>
                  <a:pt x="801858" y="0"/>
                </a:moveTo>
                <a:cubicBezTo>
                  <a:pt x="917916" y="59787"/>
                  <a:pt x="1033975" y="119575"/>
                  <a:pt x="900332" y="450166"/>
                </a:cubicBezTo>
                <a:cubicBezTo>
                  <a:pt x="766689" y="780757"/>
                  <a:pt x="383344" y="1382151"/>
                  <a:pt x="0" y="198354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236763" y="1327052"/>
            <a:ext cx="2243797" cy="5270696"/>
          </a:xfrm>
          <a:custGeom>
            <a:avLst/>
            <a:gdLst>
              <a:gd name="connsiteX0" fmla="*/ 0 w 2243797"/>
              <a:gd name="connsiteY0" fmla="*/ 135988 h 5270696"/>
              <a:gd name="connsiteX1" fmla="*/ 1237957 w 2243797"/>
              <a:gd name="connsiteY1" fmla="*/ 403274 h 5270696"/>
              <a:gd name="connsiteX2" fmla="*/ 2180492 w 2243797"/>
              <a:gd name="connsiteY2" fmla="*/ 2555631 h 5270696"/>
              <a:gd name="connsiteX3" fmla="*/ 1617785 w 2243797"/>
              <a:gd name="connsiteY3" fmla="*/ 4595446 h 5270696"/>
              <a:gd name="connsiteX4" fmla="*/ 886265 w 2243797"/>
              <a:gd name="connsiteY4" fmla="*/ 5270696 h 527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797" h="5270696">
                <a:moveTo>
                  <a:pt x="0" y="135988"/>
                </a:moveTo>
                <a:cubicBezTo>
                  <a:pt x="437271" y="67994"/>
                  <a:pt x="874542" y="0"/>
                  <a:pt x="1237957" y="403274"/>
                </a:cubicBezTo>
                <a:cubicBezTo>
                  <a:pt x="1601372" y="806548"/>
                  <a:pt x="2117187" y="1856936"/>
                  <a:pt x="2180492" y="2555631"/>
                </a:cubicBezTo>
                <a:cubicBezTo>
                  <a:pt x="2243797" y="3254326"/>
                  <a:pt x="1833490" y="4142935"/>
                  <a:pt x="1617785" y="4595446"/>
                </a:cubicBezTo>
                <a:cubicBezTo>
                  <a:pt x="1402080" y="5047957"/>
                  <a:pt x="1144172" y="5159326"/>
                  <a:pt x="886265" y="527069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05000" y="9906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533400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18669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47800" y="21336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21336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438401" y="1828800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14400" y="3352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333500" y="30099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05000" y="3352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828800" y="31242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32766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124200" y="29718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47800" y="4572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38400" y="4572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2286000" y="42672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828800" y="4267200"/>
            <a:ext cx="457200" cy="1524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4400" y="5562600"/>
            <a:ext cx="838200" cy="8382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447800" y="5410200"/>
            <a:ext cx="304800" cy="1524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48200"/>
            <a:ext cx="76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5638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600" y="266700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x ≠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do y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if key[z] &lt; key[x]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then x ← left[x]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x ← right[x]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P[z] ← y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7620000" y="2819400"/>
            <a:ext cx="228600" cy="15240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848600" y="31242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not Executed</a:t>
            </a:r>
          </a:p>
        </p:txBody>
      </p:sp>
      <p:sp>
        <p:nvSpPr>
          <p:cNvPr id="28" name="Freeform 27"/>
          <p:cNvSpPr/>
          <p:nvPr/>
        </p:nvSpPr>
        <p:spPr>
          <a:xfrm>
            <a:off x="1885071" y="5401994"/>
            <a:ext cx="225083" cy="858129"/>
          </a:xfrm>
          <a:custGeom>
            <a:avLst/>
            <a:gdLst>
              <a:gd name="connsiteX0" fmla="*/ 56271 w 225083"/>
              <a:gd name="connsiteY0" fmla="*/ 0 h 858129"/>
              <a:gd name="connsiteX1" fmla="*/ 28135 w 225083"/>
              <a:gd name="connsiteY1" fmla="*/ 407963 h 858129"/>
              <a:gd name="connsiteX2" fmla="*/ 225083 w 225083"/>
              <a:gd name="connsiteY2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083" h="858129">
                <a:moveTo>
                  <a:pt x="56271" y="0"/>
                </a:moveTo>
                <a:cubicBezTo>
                  <a:pt x="28135" y="132471"/>
                  <a:pt x="0" y="264942"/>
                  <a:pt x="28135" y="407963"/>
                </a:cubicBezTo>
                <a:cubicBezTo>
                  <a:pt x="56270" y="550985"/>
                  <a:pt x="140676" y="704557"/>
                  <a:pt x="225083" y="85812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532185" y="5387926"/>
            <a:ext cx="175845" cy="900332"/>
          </a:xfrm>
          <a:custGeom>
            <a:avLst/>
            <a:gdLst>
              <a:gd name="connsiteX0" fmla="*/ 126609 w 175845"/>
              <a:gd name="connsiteY0" fmla="*/ 0 h 900332"/>
              <a:gd name="connsiteX1" fmla="*/ 154744 w 175845"/>
              <a:gd name="connsiteY1" fmla="*/ 351692 h 900332"/>
              <a:gd name="connsiteX2" fmla="*/ 0 w 175845"/>
              <a:gd name="connsiteY2" fmla="*/ 900332 h 9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5" h="900332">
                <a:moveTo>
                  <a:pt x="126609" y="0"/>
                </a:moveTo>
                <a:cubicBezTo>
                  <a:pt x="151227" y="100818"/>
                  <a:pt x="175845" y="201637"/>
                  <a:pt x="154744" y="351692"/>
                </a:cubicBezTo>
                <a:cubicBezTo>
                  <a:pt x="133643" y="501747"/>
                  <a:pt x="66821" y="701039"/>
                  <a:pt x="0" y="90033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827606" y="5359791"/>
            <a:ext cx="271976" cy="914400"/>
          </a:xfrm>
          <a:custGeom>
            <a:avLst/>
            <a:gdLst>
              <a:gd name="connsiteX0" fmla="*/ 196948 w 271976"/>
              <a:gd name="connsiteY0" fmla="*/ 0 h 914400"/>
              <a:gd name="connsiteX1" fmla="*/ 239151 w 271976"/>
              <a:gd name="connsiteY1" fmla="*/ 422031 h 914400"/>
              <a:gd name="connsiteX2" fmla="*/ 0 w 271976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976" h="914400">
                <a:moveTo>
                  <a:pt x="196948" y="0"/>
                </a:moveTo>
                <a:cubicBezTo>
                  <a:pt x="234462" y="134815"/>
                  <a:pt x="271976" y="269631"/>
                  <a:pt x="239151" y="422031"/>
                </a:cubicBezTo>
                <a:cubicBezTo>
                  <a:pt x="206326" y="574431"/>
                  <a:pt x="103163" y="744415"/>
                  <a:pt x="0" y="91440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996418" y="4065563"/>
            <a:ext cx="719797" cy="2335237"/>
          </a:xfrm>
          <a:custGeom>
            <a:avLst/>
            <a:gdLst>
              <a:gd name="connsiteX0" fmla="*/ 436099 w 719797"/>
              <a:gd name="connsiteY0" fmla="*/ 0 h 2335237"/>
              <a:gd name="connsiteX1" fmla="*/ 647114 w 719797"/>
              <a:gd name="connsiteY1" fmla="*/ 787791 h 2335237"/>
              <a:gd name="connsiteX2" fmla="*/ 0 w 719797"/>
              <a:gd name="connsiteY2" fmla="*/ 2335237 h 23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797" h="2335237">
                <a:moveTo>
                  <a:pt x="436099" y="0"/>
                </a:moveTo>
                <a:cubicBezTo>
                  <a:pt x="577948" y="199292"/>
                  <a:pt x="719797" y="398585"/>
                  <a:pt x="647114" y="787791"/>
                </a:cubicBezTo>
                <a:cubicBezTo>
                  <a:pt x="574431" y="1176997"/>
                  <a:pt x="287215" y="1756117"/>
                  <a:pt x="0" y="233523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123028" y="4079631"/>
            <a:ext cx="951913" cy="2489981"/>
          </a:xfrm>
          <a:custGeom>
            <a:avLst/>
            <a:gdLst>
              <a:gd name="connsiteX0" fmla="*/ 647114 w 951913"/>
              <a:gd name="connsiteY0" fmla="*/ 0 h 2489981"/>
              <a:gd name="connsiteX1" fmla="*/ 844061 w 951913"/>
              <a:gd name="connsiteY1" fmla="*/ 548640 h 2489981"/>
              <a:gd name="connsiteX2" fmla="*/ 0 w 951913"/>
              <a:gd name="connsiteY2" fmla="*/ 2489981 h 248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913" h="2489981">
                <a:moveTo>
                  <a:pt x="647114" y="0"/>
                </a:moveTo>
                <a:cubicBezTo>
                  <a:pt x="799513" y="66821"/>
                  <a:pt x="951913" y="133643"/>
                  <a:pt x="844061" y="548640"/>
                </a:cubicBezTo>
                <a:cubicBezTo>
                  <a:pt x="736209" y="963637"/>
                  <a:pt x="368104" y="1726809"/>
                  <a:pt x="0" y="248998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307102" y="984738"/>
            <a:ext cx="2210972" cy="5664591"/>
          </a:xfrm>
          <a:custGeom>
            <a:avLst/>
            <a:gdLst>
              <a:gd name="connsiteX0" fmla="*/ 0 w 2210972"/>
              <a:gd name="connsiteY0" fmla="*/ 0 h 5664591"/>
              <a:gd name="connsiteX1" fmla="*/ 1209821 w 2210972"/>
              <a:gd name="connsiteY1" fmla="*/ 351693 h 5664591"/>
              <a:gd name="connsiteX2" fmla="*/ 1814732 w 2210972"/>
              <a:gd name="connsiteY2" fmla="*/ 1744394 h 5664591"/>
              <a:gd name="connsiteX3" fmla="*/ 2124221 w 2210972"/>
              <a:gd name="connsiteY3" fmla="*/ 3432517 h 5664591"/>
              <a:gd name="connsiteX4" fmla="*/ 1294227 w 2210972"/>
              <a:gd name="connsiteY4" fmla="*/ 5303520 h 5664591"/>
              <a:gd name="connsiteX5" fmla="*/ 815926 w 2210972"/>
              <a:gd name="connsiteY5" fmla="*/ 5598942 h 566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0972" h="5664591">
                <a:moveTo>
                  <a:pt x="0" y="0"/>
                </a:moveTo>
                <a:cubicBezTo>
                  <a:pt x="453683" y="30480"/>
                  <a:pt x="907366" y="60961"/>
                  <a:pt x="1209821" y="351693"/>
                </a:cubicBezTo>
                <a:cubicBezTo>
                  <a:pt x="1512276" y="642425"/>
                  <a:pt x="1662332" y="1230923"/>
                  <a:pt x="1814732" y="1744394"/>
                </a:cubicBezTo>
                <a:cubicBezTo>
                  <a:pt x="1967132" y="2257865"/>
                  <a:pt x="2210972" y="2839329"/>
                  <a:pt x="2124221" y="3432517"/>
                </a:cubicBezTo>
                <a:cubicBezTo>
                  <a:pt x="2037470" y="4025705"/>
                  <a:pt x="1512276" y="4942449"/>
                  <a:pt x="1294227" y="5303520"/>
                </a:cubicBezTo>
                <a:cubicBezTo>
                  <a:pt x="1076178" y="5664591"/>
                  <a:pt x="946052" y="5631766"/>
                  <a:pt x="815926" y="559894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076178" y="4206240"/>
            <a:ext cx="654148" cy="2208628"/>
          </a:xfrm>
          <a:custGeom>
            <a:avLst/>
            <a:gdLst>
              <a:gd name="connsiteX0" fmla="*/ 274320 w 654148"/>
              <a:gd name="connsiteY0" fmla="*/ 0 h 2208628"/>
              <a:gd name="connsiteX1" fmla="*/ 63305 w 654148"/>
              <a:gd name="connsiteY1" fmla="*/ 900332 h 2208628"/>
              <a:gd name="connsiteX2" fmla="*/ 654148 w 654148"/>
              <a:gd name="connsiteY2" fmla="*/ 2208628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148" h="2208628">
                <a:moveTo>
                  <a:pt x="274320" y="0"/>
                </a:moveTo>
                <a:cubicBezTo>
                  <a:pt x="137160" y="266113"/>
                  <a:pt x="0" y="532227"/>
                  <a:pt x="63305" y="900332"/>
                </a:cubicBezTo>
                <a:cubicBezTo>
                  <a:pt x="126610" y="1268437"/>
                  <a:pt x="390379" y="1738532"/>
                  <a:pt x="654148" y="220862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722142" y="4079631"/>
            <a:ext cx="965981" cy="2433711"/>
          </a:xfrm>
          <a:custGeom>
            <a:avLst/>
            <a:gdLst>
              <a:gd name="connsiteX0" fmla="*/ 318867 w 965981"/>
              <a:gd name="connsiteY0" fmla="*/ 0 h 2433711"/>
              <a:gd name="connsiteX1" fmla="*/ 107852 w 965981"/>
              <a:gd name="connsiteY1" fmla="*/ 1026941 h 2433711"/>
              <a:gd name="connsiteX2" fmla="*/ 965981 w 965981"/>
              <a:gd name="connsiteY2" fmla="*/ 2433711 h 24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981" h="2433711">
                <a:moveTo>
                  <a:pt x="318867" y="0"/>
                </a:moveTo>
                <a:cubicBezTo>
                  <a:pt x="159433" y="310661"/>
                  <a:pt x="0" y="621323"/>
                  <a:pt x="107852" y="1026941"/>
                </a:cubicBezTo>
                <a:cubicBezTo>
                  <a:pt x="215704" y="1432559"/>
                  <a:pt x="590842" y="1933135"/>
                  <a:pt x="965981" y="2433711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350498" y="6400800"/>
            <a:ext cx="323557" cy="164123"/>
          </a:xfrm>
          <a:custGeom>
            <a:avLst/>
            <a:gdLst>
              <a:gd name="connsiteX0" fmla="*/ 0 w 323557"/>
              <a:gd name="connsiteY0" fmla="*/ 0 h 164123"/>
              <a:gd name="connsiteX1" fmla="*/ 112542 w 323557"/>
              <a:gd name="connsiteY1" fmla="*/ 140677 h 164123"/>
              <a:gd name="connsiteX2" fmla="*/ 323557 w 323557"/>
              <a:gd name="connsiteY2" fmla="*/ 140677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57" h="164123">
                <a:moveTo>
                  <a:pt x="0" y="0"/>
                </a:moveTo>
                <a:cubicBezTo>
                  <a:pt x="29308" y="58615"/>
                  <a:pt x="58616" y="117231"/>
                  <a:pt x="112542" y="140677"/>
                </a:cubicBezTo>
                <a:cubicBezTo>
                  <a:pt x="166468" y="164123"/>
                  <a:pt x="245012" y="152400"/>
                  <a:pt x="323557" y="14067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125415" y="6358597"/>
            <a:ext cx="661182" cy="354036"/>
          </a:xfrm>
          <a:custGeom>
            <a:avLst/>
            <a:gdLst>
              <a:gd name="connsiteX0" fmla="*/ 0 w 661182"/>
              <a:gd name="connsiteY0" fmla="*/ 0 h 354036"/>
              <a:gd name="connsiteX1" fmla="*/ 182880 w 661182"/>
              <a:gd name="connsiteY1" fmla="*/ 295421 h 354036"/>
              <a:gd name="connsiteX2" fmla="*/ 661182 w 661182"/>
              <a:gd name="connsiteY2" fmla="*/ 351692 h 35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2" h="354036">
                <a:moveTo>
                  <a:pt x="0" y="0"/>
                </a:moveTo>
                <a:cubicBezTo>
                  <a:pt x="36341" y="118403"/>
                  <a:pt x="72683" y="236806"/>
                  <a:pt x="182880" y="295421"/>
                </a:cubicBezTo>
                <a:cubicBezTo>
                  <a:pt x="293077" y="354036"/>
                  <a:pt x="477129" y="352864"/>
                  <a:pt x="661182" y="35169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05000" y="9906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609600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Inserting the value z=4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866900" y="18669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447800" y="21336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90800" y="21336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438401" y="1828800"/>
            <a:ext cx="427551" cy="275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14400" y="3352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333500" y="30099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905000" y="3352800"/>
            <a:ext cx="838200" cy="838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1828800" y="31242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32766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124200" y="2971801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47800" y="4572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38400" y="45720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2286000" y="4267200"/>
            <a:ext cx="5334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828800" y="4267200"/>
            <a:ext cx="457200" cy="15240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4400" y="5562600"/>
            <a:ext cx="838200" cy="838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447800" y="5410200"/>
            <a:ext cx="304800" cy="1524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2000" y="4648200"/>
            <a:ext cx="76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x, y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76400" y="6248400"/>
            <a:ext cx="1447800" cy="6096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5638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1600" y="2057400"/>
            <a:ext cx="3962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P[z] ← 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 = Nil[T]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then root[T] ← z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if key[z] &lt; key[y]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4 &lt;  5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left[y] ← z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else right[y] ← z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left[z] ← Nil[T]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right [z]← Nil[T]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color[z] ← RED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097279" y="4206240"/>
            <a:ext cx="675250" cy="2180492"/>
          </a:xfrm>
          <a:custGeom>
            <a:avLst/>
            <a:gdLst>
              <a:gd name="connsiteX0" fmla="*/ 253219 w 675250"/>
              <a:gd name="connsiteY0" fmla="*/ 0 h 2180492"/>
              <a:gd name="connsiteX1" fmla="*/ 70339 w 675250"/>
              <a:gd name="connsiteY1" fmla="*/ 858129 h 2180492"/>
              <a:gd name="connsiteX2" fmla="*/ 675250 w 675250"/>
              <a:gd name="connsiteY2" fmla="*/ 2180492 h 218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250" h="2180492">
                <a:moveTo>
                  <a:pt x="253219" y="0"/>
                </a:moveTo>
                <a:cubicBezTo>
                  <a:pt x="126609" y="247357"/>
                  <a:pt x="0" y="494714"/>
                  <a:pt x="70339" y="858129"/>
                </a:cubicBezTo>
                <a:cubicBezTo>
                  <a:pt x="140678" y="1221544"/>
                  <a:pt x="407964" y="1701018"/>
                  <a:pt x="675250" y="218049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36209" y="4149969"/>
            <a:ext cx="923779" cy="2391508"/>
          </a:xfrm>
          <a:custGeom>
            <a:avLst/>
            <a:gdLst>
              <a:gd name="connsiteX0" fmla="*/ 361071 w 923779"/>
              <a:gd name="connsiteY0" fmla="*/ 0 h 2391508"/>
              <a:gd name="connsiteX1" fmla="*/ 93785 w 923779"/>
              <a:gd name="connsiteY1" fmla="*/ 900333 h 2391508"/>
              <a:gd name="connsiteX2" fmla="*/ 923779 w 923779"/>
              <a:gd name="connsiteY2" fmla="*/ 2391508 h 239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779" h="2391508">
                <a:moveTo>
                  <a:pt x="361071" y="0"/>
                </a:moveTo>
                <a:cubicBezTo>
                  <a:pt x="180535" y="250874"/>
                  <a:pt x="0" y="501748"/>
                  <a:pt x="93785" y="900333"/>
                </a:cubicBezTo>
                <a:cubicBezTo>
                  <a:pt x="187570" y="1298918"/>
                  <a:pt x="555674" y="1845213"/>
                  <a:pt x="923779" y="239150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181686" y="6386732"/>
            <a:ext cx="534572" cy="295422"/>
          </a:xfrm>
          <a:custGeom>
            <a:avLst/>
            <a:gdLst>
              <a:gd name="connsiteX0" fmla="*/ 0 w 534572"/>
              <a:gd name="connsiteY0" fmla="*/ 0 h 295422"/>
              <a:gd name="connsiteX1" fmla="*/ 112542 w 534572"/>
              <a:gd name="connsiteY1" fmla="*/ 239151 h 295422"/>
              <a:gd name="connsiteX2" fmla="*/ 534572 w 534572"/>
              <a:gd name="connsiteY2" fmla="*/ 295422 h 2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295422">
                <a:moveTo>
                  <a:pt x="0" y="0"/>
                </a:moveTo>
                <a:cubicBezTo>
                  <a:pt x="11723" y="94957"/>
                  <a:pt x="23447" y="189914"/>
                  <a:pt x="112542" y="239151"/>
                </a:cubicBezTo>
                <a:cubicBezTo>
                  <a:pt x="201637" y="288388"/>
                  <a:pt x="368104" y="291905"/>
                  <a:pt x="534572" y="29542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364566" y="6428935"/>
            <a:ext cx="295422" cy="166468"/>
          </a:xfrm>
          <a:custGeom>
            <a:avLst/>
            <a:gdLst>
              <a:gd name="connsiteX0" fmla="*/ 0 w 295422"/>
              <a:gd name="connsiteY0" fmla="*/ 0 h 166468"/>
              <a:gd name="connsiteX1" fmla="*/ 70339 w 295422"/>
              <a:gd name="connsiteY1" fmla="*/ 140677 h 166468"/>
              <a:gd name="connsiteX2" fmla="*/ 295422 w 295422"/>
              <a:gd name="connsiteY2" fmla="*/ 154745 h 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422" h="166468">
                <a:moveTo>
                  <a:pt x="0" y="0"/>
                </a:moveTo>
                <a:cubicBezTo>
                  <a:pt x="10551" y="57443"/>
                  <a:pt x="21102" y="114886"/>
                  <a:pt x="70339" y="140677"/>
                </a:cubicBezTo>
                <a:cubicBezTo>
                  <a:pt x="119576" y="166468"/>
                  <a:pt x="207499" y="160606"/>
                  <a:pt x="295422" y="15474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602523" y="5359791"/>
            <a:ext cx="121920" cy="914400"/>
          </a:xfrm>
          <a:custGeom>
            <a:avLst/>
            <a:gdLst>
              <a:gd name="connsiteX0" fmla="*/ 56271 w 121920"/>
              <a:gd name="connsiteY0" fmla="*/ 0 h 914400"/>
              <a:gd name="connsiteX1" fmla="*/ 112542 w 121920"/>
              <a:gd name="connsiteY1" fmla="*/ 365760 h 914400"/>
              <a:gd name="connsiteX2" fmla="*/ 0 w 12192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914400">
                <a:moveTo>
                  <a:pt x="56271" y="0"/>
                </a:moveTo>
                <a:cubicBezTo>
                  <a:pt x="89095" y="106680"/>
                  <a:pt x="121920" y="213360"/>
                  <a:pt x="112542" y="365760"/>
                </a:cubicBezTo>
                <a:cubicBezTo>
                  <a:pt x="103164" y="518160"/>
                  <a:pt x="51582" y="716280"/>
                  <a:pt x="0" y="914400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880381" y="5401994"/>
            <a:ext cx="201637" cy="872197"/>
          </a:xfrm>
          <a:custGeom>
            <a:avLst/>
            <a:gdLst>
              <a:gd name="connsiteX0" fmla="*/ 89096 w 201637"/>
              <a:gd name="connsiteY0" fmla="*/ 0 h 872197"/>
              <a:gd name="connsiteX1" fmla="*/ 18757 w 201637"/>
              <a:gd name="connsiteY1" fmla="*/ 365760 h 872197"/>
              <a:gd name="connsiteX2" fmla="*/ 201637 w 201637"/>
              <a:gd name="connsiteY2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637" h="872197">
                <a:moveTo>
                  <a:pt x="89096" y="0"/>
                </a:moveTo>
                <a:cubicBezTo>
                  <a:pt x="44548" y="110197"/>
                  <a:pt x="0" y="220394"/>
                  <a:pt x="18757" y="365760"/>
                </a:cubicBezTo>
                <a:cubicBezTo>
                  <a:pt x="37514" y="511126"/>
                  <a:pt x="119575" y="691661"/>
                  <a:pt x="201637" y="872197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869809" y="5345723"/>
            <a:ext cx="211015" cy="1041009"/>
          </a:xfrm>
          <a:custGeom>
            <a:avLst/>
            <a:gdLst>
              <a:gd name="connsiteX0" fmla="*/ 168813 w 211015"/>
              <a:gd name="connsiteY0" fmla="*/ 0 h 1041009"/>
              <a:gd name="connsiteX1" fmla="*/ 182880 w 211015"/>
              <a:gd name="connsiteY1" fmla="*/ 351692 h 1041009"/>
              <a:gd name="connsiteX2" fmla="*/ 0 w 211015"/>
              <a:gd name="connsiteY2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1041009">
                <a:moveTo>
                  <a:pt x="168813" y="0"/>
                </a:moveTo>
                <a:cubicBezTo>
                  <a:pt x="189914" y="89095"/>
                  <a:pt x="211015" y="178191"/>
                  <a:pt x="182880" y="351692"/>
                </a:cubicBezTo>
                <a:cubicBezTo>
                  <a:pt x="154745" y="525193"/>
                  <a:pt x="77372" y="783101"/>
                  <a:pt x="0" y="104100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066757" y="4093698"/>
            <a:ext cx="581465" cy="2349305"/>
          </a:xfrm>
          <a:custGeom>
            <a:avLst/>
            <a:gdLst>
              <a:gd name="connsiteX0" fmla="*/ 450166 w 581465"/>
              <a:gd name="connsiteY0" fmla="*/ 0 h 2349305"/>
              <a:gd name="connsiteX1" fmla="*/ 506437 w 581465"/>
              <a:gd name="connsiteY1" fmla="*/ 773724 h 2349305"/>
              <a:gd name="connsiteX2" fmla="*/ 0 w 581465"/>
              <a:gd name="connsiteY2" fmla="*/ 2349305 h 23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65" h="2349305">
                <a:moveTo>
                  <a:pt x="450166" y="0"/>
                </a:moveTo>
                <a:cubicBezTo>
                  <a:pt x="515815" y="191086"/>
                  <a:pt x="581465" y="382173"/>
                  <a:pt x="506437" y="773724"/>
                </a:cubicBezTo>
                <a:cubicBezTo>
                  <a:pt x="431409" y="1165275"/>
                  <a:pt x="215704" y="1757290"/>
                  <a:pt x="0" y="2349305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137095" y="4051495"/>
            <a:ext cx="905022" cy="2475914"/>
          </a:xfrm>
          <a:custGeom>
            <a:avLst/>
            <a:gdLst>
              <a:gd name="connsiteX0" fmla="*/ 703385 w 905022"/>
              <a:gd name="connsiteY0" fmla="*/ 0 h 2475914"/>
              <a:gd name="connsiteX1" fmla="*/ 787791 w 905022"/>
              <a:gd name="connsiteY1" fmla="*/ 618979 h 2475914"/>
              <a:gd name="connsiteX2" fmla="*/ 0 w 905022"/>
              <a:gd name="connsiteY2" fmla="*/ 2475914 h 24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22" h="2475914">
                <a:moveTo>
                  <a:pt x="703385" y="0"/>
                </a:moveTo>
                <a:cubicBezTo>
                  <a:pt x="804203" y="103163"/>
                  <a:pt x="905022" y="206327"/>
                  <a:pt x="787791" y="618979"/>
                </a:cubicBezTo>
                <a:cubicBezTo>
                  <a:pt x="670560" y="1031631"/>
                  <a:pt x="135988" y="2166425"/>
                  <a:pt x="0" y="247591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321169" y="970671"/>
            <a:ext cx="2117188" cy="5655212"/>
          </a:xfrm>
          <a:custGeom>
            <a:avLst/>
            <a:gdLst>
              <a:gd name="connsiteX0" fmla="*/ 0 w 2117188"/>
              <a:gd name="connsiteY0" fmla="*/ 0 h 5655212"/>
              <a:gd name="connsiteX1" fmla="*/ 1842868 w 2117188"/>
              <a:gd name="connsiteY1" fmla="*/ 1589649 h 5655212"/>
              <a:gd name="connsiteX2" fmla="*/ 1645920 w 2117188"/>
              <a:gd name="connsiteY2" fmla="*/ 4712677 h 5655212"/>
              <a:gd name="connsiteX3" fmla="*/ 759656 w 2117188"/>
              <a:gd name="connsiteY3" fmla="*/ 5655212 h 565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188" h="5655212">
                <a:moveTo>
                  <a:pt x="0" y="0"/>
                </a:moveTo>
                <a:cubicBezTo>
                  <a:pt x="784274" y="402101"/>
                  <a:pt x="1568548" y="804203"/>
                  <a:pt x="1842868" y="1589649"/>
                </a:cubicBezTo>
                <a:cubicBezTo>
                  <a:pt x="2117188" y="2375095"/>
                  <a:pt x="1826455" y="4035083"/>
                  <a:pt x="1645920" y="4712677"/>
                </a:cubicBezTo>
                <a:cubicBezTo>
                  <a:pt x="1465385" y="5390271"/>
                  <a:pt x="1112520" y="5522741"/>
                  <a:pt x="759656" y="5655212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Contents: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47800"/>
            <a:ext cx="8503920" cy="5181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Red-Black trees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Insertion in Red-Black tree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Pseudo code for insertion in Red-Black tree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Deletion in Red-Black tree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Pseudo code for deletion in Red-Black tree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 &amp; Disadvantages</a:t>
            </a:r>
          </a:p>
          <a:p>
            <a:pPr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14400"/>
            <a:ext cx="85344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Pseudo code for RB-INSERT-FIXUP: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RB-INSERT-FIXUP (T, z)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while color [p[z]] = RED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do if p [z] = left [p[p[z]]]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then y ← right [p[p[z]]]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if color [y] = RED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then color [p[z]]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color [y]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color [p[p[z]]] ← RED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z ← p[p[z]]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else if z= right [p[z]]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then z ← p [z] //Case 2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6400"/>
            <a:ext cx="9144000" cy="253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LEFT-ROTATE (T, z) //Case 2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color [p[z]] ← BLACK //Case 3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color [p [p[z]]] ← RED //Case 3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RIGHT-ROTATE (T, p [p[z]]) //Case 3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else (same as then clause)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With "right" and "left" exchanged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color [root[T]] ← BLACK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307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14400" y="5257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724400" y="3048000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color[P[z]]=Red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do if p [z] = left [p[p[z]]]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19200" y="426720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P[z]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28800" y="3124200"/>
            <a:ext cx="1066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P[P[z]]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5334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2819400"/>
            <a:ext cx="39738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 y ← right [p[p[z]]]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if color [y] = RED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4191000"/>
            <a:ext cx="697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P[z]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3124200"/>
            <a:ext cx="1074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P[P[z]]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5334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7600" y="2895600"/>
            <a:ext cx="533511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color [p[z]]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color [y]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color [p[p[z]]] ← RED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4191000"/>
            <a:ext cx="697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P[z]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05000" y="3124200"/>
            <a:ext cx="10743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P[P[z]]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3429000"/>
            <a:ext cx="2574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z ← p[p[z]]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1200" y="31242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0" y="2286000"/>
            <a:ext cx="5486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while color[P[z]]=Red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do if p [z] = left [p[p[z]]]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then y ← right [p[p[z]]]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if color [y] = RED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then color [p[z]]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color [y]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color [p[p[z]]] ← RED //Case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z ← p[p[z]]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1200" y="3048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1981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19812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P[z]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914400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P[P[z]]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954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4648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8200" y="5715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171700" y="43815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76400" y="44196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257300" y="54483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8600" y="2209800"/>
            <a:ext cx="5486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color [y] = RED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then color [p[z]]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color [y] ← BLACK //Case 1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color [p[p[z]]] ← RED //Case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z ← p[p[z]] //Case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if z= right [p[z]]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z ← p [z] //Case 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LEFT-ROTATE (T, z) //Case 2 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1981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71600" y="19812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urved Down Arrow 23"/>
          <p:cNvSpPr/>
          <p:nvPr/>
        </p:nvSpPr>
        <p:spPr>
          <a:xfrm flipH="1">
            <a:off x="990600" y="2057400"/>
            <a:ext cx="12192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167640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Left Rotation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371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438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438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505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4572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4572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505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5562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1336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2004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2004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104900" y="43053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</p:cNvCxnSpPr>
          <p:nvPr/>
        </p:nvCxnSpPr>
        <p:spPr>
          <a:xfrm rot="5400000">
            <a:off x="457200" y="4308008"/>
            <a:ext cx="4925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104900" y="53721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2385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7620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3200400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LEFT-ROTATE (T, z) //Case 2 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1981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47800" y="19812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28800" y="1600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92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37338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52400" y="4800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43000" y="48006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7338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800" y="57912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86000" y="23622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676400" y="23622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143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1104900" y="4533900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334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104900" y="56007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638300" y="34671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685800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1000" y="2895600"/>
            <a:ext cx="548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color [p[z]] ← BLACK //Case 3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color [p [p[z]]] ← RED //Case 3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RIGHT-ROTATE (T, p [p[z]]) //Case 3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209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33528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1600200" y="1371600"/>
            <a:ext cx="12192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12954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 is a way of defining, storing and retrieving of data in a structural and systematic way.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2 types of Data structures are there: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Data structures-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Arrays,Linkedlist,Stack,Queue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Non-linear Data structures-Trees and Graphs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Tree: Tree is a Non-linear data structure consisting of one node called root and zero or one or more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76400" y="16002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622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3810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581400" y="4724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47244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09800" y="23622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447800" y="23622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8956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8382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3484796" y="4440005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400300" y="3619500"/>
            <a:ext cx="4572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333500" y="45339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1333500" y="35433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7000" y="609600"/>
            <a:ext cx="3525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RB INSERT FIXUP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2209800"/>
            <a:ext cx="5486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RIGHT-ROTATE (T, p [p[z]]) //Case 3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else (same as then clause)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With "right" and "left" exchanged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color [root[T]] ← BLACK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1"/>
            <a:ext cx="8763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Left Rotation:</a:t>
            </a:r>
          </a:p>
          <a:p>
            <a:pPr algn="just"/>
            <a:r>
              <a:rPr 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left-rotation, the arrangement of the nodes on the right is transformed into the arrangements on the left node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marL="514350" indent="-51435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Let the initial tree be</a:t>
            </a:r>
          </a:p>
        </p:txBody>
      </p:sp>
      <p:pic>
        <p:nvPicPr>
          <p:cNvPr id="1026" name="Picture 2" descr="left-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1447800" cy="1447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4419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If y has a 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assign x as the parent of the left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 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left-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05400"/>
            <a:ext cx="1371600" cy="1447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88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x as the parent of the left </a:t>
            </a:r>
            <a:r>
              <a:rPr lang="en-US" dirty="0" err="1" smtClean="0"/>
              <a:t>subtree</a:t>
            </a:r>
            <a:r>
              <a:rPr lang="en-US" dirty="0" smtClean="0"/>
              <a:t> of y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572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If the parent of x is NULL, make y as the root of the tree.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Else if x is the left child of p, make y as the left child of p.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Else assign y as the right child of p</a:t>
            </a:r>
          </a:p>
        </p:txBody>
      </p:sp>
      <p:pic>
        <p:nvPicPr>
          <p:cNvPr id="44037" name="Picture 5" descr="left-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1371600" cy="1295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" y="3200400"/>
            <a:ext cx="518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Make y as the parent of x.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9" name="Picture 7" descr="left-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419600"/>
            <a:ext cx="1447800" cy="1295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81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parent of x to that of 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5638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y as the parent of x.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Pseudo code for LEFT Rotation: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LEFT ROTATE(T, x)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y ← right [x]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right [x] ← left [y]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 [left[y]] ← x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p[y] ← p[x]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p[x] = nil [T]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then root [T] ←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if x = left [p[x]]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then left [p[x]] ←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right [p[x]] ←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left [y] ← x.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 [x] ← y.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9200" y="26670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81200" y="37338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1790700" y="3390900"/>
            <a:ext cx="457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" idx="3"/>
          </p:cNvCxnSpPr>
          <p:nvPr/>
        </p:nvCxnSpPr>
        <p:spPr>
          <a:xfrm rot="5400000">
            <a:off x="876300" y="33555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1676400" y="4460408"/>
            <a:ext cx="4925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6200000" flipH="1">
            <a:off x="2593507" y="44223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8382" y="35915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4810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0624" y="47345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rot="5400000" flipH="1" flipV="1">
            <a:off x="1334294" y="23995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rved Down Arrow 81"/>
          <p:cNvSpPr/>
          <p:nvPr/>
        </p:nvSpPr>
        <p:spPr>
          <a:xfrm flipH="1">
            <a:off x="990600" y="2286000"/>
            <a:ext cx="1143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" y="19620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 Rotation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581400" y="3352800"/>
            <a:ext cx="19812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5200" y="3028890"/>
            <a:ext cx="212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Left Rotation(T, x)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00800" y="37338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162800" y="25908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 flipH="1" flipV="1">
            <a:off x="7276306" y="23233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913796" y="3373204"/>
            <a:ext cx="533400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6096000" y="4460408"/>
            <a:ext cx="4925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6972300" y="44223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7734300" y="3314700"/>
            <a:ext cx="5334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43600" y="48107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15200" y="48107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53400" y="36677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990600"/>
            <a:ext cx="2912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LEFT ROTATION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762000"/>
            <a:ext cx="452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for Left Rotation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47800" y="1295400"/>
            <a:ext cx="7620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3124200"/>
            <a:ext cx="762000" cy="762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0" y="41148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50292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2000" y="2286000"/>
            <a:ext cx="7620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3200400"/>
            <a:ext cx="762000" cy="76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09800" y="4191000"/>
            <a:ext cx="762000" cy="76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24000" y="5181600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9400" y="5181600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10000" y="59436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>
            <a:stCxn id="3" idx="3"/>
          </p:cNvCxnSpPr>
          <p:nvPr/>
        </p:nvCxnSpPr>
        <p:spPr>
          <a:xfrm rot="5400000">
            <a:off x="1219200" y="20220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057400" y="1905000"/>
            <a:ext cx="340192" cy="3401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5"/>
          </p:cNvCxnSpPr>
          <p:nvPr/>
        </p:nvCxnSpPr>
        <p:spPr>
          <a:xfrm rot="16200000" flipH="1">
            <a:off x="2860208" y="2860208"/>
            <a:ext cx="340192" cy="3401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" idx="5"/>
          </p:cNvCxnSpPr>
          <p:nvPr/>
        </p:nvCxnSpPr>
        <p:spPr>
          <a:xfrm rot="16200000" flipH="1">
            <a:off x="3584108" y="3812708"/>
            <a:ext cx="492592" cy="4163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" idx="5"/>
            <a:endCxn id="7" idx="1"/>
          </p:cNvCxnSpPr>
          <p:nvPr/>
        </p:nvCxnSpPr>
        <p:spPr>
          <a:xfrm rot="16200000" flipH="1">
            <a:off x="4422308" y="4803308"/>
            <a:ext cx="375584" cy="2993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" idx="3"/>
          </p:cNvCxnSpPr>
          <p:nvPr/>
        </p:nvCxnSpPr>
        <p:spPr>
          <a:xfrm rot="5400000">
            <a:off x="1981200" y="29364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5" idx="3"/>
          </p:cNvCxnSpPr>
          <p:nvPr/>
        </p:nvCxnSpPr>
        <p:spPr>
          <a:xfrm rot="5400000">
            <a:off x="2667000" y="3850808"/>
            <a:ext cx="492592" cy="3401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" idx="3"/>
          </p:cNvCxnSpPr>
          <p:nvPr/>
        </p:nvCxnSpPr>
        <p:spPr>
          <a:xfrm rot="5400000">
            <a:off x="1981200" y="49176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" idx="5"/>
          </p:cNvCxnSpPr>
          <p:nvPr/>
        </p:nvCxnSpPr>
        <p:spPr>
          <a:xfrm rot="16200000" flipH="1">
            <a:off x="2784008" y="4917608"/>
            <a:ext cx="340192" cy="1877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7" idx="3"/>
            <a:endCxn id="13" idx="7"/>
          </p:cNvCxnSpPr>
          <p:nvPr/>
        </p:nvCxnSpPr>
        <p:spPr>
          <a:xfrm rot="5400000">
            <a:off x="4422308" y="5717708"/>
            <a:ext cx="375584" cy="2993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2438400" y="175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00400" y="25908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Curved Down Arrow 228"/>
          <p:cNvSpPr/>
          <p:nvPr/>
        </p:nvSpPr>
        <p:spPr>
          <a:xfrm flipH="1">
            <a:off x="1828800" y="1905000"/>
            <a:ext cx="15240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34000" y="2743200"/>
            <a:ext cx="29979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LEFT ROTATE(T, x)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y ← right [x] 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762000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for Left Rotation Continue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47800" y="1524000"/>
            <a:ext cx="7620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09800" y="2438400"/>
            <a:ext cx="762000" cy="762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33528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0" y="43434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05200" y="5486400"/>
            <a:ext cx="762000" cy="762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2000" y="2514600"/>
            <a:ext cx="762000" cy="76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24000" y="34290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33600" y="4495800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8200" y="4495800"/>
            <a:ext cx="762000" cy="76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0" y="5486400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24000" y="5486400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219200" y="22506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057400" y="2174408"/>
            <a:ext cx="340192" cy="3401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860208" y="3088808"/>
            <a:ext cx="340192" cy="3401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622208" y="4003208"/>
            <a:ext cx="416392" cy="4163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810000" y="5181600"/>
            <a:ext cx="457200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981200" y="31650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098208" y="41556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336208" y="41556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2707808" y="5222408"/>
            <a:ext cx="340192" cy="1877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905000" y="5222408"/>
            <a:ext cx="416392" cy="2639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91350" y="29966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3350" y="1905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4000" y="2057400"/>
            <a:ext cx="340990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right [x] ← left [y]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 [left[y]] ← x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p[y] ← p[x]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p[x] =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then root [T] ←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if x = left [p[x]]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then left [p[x]] ← y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else right [p[x]] ← y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left [y] ← x.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p [x] ← y.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Right Rotation:</a:t>
            </a:r>
          </a:p>
          <a:p>
            <a:pPr algn="just"/>
            <a:r>
              <a:rPr lang="en-US" sz="3200" dirty="0" smtClean="0"/>
              <a:t>   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right-rotation, the arrangement of the nodes on the left is transformed into the arrangements on the right node.</a:t>
            </a:r>
          </a:p>
          <a:p>
            <a:pPr algn="just"/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Algorithm: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Let the initial tree be</a:t>
            </a:r>
          </a:p>
        </p:txBody>
      </p:sp>
      <p:pic>
        <p:nvPicPr>
          <p:cNvPr id="45058" name="Picture 2" descr="right-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95600"/>
            <a:ext cx="1371600" cy="14478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0" y="4267200"/>
            <a:ext cx="155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47244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If x has a 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assign y as the parent of the right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 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60" name="Picture 4" descr="right-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05400"/>
            <a:ext cx="1219200" cy="1295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85800" y="6248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y as the parent of the right </a:t>
            </a:r>
            <a:r>
              <a:rPr lang="en-US" dirty="0" err="1" smtClean="0"/>
              <a:t>subtree</a:t>
            </a:r>
            <a:r>
              <a:rPr lang="en-US" dirty="0" smtClean="0"/>
              <a:t> of x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381000"/>
            <a:ext cx="883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If the parent of y is NULL, make x as the root of the tree.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Else if y is the right child of its parent p, make x as the right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child of p.     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Else assign x as the left child of p.</a:t>
            </a:r>
          </a:p>
        </p:txBody>
      </p:sp>
      <p:pic>
        <p:nvPicPr>
          <p:cNvPr id="19458" name="Picture 2" descr="right-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1219200" cy="1371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09800" y="358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3048000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Assign the parent of y as the parent of x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Make x as the parent of y.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60" name="Picture 4" descr="right-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4495800"/>
            <a:ext cx="1143000" cy="1371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71600" y="5715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x as the parent of y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38100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52600" y="26670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 flipH="1" flipV="1">
            <a:off x="1866106" y="23995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503596" y="3449404"/>
            <a:ext cx="533400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85800" y="4536608"/>
            <a:ext cx="4925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1562100" y="44985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324100" y="3390900"/>
            <a:ext cx="5334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48869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48869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37439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1066800"/>
            <a:ext cx="313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505200" y="3352800"/>
            <a:ext cx="2209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>
            <a:off x="1447800" y="2286000"/>
            <a:ext cx="1447800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9812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600" y="30480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81800" y="2590800"/>
            <a:ext cx="762000" cy="76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43800" y="36576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7353300" y="3314700"/>
            <a:ext cx="457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3"/>
          </p:cNvCxnSpPr>
          <p:nvPr/>
        </p:nvCxnSpPr>
        <p:spPr>
          <a:xfrm rot="5400000">
            <a:off x="6438900" y="32793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239000" y="4384208"/>
            <a:ext cx="4925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8156107" y="4346108"/>
            <a:ext cx="492592" cy="416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80982" y="3515380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2800" y="473458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3224" y="46583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γ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6896894" y="23233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Red-Black Tree is invented in 1972 by Rudolf Bayer.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self balancing binary search tree.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each node stores an extra bit representing color (“Red” or “Black”).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balance of tree is not perfect, it is good enough to reduce the searching time.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node requires only 1 bit of space to store the color information, these type of trees show identical memory footprint to classic(uncolored) binary search tree.</a:t>
            </a:r>
          </a:p>
          <a:p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914400"/>
            <a:ext cx="4754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for Right Rotation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9812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90600" y="3048000"/>
            <a:ext cx="762000" cy="76200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3048000"/>
            <a:ext cx="762000" cy="76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4114800"/>
            <a:ext cx="76200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00200" y="41148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66800" y="5181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86000" y="5181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447800" y="2743200"/>
            <a:ext cx="416392" cy="26399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133600" y="27432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838200" y="38100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1447800" y="38100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1427396" y="4897204"/>
            <a:ext cx="457200" cy="26399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2171700" y="4838700"/>
            <a:ext cx="3810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rved Down Arrow 77"/>
          <p:cNvSpPr/>
          <p:nvPr/>
        </p:nvSpPr>
        <p:spPr>
          <a:xfrm>
            <a:off x="1295400" y="1676400"/>
            <a:ext cx="16002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8600" y="1371600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3429000" y="3352800"/>
            <a:ext cx="2209800" cy="381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77000" y="1905000"/>
            <a:ext cx="762000" cy="76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867400" y="2971800"/>
            <a:ext cx="76200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162800" y="2971800"/>
            <a:ext cx="762000" cy="76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6705600" y="40386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600" y="4038600"/>
            <a:ext cx="762000" cy="76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6096000" y="51054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239000" y="5105400"/>
            <a:ext cx="7620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rot="5400000">
            <a:off x="6324600" y="2667000"/>
            <a:ext cx="416392" cy="26399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H="1">
            <a:off x="7010400" y="26670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7010400" y="37338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7696200" y="3733800"/>
            <a:ext cx="4572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6456596" y="4821004"/>
            <a:ext cx="457200" cy="26399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6200000" flipH="1">
            <a:off x="7200901" y="4762500"/>
            <a:ext cx="381000" cy="304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58296" y="3048000"/>
            <a:ext cx="16995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Right Rotation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810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Left-Right Rotate:</a:t>
            </a:r>
          </a:p>
          <a:p>
            <a:pPr algn="just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left-right rotation, the arrangements are first shifted to the left and then to the right.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 Do left rotation on x-y</a:t>
            </a:r>
          </a:p>
        </p:txBody>
      </p:sp>
      <p:pic>
        <p:nvPicPr>
          <p:cNvPr id="47106" name="Picture 2" descr="left-right 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4038600" cy="1524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4114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rotate x-y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038600"/>
            <a:ext cx="88392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2. Do right rotation on y-z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8" name="Picture 4" descr="left-right 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800600"/>
            <a:ext cx="3581400" cy="17526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76400" y="6324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rotate z-y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Right-Left Rotation:</a:t>
            </a:r>
          </a:p>
          <a:p>
            <a:pPr algn="just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right-left rotation, the arrangements are first shifted to the right and then to the left.</a:t>
            </a: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 Do right rotation on x-y</a:t>
            </a:r>
            <a:r>
              <a:rPr lang="en-US" sz="2400" dirty="0" smtClean="0"/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0" name="Picture 2" descr="right-left ro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3962400" cy="1752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057400" y="4572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rotate x-y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038600"/>
            <a:ext cx="8839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2. Do left rotation on z-y.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4" descr="right-left rot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029200"/>
            <a:ext cx="3962400" cy="1600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33600" y="64886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rotate z-y</a:t>
            </a:r>
            <a:endParaRPr lang="en-US" dirty="0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10 18 7 15 16 30 25 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743200"/>
            <a:ext cx="952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743200"/>
            <a:ext cx="1666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590800"/>
            <a:ext cx="23717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10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209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18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2133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7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" y="4800600"/>
            <a:ext cx="18288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10 is inserted as a root node with Black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29000" y="4800600"/>
            <a:ext cx="2057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18 is inserted as a leaf node with Red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800" y="48006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7 is inserted as a leaf node with Red in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26098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3400" y="1143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15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600200"/>
            <a:ext cx="22764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33400" y="4648200"/>
            <a:ext cx="2514600" cy="1447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15 is inserted as a leaf node to 18 with Red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43400" y="4648200"/>
            <a:ext cx="26670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Red parent contains Red child both parent and parent sibling color changes to Black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9622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47800"/>
            <a:ext cx="22193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1447800"/>
            <a:ext cx="2428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914400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16: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4800" y="5105400"/>
            <a:ext cx="25146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16 is inserted as a leaf node to 15 with Red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5105400"/>
            <a:ext cx="23622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Red parent contains Red child Left Rotation will takes place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72200" y="5105400"/>
            <a:ext cx="2601352" cy="13516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Left Rotation Right Rotation will takes place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2971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57200" y="838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30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95400"/>
            <a:ext cx="2895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1321191"/>
            <a:ext cx="31718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304800" y="5257800"/>
            <a:ext cx="25908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30 is inserted as a leaf node to 18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5029200"/>
            <a:ext cx="2362200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Red parent contains Red child color of parent and parent sibling color changes to Black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4600" y="5029200"/>
            <a:ext cx="2514600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it rechecks parents parent is not root node so it is also changes to Black to Red color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29241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762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Insert 25: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066800"/>
            <a:ext cx="341947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875" y="1143000"/>
            <a:ext cx="29051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381000" y="5486400"/>
            <a:ext cx="23622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Element 25 is inserted as a leaf node to 30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5486400"/>
            <a:ext cx="23622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Red parent contains Red child first Right Rotation will takes place 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05600" y="5486400"/>
            <a:ext cx="2209800" cy="1219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Right Rotation Left Rotation will takes place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305800" cy="9723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in Red-Black Trees: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305800" cy="438912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Perform BST deletion.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Case1 - If node to be deleted is red, just delete it.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Case2 - If root is double black(DB), just remove DB.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Case3 - If DB’s sibling is black, &amp; both its children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are black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-&gt; Remove DB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-&gt; Add black to its parent(P)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-&gt; If P is Red it becomes black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-&gt; If P is black it becomes double black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-&gt; Make sibling red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If still DB exist apply other cases                             </a:t>
            </a: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219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03920" cy="5181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Case4 - If DB’s sibling is Red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-&gt; Swap colors of parent &amp; its sibling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-&gt; Rotate parent in DB direction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-&gt; Reapply cases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Case5 - DB’s sibling is black, sibling’s child who is far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from DB is black, but near child to DB is Red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Swap color of DB’s sibling &amp; siblings child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who is near to DB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Rotate sibling in opposite direction to DB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Apply cases</a:t>
            </a: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Rules: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Every node has a color either “Red” or “Black”.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root of the tree is always black.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There are no two adjacent red nodes (means red parent cannot contain red child).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Every path from a root node to any of its null nodes must have the same number of black nodes.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All null nodes are considered Black nodes.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Continue….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Case6 - DB’s sibling is black, far child is red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Swap color of parent &amp; sibling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Rotate parent in DB’s direction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Remove DB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-&gt; Change color of red child to black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990600"/>
            <a:ext cx="8534400" cy="609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Pseudo code for Deletion in Red-Black tree: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RB-DELETE (T, z)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if left [z] = nil [T] or right [z] = nil [T]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then y ← z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y ← TREE-SUCCESSOR (z)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if left [y] ≠ nil [T]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x ← left [y]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x ← right [y]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p [x] ← p [y] </a:t>
            </a: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905000"/>
            <a:ext cx="4267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p[y] = nil [T]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then root [T]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if y = left [p[y]]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then left [p[y]]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right [p[y]] ← x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y≠ z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key [z] ← key [y]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copy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y's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satellite data into z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color [y] = BLACK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RB-delete-FIXUP (T, x)  return y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2317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42273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32673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928073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166073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23073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632673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28073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4796077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" idx="3"/>
          </p:cNvCxnSpPr>
          <p:nvPr/>
        </p:nvCxnSpPr>
        <p:spPr>
          <a:xfrm rot="5400000">
            <a:off x="4089873" y="2403008"/>
            <a:ext cx="3401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166073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3"/>
          </p:cNvCxnSpPr>
          <p:nvPr/>
        </p:nvCxnSpPr>
        <p:spPr>
          <a:xfrm rot="5400000">
            <a:off x="3442173" y="3431708"/>
            <a:ext cx="4163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775673" y="4460408"/>
            <a:ext cx="4925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5" idx="3"/>
          </p:cNvCxnSpPr>
          <p:nvPr/>
        </p:nvCxnSpPr>
        <p:spPr>
          <a:xfrm rot="5400000">
            <a:off x="3937473" y="4536608"/>
            <a:ext cx="492592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5423373" y="3390900"/>
            <a:ext cx="3810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851873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6200000" flipH="1">
            <a:off x="5499573" y="5524500"/>
            <a:ext cx="3048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4796077" y="5583004"/>
            <a:ext cx="381000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6200000" flipH="1">
            <a:off x="4089873" y="55626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>
            <a:off x="3500677" y="5583004"/>
            <a:ext cx="381000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H="1">
            <a:off x="3403279" y="4572794"/>
            <a:ext cx="305594" cy="151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2852977" y="4554304"/>
            <a:ext cx="457200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5400000">
            <a:off x="3975573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928073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800600" y="36576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537674" y="3657600"/>
            <a:ext cx="685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</a:p>
          <a:p>
            <a:pPr algn="ctr"/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3276600" y="48006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667000" y="48006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3276600" y="57912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114800" y="57912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648200" y="57912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86400" y="579120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676400" y="914400"/>
            <a:ext cx="593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for deletion in Red-Black Tree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 rot="16200000" flipH="1">
            <a:off x="2517308" y="4422308"/>
            <a:ext cx="4163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956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527030" y="3276600"/>
            <a:ext cx="4616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left [z] = nil [T] or right [z] = nil [T]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895600" y="43434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 rot="16200000" flipH="1">
            <a:off x="2517308" y="4422308"/>
            <a:ext cx="4163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27030" y="3124200"/>
            <a:ext cx="461697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left [z] = nil [T] or right [z] = nil [T]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then y ← z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y ← TREE-SUCCESSOR (z) 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4343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 rot="16200000" flipH="1">
            <a:off x="2517308" y="4422308"/>
            <a:ext cx="416392" cy="34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95600" y="4343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57800" y="3048000"/>
            <a:ext cx="30877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left [y] ≠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x ← left [y]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x ← right [y] 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95600" y="4343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56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8800" y="3352800"/>
            <a:ext cx="1819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 [x] ← p [y]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>
            <a:stCxn id="5" idx="4"/>
            <a:endCxn id="18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4343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56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5" idx="4"/>
            <a:endCxn id="17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76800" y="2590800"/>
            <a:ext cx="3962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nil is right or left child to 38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if p[y] =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root [T] ← x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if y = left [p[y]]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then left [p[y]] ← x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right [p[y]] ← x 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39 (i.e. z=39)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743200" y="5500468"/>
            <a:ext cx="185224" cy="407963"/>
          </a:xfrm>
          <a:custGeom>
            <a:avLst/>
            <a:gdLst>
              <a:gd name="connsiteX0" fmla="*/ 98474 w 185224"/>
              <a:gd name="connsiteY0" fmla="*/ 0 h 407963"/>
              <a:gd name="connsiteX1" fmla="*/ 168812 w 185224"/>
              <a:gd name="connsiteY1" fmla="*/ 239150 h 407963"/>
              <a:gd name="connsiteX2" fmla="*/ 0 w 185224"/>
              <a:gd name="connsiteY2" fmla="*/ 40796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24" h="407963">
                <a:moveTo>
                  <a:pt x="98474" y="0"/>
                </a:moveTo>
                <a:cubicBezTo>
                  <a:pt x="141849" y="85578"/>
                  <a:pt x="185224" y="171156"/>
                  <a:pt x="168812" y="239150"/>
                </a:cubicBezTo>
                <a:cubicBezTo>
                  <a:pt x="152400" y="307144"/>
                  <a:pt x="76200" y="357553"/>
                  <a:pt x="0" y="407963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940148" y="5542671"/>
            <a:ext cx="257907" cy="422031"/>
          </a:xfrm>
          <a:custGeom>
            <a:avLst/>
            <a:gdLst>
              <a:gd name="connsiteX0" fmla="*/ 196947 w 257907"/>
              <a:gd name="connsiteY0" fmla="*/ 0 h 422031"/>
              <a:gd name="connsiteX1" fmla="*/ 225083 w 257907"/>
              <a:gd name="connsiteY1" fmla="*/ 281354 h 422031"/>
              <a:gd name="connsiteX2" fmla="*/ 0 w 257907"/>
              <a:gd name="connsiteY2" fmla="*/ 42203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07" h="422031">
                <a:moveTo>
                  <a:pt x="196947" y="0"/>
                </a:moveTo>
                <a:cubicBezTo>
                  <a:pt x="227427" y="105508"/>
                  <a:pt x="257907" y="211016"/>
                  <a:pt x="225083" y="281354"/>
                </a:cubicBezTo>
                <a:cubicBezTo>
                  <a:pt x="192259" y="351692"/>
                  <a:pt x="96129" y="386861"/>
                  <a:pt x="0" y="422031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4343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956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5" idx="4"/>
            <a:endCxn id="17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53000" y="2743200"/>
            <a:ext cx="376000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y≠ z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key [z] ← key [y]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copy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y's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satellite data into z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color [y] = BLACK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RB-delete-FIXUP (T, x)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return y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5181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33600" y="10668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of Red-Black tree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9600" y="1828800"/>
            <a:ext cx="4419600" cy="2362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1.Root of the tree is Black in color.</a:t>
            </a:r>
          </a:p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2.There are no two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adjecent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Red</a:t>
            </a:r>
          </a:p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nodes.</a:t>
            </a:r>
          </a:p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3.Every path from Root node to any </a:t>
            </a:r>
          </a:p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of its null node has same number </a:t>
            </a:r>
          </a:p>
          <a:p>
            <a:pPr marL="342900" indent="-342900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of Black nodes.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386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4290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7244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956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24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38685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39624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2561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8862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7719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24400" y="396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338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9307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6353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945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9436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1522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1804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4348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5895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67200" y="32766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81200" y="106680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 deleting 39 resulting tree will be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38 (i.e. z=38)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3600" y="32766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0" y="3124200"/>
            <a:ext cx="5068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left [z] = nil [T] or right [z] = nil [T]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then y ← z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y ← TREE-SUCCESSOR (z)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19050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38 (i.e. z=38)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33600" y="32766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3124200"/>
            <a:ext cx="5068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048000"/>
            <a:ext cx="30873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if left [y] ≠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x ← left [y]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x ← right [y]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38 (i.e. z=38)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33600" y="32766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05400" y="3048000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3" idx="4"/>
            <a:endCxn id="7" idx="0"/>
          </p:cNvCxnSpPr>
          <p:nvPr/>
        </p:nvCxnSpPr>
        <p:spPr>
          <a:xfrm rot="5400000">
            <a:off x="1066800" y="4114800"/>
            <a:ext cx="13716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1200" y="3276600"/>
            <a:ext cx="18197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 [x] ← p [y]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38 (i.e. z=38)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3600" y="32766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3" idx="4"/>
            <a:endCxn id="7" idx="0"/>
          </p:cNvCxnSpPr>
          <p:nvPr/>
        </p:nvCxnSpPr>
        <p:spPr>
          <a:xfrm rot="5400000">
            <a:off x="1066800" y="4114800"/>
            <a:ext cx="1371600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6200" y="2209800"/>
            <a:ext cx="5410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decide whether x is left or right child to 30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if p[y] =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then root [T]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else if y = left [p[y]]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then left [p[y]]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else right [p[y]] ← x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52600" y="914400"/>
            <a:ext cx="562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 deleting 38 the resulting tree will be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3600" y="32766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z, 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1828800" y="34290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2037471" y="4445391"/>
            <a:ext cx="255563" cy="1448972"/>
          </a:xfrm>
          <a:custGeom>
            <a:avLst/>
            <a:gdLst>
              <a:gd name="connsiteX0" fmla="*/ 72683 w 255563"/>
              <a:gd name="connsiteY0" fmla="*/ 0 h 1448972"/>
              <a:gd name="connsiteX1" fmla="*/ 30480 w 255563"/>
              <a:gd name="connsiteY1" fmla="*/ 872197 h 1448972"/>
              <a:gd name="connsiteX2" fmla="*/ 255563 w 255563"/>
              <a:gd name="connsiteY2" fmla="*/ 1448972 h 144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63" h="1448972">
                <a:moveTo>
                  <a:pt x="72683" y="0"/>
                </a:moveTo>
                <a:cubicBezTo>
                  <a:pt x="36341" y="315351"/>
                  <a:pt x="0" y="630702"/>
                  <a:pt x="30480" y="872197"/>
                </a:cubicBezTo>
                <a:cubicBezTo>
                  <a:pt x="60960" y="1113692"/>
                  <a:pt x="158261" y="1281332"/>
                  <a:pt x="255563" y="144897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309446" y="4473526"/>
            <a:ext cx="180536" cy="1434905"/>
          </a:xfrm>
          <a:custGeom>
            <a:avLst/>
            <a:gdLst>
              <a:gd name="connsiteX0" fmla="*/ 110197 w 180536"/>
              <a:gd name="connsiteY0" fmla="*/ 0 h 1434905"/>
              <a:gd name="connsiteX1" fmla="*/ 11723 w 180536"/>
              <a:gd name="connsiteY1" fmla="*/ 829994 h 1434905"/>
              <a:gd name="connsiteX2" fmla="*/ 180536 w 180536"/>
              <a:gd name="connsiteY2" fmla="*/ 1434905 h 1434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536" h="1434905">
                <a:moveTo>
                  <a:pt x="110197" y="0"/>
                </a:moveTo>
                <a:cubicBezTo>
                  <a:pt x="55098" y="295421"/>
                  <a:pt x="0" y="590843"/>
                  <a:pt x="11723" y="829994"/>
                </a:cubicBezTo>
                <a:cubicBezTo>
                  <a:pt x="23446" y="1069145"/>
                  <a:pt x="101991" y="1252025"/>
                  <a:pt x="180536" y="143490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76800" y="2667000"/>
            <a:ext cx="376000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y≠ z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key [z] ← key [y]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copy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y's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satellite data into z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color [y] = BLACK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RB-delete-FIXUP (T, x)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return y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100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004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58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43638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36399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0275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6576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5433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9906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052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7021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067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9659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7150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9236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518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2062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3609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3528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6576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18288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5800" y="2971800"/>
            <a:ext cx="53789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left [z] = nil [T] or right [z] = nil [T]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then y ← z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y ← TREE-SUCCESSOR (z) 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18288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81600" y="2971800"/>
            <a:ext cx="30877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left [y] ≠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x ← left [y] </a:t>
            </a:r>
          </a:p>
          <a:p>
            <a:pPr marL="342900" indent="-3429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else x ← right [y] </a:t>
            </a:r>
          </a:p>
          <a:p>
            <a:endParaRPr lang="en-US" dirty="0"/>
          </a:p>
        </p:txBody>
      </p:sp>
    </p:spTree>
  </p:cSld>
  <p:clrMapOvr>
    <a:masterClrMapping/>
  </p:clrMapOvr>
  <p:transition spd="med" advTm="0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18288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18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endCxn id="14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800" y="3276600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 [x] ← p [y]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1828800" y="4495800"/>
            <a:ext cx="381002" cy="228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3248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9906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Examples which are not Red-Black trees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57400"/>
            <a:ext cx="4162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ounded Rectangle 22"/>
          <p:cNvSpPr/>
          <p:nvPr/>
        </p:nvSpPr>
        <p:spPr>
          <a:xfrm>
            <a:off x="2209800" y="1981200"/>
            <a:ext cx="19812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Root node is Red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315200" y="2209800"/>
            <a:ext cx="1600200" cy="990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 parent contains a red child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Bent-Up Arrow 27"/>
          <p:cNvSpPr/>
          <p:nvPr/>
        </p:nvSpPr>
        <p:spPr>
          <a:xfrm>
            <a:off x="7391400" y="3200400"/>
            <a:ext cx="3048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-Up Arrow 28"/>
          <p:cNvSpPr/>
          <p:nvPr/>
        </p:nvSpPr>
        <p:spPr>
          <a:xfrm>
            <a:off x="2209800" y="2362200"/>
            <a:ext cx="381000" cy="304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18288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endCxn id="13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38800" y="3276600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2057400"/>
            <a:ext cx="457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Deciding whether x is connected to        left or right of 38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if p[y] = nil [T]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then root [T]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if y = left [p[y]]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then left [p[y]] ← x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else right [p[y]] ← 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1828800" y="4495800"/>
            <a:ext cx="381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81200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71600" y="48006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535004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1811104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198796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714500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914400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Deleting  30 (i.e. z=30)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676400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873347" y="5542671"/>
            <a:ext cx="166468" cy="337624"/>
          </a:xfrm>
          <a:custGeom>
            <a:avLst/>
            <a:gdLst>
              <a:gd name="connsiteX0" fmla="*/ 11724 w 166468"/>
              <a:gd name="connsiteY0" fmla="*/ 0 h 337624"/>
              <a:gd name="connsiteX1" fmla="*/ 25791 w 166468"/>
              <a:gd name="connsiteY1" fmla="*/ 211015 h 337624"/>
              <a:gd name="connsiteX2" fmla="*/ 166468 w 166468"/>
              <a:gd name="connsiteY2" fmla="*/ 337624 h 33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468" h="337624">
                <a:moveTo>
                  <a:pt x="11724" y="0"/>
                </a:moveTo>
                <a:cubicBezTo>
                  <a:pt x="5862" y="77372"/>
                  <a:pt x="0" y="154744"/>
                  <a:pt x="25791" y="211015"/>
                </a:cubicBezTo>
                <a:cubicBezTo>
                  <a:pt x="51582" y="267286"/>
                  <a:pt x="109025" y="302455"/>
                  <a:pt x="166468" y="33762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577927" y="5514535"/>
            <a:ext cx="250873" cy="436099"/>
          </a:xfrm>
          <a:custGeom>
            <a:avLst/>
            <a:gdLst>
              <a:gd name="connsiteX0" fmla="*/ 11722 w 250873"/>
              <a:gd name="connsiteY0" fmla="*/ 0 h 436099"/>
              <a:gd name="connsiteX1" fmla="*/ 39858 w 250873"/>
              <a:gd name="connsiteY1" fmla="*/ 309490 h 436099"/>
              <a:gd name="connsiteX2" fmla="*/ 250873 w 25087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" h="436099">
                <a:moveTo>
                  <a:pt x="11722" y="0"/>
                </a:moveTo>
                <a:cubicBezTo>
                  <a:pt x="5861" y="118403"/>
                  <a:pt x="0" y="236807"/>
                  <a:pt x="39858" y="309490"/>
                </a:cubicBezTo>
                <a:cubicBezTo>
                  <a:pt x="79716" y="382173"/>
                  <a:pt x="165294" y="409136"/>
                  <a:pt x="250873" y="43609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137139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86265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094892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123028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77440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532185" y="4375052"/>
            <a:ext cx="689317" cy="1575582"/>
          </a:xfrm>
          <a:custGeom>
            <a:avLst/>
            <a:gdLst>
              <a:gd name="connsiteX0" fmla="*/ 0 w 689317"/>
              <a:gd name="connsiteY0" fmla="*/ 0 h 1575582"/>
              <a:gd name="connsiteX1" fmla="*/ 633046 w 689317"/>
              <a:gd name="connsiteY1" fmla="*/ 829994 h 1575582"/>
              <a:gd name="connsiteX2" fmla="*/ 337624 w 689317"/>
              <a:gd name="connsiteY2" fmla="*/ 1575582 h 15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317" h="1575582">
                <a:moveTo>
                  <a:pt x="0" y="0"/>
                </a:moveTo>
                <a:cubicBezTo>
                  <a:pt x="288387" y="283698"/>
                  <a:pt x="576775" y="567397"/>
                  <a:pt x="633046" y="829994"/>
                </a:cubicBezTo>
                <a:cubicBezTo>
                  <a:pt x="689317" y="1092591"/>
                  <a:pt x="513470" y="1334086"/>
                  <a:pt x="337624" y="157558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0" y="22098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1828800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1200" y="44958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6096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8800" y="3276600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20574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1" name="Straight Connector 30"/>
          <p:cNvCxnSpPr>
            <a:endCxn id="13" idx="0"/>
          </p:cNvCxnSpPr>
          <p:nvPr/>
        </p:nvCxnSpPr>
        <p:spPr>
          <a:xfrm rot="16200000" flipH="1">
            <a:off x="1657350" y="5124450"/>
            <a:ext cx="1371600" cy="1143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000" y="2590800"/>
            <a:ext cx="383053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y≠ z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key [z] ← key [y]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copy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y's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satellite data into z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color [y] = BLACK (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then RB-delete-FIXUP (T, x) 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y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41687" y="16764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32087" y="2667000"/>
            <a:ext cx="762000" cy="76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27487" y="26670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65487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8687" y="373380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4395491" y="2382604"/>
            <a:ext cx="416392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</p:cNvCxnSpPr>
          <p:nvPr/>
        </p:nvCxnSpPr>
        <p:spPr>
          <a:xfrm rot="5400000">
            <a:off x="3671591" y="2420704"/>
            <a:ext cx="375584" cy="187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059283" y="3449404"/>
            <a:ext cx="457200" cy="263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574987" y="27051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1066800"/>
            <a:ext cx="621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After deleting 30 the resulting tree will be</a:t>
            </a:r>
            <a:endParaRPr lang="en-US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36887" y="5867400"/>
            <a:ext cx="1447800" cy="533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nil(T)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97626" y="4487594"/>
            <a:ext cx="579119" cy="1603717"/>
          </a:xfrm>
          <a:custGeom>
            <a:avLst/>
            <a:gdLst>
              <a:gd name="connsiteX0" fmla="*/ 143021 w 579119"/>
              <a:gd name="connsiteY0" fmla="*/ 0 h 1603717"/>
              <a:gd name="connsiteX1" fmla="*/ 72683 w 579119"/>
              <a:gd name="connsiteY1" fmla="*/ 956603 h 1603717"/>
              <a:gd name="connsiteX2" fmla="*/ 579119 w 579119"/>
              <a:gd name="connsiteY2" fmla="*/ 1603717 h 160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19" h="1603717">
                <a:moveTo>
                  <a:pt x="143021" y="0"/>
                </a:moveTo>
                <a:cubicBezTo>
                  <a:pt x="71510" y="344658"/>
                  <a:pt x="0" y="689317"/>
                  <a:pt x="72683" y="956603"/>
                </a:cubicBezTo>
                <a:cubicBezTo>
                  <a:pt x="145366" y="1223889"/>
                  <a:pt x="362242" y="1413803"/>
                  <a:pt x="579119" y="1603717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746752" y="4445391"/>
            <a:ext cx="787790" cy="1730326"/>
          </a:xfrm>
          <a:custGeom>
            <a:avLst/>
            <a:gdLst>
              <a:gd name="connsiteX0" fmla="*/ 112541 w 787790"/>
              <a:gd name="connsiteY0" fmla="*/ 0 h 1730326"/>
              <a:gd name="connsiteX1" fmla="*/ 112541 w 787790"/>
              <a:gd name="connsiteY1" fmla="*/ 1026941 h 1730326"/>
              <a:gd name="connsiteX2" fmla="*/ 787790 w 787790"/>
              <a:gd name="connsiteY2" fmla="*/ 1730326 h 173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790" h="1730326">
                <a:moveTo>
                  <a:pt x="112541" y="0"/>
                </a:moveTo>
                <a:cubicBezTo>
                  <a:pt x="56270" y="369276"/>
                  <a:pt x="0" y="738553"/>
                  <a:pt x="112541" y="1026941"/>
                </a:cubicBezTo>
                <a:cubicBezTo>
                  <a:pt x="225083" y="1315329"/>
                  <a:pt x="506436" y="1522827"/>
                  <a:pt x="787790" y="1730326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955379" y="3418449"/>
            <a:ext cx="649459" cy="2672862"/>
          </a:xfrm>
          <a:custGeom>
            <a:avLst/>
            <a:gdLst>
              <a:gd name="connsiteX0" fmla="*/ 14068 w 649459"/>
              <a:gd name="connsiteY0" fmla="*/ 0 h 2672862"/>
              <a:gd name="connsiteX1" fmla="*/ 647114 w 649459"/>
              <a:gd name="connsiteY1" fmla="*/ 1519311 h 2672862"/>
              <a:gd name="connsiteX2" fmla="*/ 0 w 649459"/>
              <a:gd name="connsiteY2" fmla="*/ 2672862 h 267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459" h="2672862">
                <a:moveTo>
                  <a:pt x="14068" y="0"/>
                </a:moveTo>
                <a:cubicBezTo>
                  <a:pt x="331763" y="536917"/>
                  <a:pt x="649459" y="1073834"/>
                  <a:pt x="647114" y="1519311"/>
                </a:cubicBezTo>
                <a:cubicBezTo>
                  <a:pt x="644769" y="1964788"/>
                  <a:pt x="322384" y="2318825"/>
                  <a:pt x="0" y="2672862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4983515" y="3277772"/>
            <a:ext cx="933156" cy="2897945"/>
          </a:xfrm>
          <a:custGeom>
            <a:avLst/>
            <a:gdLst>
              <a:gd name="connsiteX0" fmla="*/ 196947 w 933156"/>
              <a:gd name="connsiteY0" fmla="*/ 0 h 2897945"/>
              <a:gd name="connsiteX1" fmla="*/ 900332 w 933156"/>
              <a:gd name="connsiteY1" fmla="*/ 1575582 h 2897945"/>
              <a:gd name="connsiteX2" fmla="*/ 0 w 933156"/>
              <a:gd name="connsiteY2" fmla="*/ 2897945 h 289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156" h="2897945">
                <a:moveTo>
                  <a:pt x="196947" y="0"/>
                </a:moveTo>
                <a:cubicBezTo>
                  <a:pt x="565051" y="546295"/>
                  <a:pt x="933156" y="1092591"/>
                  <a:pt x="900332" y="1575582"/>
                </a:cubicBezTo>
                <a:cubicBezTo>
                  <a:pt x="867508" y="2058573"/>
                  <a:pt x="433754" y="2478259"/>
                  <a:pt x="0" y="2897945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237927" y="1659988"/>
            <a:ext cx="2044504" cy="4628270"/>
          </a:xfrm>
          <a:custGeom>
            <a:avLst/>
            <a:gdLst>
              <a:gd name="connsiteX0" fmla="*/ 0 w 2044504"/>
              <a:gd name="connsiteY0" fmla="*/ 0 h 4628270"/>
              <a:gd name="connsiteX1" fmla="*/ 1477108 w 2044504"/>
              <a:gd name="connsiteY1" fmla="*/ 731520 h 4628270"/>
              <a:gd name="connsiteX2" fmla="*/ 1899138 w 2044504"/>
              <a:gd name="connsiteY2" fmla="*/ 3530990 h 4628270"/>
              <a:gd name="connsiteX3" fmla="*/ 604911 w 2044504"/>
              <a:gd name="connsiteY3" fmla="*/ 4628270 h 462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504" h="4628270">
                <a:moveTo>
                  <a:pt x="0" y="0"/>
                </a:moveTo>
                <a:cubicBezTo>
                  <a:pt x="580292" y="71511"/>
                  <a:pt x="1160585" y="143022"/>
                  <a:pt x="1477108" y="731520"/>
                </a:cubicBezTo>
                <a:cubicBezTo>
                  <a:pt x="1793631" y="1320018"/>
                  <a:pt x="2044504" y="2881532"/>
                  <a:pt x="1899138" y="3530990"/>
                </a:cubicBezTo>
                <a:cubicBezTo>
                  <a:pt x="1753772" y="4180448"/>
                  <a:pt x="1179341" y="4404359"/>
                  <a:pt x="604911" y="4628270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3689287" y="3429000"/>
            <a:ext cx="457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99287" y="3276600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806518" y="4473526"/>
            <a:ext cx="276664" cy="1406769"/>
          </a:xfrm>
          <a:custGeom>
            <a:avLst/>
            <a:gdLst>
              <a:gd name="connsiteX0" fmla="*/ 135987 w 276664"/>
              <a:gd name="connsiteY0" fmla="*/ 0 h 1406769"/>
              <a:gd name="connsiteX1" fmla="*/ 23446 w 276664"/>
              <a:gd name="connsiteY1" fmla="*/ 844062 h 1406769"/>
              <a:gd name="connsiteX2" fmla="*/ 276664 w 276664"/>
              <a:gd name="connsiteY2" fmla="*/ 1406769 h 140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664" h="1406769">
                <a:moveTo>
                  <a:pt x="135987" y="0"/>
                </a:moveTo>
                <a:cubicBezTo>
                  <a:pt x="67993" y="304800"/>
                  <a:pt x="0" y="609600"/>
                  <a:pt x="23446" y="844062"/>
                </a:cubicBezTo>
                <a:cubicBezTo>
                  <a:pt x="46892" y="1078524"/>
                  <a:pt x="161778" y="1242646"/>
                  <a:pt x="276664" y="1406769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141798" y="4473526"/>
            <a:ext cx="208671" cy="1378634"/>
          </a:xfrm>
          <a:custGeom>
            <a:avLst/>
            <a:gdLst>
              <a:gd name="connsiteX0" fmla="*/ 138332 w 208671"/>
              <a:gd name="connsiteY0" fmla="*/ 0 h 1378634"/>
              <a:gd name="connsiteX1" fmla="*/ 11723 w 208671"/>
              <a:gd name="connsiteY1" fmla="*/ 815926 h 1378634"/>
              <a:gd name="connsiteX2" fmla="*/ 208671 w 208671"/>
              <a:gd name="connsiteY2" fmla="*/ 1378634 h 1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71" h="1378634">
                <a:moveTo>
                  <a:pt x="138332" y="0"/>
                </a:moveTo>
                <a:cubicBezTo>
                  <a:pt x="69166" y="293077"/>
                  <a:pt x="0" y="586154"/>
                  <a:pt x="11723" y="815926"/>
                </a:cubicBezTo>
                <a:cubicBezTo>
                  <a:pt x="23446" y="1045698"/>
                  <a:pt x="116058" y="1212166"/>
                  <a:pt x="208671" y="1378634"/>
                </a:cubicBezTo>
              </a:path>
            </a:pathLst>
          </a:cu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Tm="0">
    <p:wedg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838200"/>
            <a:ext cx="8534400" cy="609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Pseudo code for RB-DELETE-FIXUP: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219200"/>
            <a:ext cx="8503920" cy="5638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RB-DELETE-FIXUP (T, x)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while x ≠ root [T] and color [x] = BLACK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do if x = left [p[x]]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then w ← right [p[x]]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if color [w] = RED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then color [w] ← BLACK //Case 1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color [p[x]] ← RED //Case 1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LEFT-ROTATE (T, p [x]) //Case 1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w ← right [p[x]] //Case 1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if color [left [w]] = BLACK and color [right[w]] = BLACK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then color [w] ← RED //Case 2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x ← p[x] //Case 2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Continue…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if color [right [w]] = BLACK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then color [left[w]] ← BLACK //Case 3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color [w] ← RED //Case 3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RIGHT-ROTATE (T, w) //Case 3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w ← right [p[x]] //Case 3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color [w] ← color [p[x]] //Case 4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color p[x] ← BLACK //Case 4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color [right [w]] ← BLACK //Case 4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LEFT-ROTATE (T, p [x]) //Case 4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x ← root [T] //Case 4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else (same as then clause with "right" and "left" exchanged) </a:t>
            </a:r>
          </a:p>
          <a:p>
            <a:pPr marL="457200" indent="-45720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color [x] ← BLACK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143000"/>
            <a:ext cx="47019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55, 30, 90, 80, 50, 35, 15</a:t>
            </a:r>
            <a:endParaRPr lang="en-US" sz="25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8862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482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434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57800" y="3657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0600" y="4724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867400" y="4648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00800" y="5715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>
            <a:stCxn id="4" idx="5"/>
          </p:cNvCxnSpPr>
          <p:nvPr/>
        </p:nvCxnSpPr>
        <p:spPr>
          <a:xfrm rot="16200000" flipH="1">
            <a:off x="44213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</p:cNvCxnSpPr>
          <p:nvPr/>
        </p:nvCxnSpPr>
        <p:spPr>
          <a:xfrm rot="16200000" flipH="1">
            <a:off x="5157367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6" idx="5"/>
          </p:cNvCxnSpPr>
          <p:nvPr/>
        </p:nvCxnSpPr>
        <p:spPr>
          <a:xfrm rot="5400000">
            <a:off x="5233567" y="3328567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</p:cNvCxnSpPr>
          <p:nvPr/>
        </p:nvCxnSpPr>
        <p:spPr>
          <a:xfrm rot="5400000">
            <a:off x="3619501" y="2528467"/>
            <a:ext cx="4814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5858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57150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143506" y="4381506"/>
            <a:ext cx="457200" cy="228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6262267" y="5372100"/>
            <a:ext cx="481433" cy="2528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7432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35814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 rot="16200000" flipH="1">
            <a:off x="3657600" y="3505200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3086100" y="3467100"/>
            <a:ext cx="4814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55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478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657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62200" y="4724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9000" y="4648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38600" y="5638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stCxn id="4" idx="5"/>
          </p:cNvCxnSpPr>
          <p:nvPr/>
        </p:nvCxnSpPr>
        <p:spPr>
          <a:xfrm rot="16200000" flipH="1">
            <a:off x="19829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 rot="16200000" flipH="1">
            <a:off x="2718967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5" idx="5"/>
          </p:cNvCxnSpPr>
          <p:nvPr/>
        </p:nvCxnSpPr>
        <p:spPr>
          <a:xfrm rot="5400000">
            <a:off x="2795167" y="3328567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3"/>
          </p:cNvCxnSpPr>
          <p:nvPr/>
        </p:nvCxnSpPr>
        <p:spPr>
          <a:xfrm rot="5400000">
            <a:off x="1181101" y="2528467"/>
            <a:ext cx="4814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147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2766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705106" y="4381506"/>
            <a:ext cx="457200" cy="228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823867" y="5372100"/>
            <a:ext cx="481433" cy="2528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8288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05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0064" y="33528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5400" y="2590800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 cannot delete 55 directly because it is black so it is replace with nil</a:t>
            </a:r>
          </a:p>
          <a:p>
            <a:pPr algn="just"/>
            <a:endParaRPr lang="en-US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 check sibling of DB it is Red apply Case 4.</a:t>
            </a:r>
          </a:p>
        </p:txBody>
      </p:sp>
      <p:sp>
        <p:nvSpPr>
          <p:cNvPr id="31" name="Oval 30"/>
          <p:cNvSpPr/>
          <p:nvPr/>
        </p:nvSpPr>
        <p:spPr>
          <a:xfrm>
            <a:off x="10668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621718" y="3493082"/>
            <a:ext cx="381000" cy="25283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1" idx="0"/>
          </p:cNvCxnSpPr>
          <p:nvPr/>
        </p:nvCxnSpPr>
        <p:spPr>
          <a:xfrm rot="16200000" flipH="1">
            <a:off x="1200150" y="3524250"/>
            <a:ext cx="304800" cy="1143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098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62200" y="4724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4648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38600" y="5638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2" idx="5"/>
          </p:cNvCxnSpPr>
          <p:nvPr/>
        </p:nvCxnSpPr>
        <p:spPr>
          <a:xfrm rot="16200000" flipH="1">
            <a:off x="19829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5"/>
          </p:cNvCxnSpPr>
          <p:nvPr/>
        </p:nvCxnSpPr>
        <p:spPr>
          <a:xfrm rot="16200000" flipH="1">
            <a:off x="2718967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</p:cNvCxnSpPr>
          <p:nvPr/>
        </p:nvCxnSpPr>
        <p:spPr>
          <a:xfrm rot="5400000">
            <a:off x="1181101" y="2528467"/>
            <a:ext cx="4814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</p:cNvCxnSpPr>
          <p:nvPr/>
        </p:nvCxnSpPr>
        <p:spPr>
          <a:xfrm rot="5400000">
            <a:off x="685801" y="3480967"/>
            <a:ext cx="3290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147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766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05106" y="4381506"/>
            <a:ext cx="457200" cy="228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3823867" y="5372100"/>
            <a:ext cx="481433" cy="2528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48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288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05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0064" y="33528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657600" y="2819400"/>
            <a:ext cx="304800" cy="1371600"/>
          </a:xfrm>
          <a:prstGeom prst="rightBrace">
            <a:avLst>
              <a:gd name="adj1" fmla="val 8333"/>
              <a:gd name="adj2" fmla="val 489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2400" y="297180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 and sibling color changed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Curved Down Arrow 22"/>
          <p:cNvSpPr/>
          <p:nvPr/>
        </p:nvSpPr>
        <p:spPr>
          <a:xfrm rot="21213787" flipH="1">
            <a:off x="1698418" y="2511924"/>
            <a:ext cx="1337951" cy="468034"/>
          </a:xfrm>
          <a:prstGeom prst="curvedDownArrow">
            <a:avLst>
              <a:gd name="adj1" fmla="val 25000"/>
              <a:gd name="adj2" fmla="val 5208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31242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 rotate in DB direction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68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 rot="16200000" flipH="1">
            <a:off x="1238250" y="3562350"/>
            <a:ext cx="228600" cy="1143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55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478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098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62200" y="4800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29000" y="4648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2" idx="5"/>
          </p:cNvCxnSpPr>
          <p:nvPr/>
        </p:nvCxnSpPr>
        <p:spPr>
          <a:xfrm rot="16200000" flipH="1">
            <a:off x="19829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26670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" idx="3"/>
          </p:cNvCxnSpPr>
          <p:nvPr/>
        </p:nvCxnSpPr>
        <p:spPr>
          <a:xfrm rot="5400000">
            <a:off x="12573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0712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2766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9200" y="47244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95400" y="4800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4196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288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690267" y="4457700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098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668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1104900" y="3543299"/>
            <a:ext cx="304801" cy="76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</p:cNvCxnSpPr>
          <p:nvPr/>
        </p:nvCxnSpPr>
        <p:spPr>
          <a:xfrm rot="5400000">
            <a:off x="559384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1676400" y="5638800"/>
            <a:ext cx="3810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5000" y="5791200"/>
            <a:ext cx="160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Still DB exist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81600" y="2743200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Again Reapply cases</a:t>
            </a:r>
          </a:p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 sibling of DB it is Black and both childrens are Black apply Case 3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55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57486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619486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71686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52886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24400" y="4800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38686" y="4648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2" idx="5"/>
          </p:cNvCxnSpPr>
          <p:nvPr/>
        </p:nvCxnSpPr>
        <p:spPr>
          <a:xfrm rot="16200000" flipH="1">
            <a:off x="4392636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5076686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3666987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480953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5686286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38286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238486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45720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76486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16200000" flipH="1">
            <a:off x="3514586" y="3543299"/>
            <a:ext cx="304801" cy="76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</p:cNvCxnSpPr>
          <p:nvPr/>
        </p:nvCxnSpPr>
        <p:spPr>
          <a:xfrm rot="5400000">
            <a:off x="2969070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4043" y="1066800"/>
            <a:ext cx="428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deleting 55 the Tree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305800" cy="9723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Red-Black Trees?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They are self balancing binary search trees.</a:t>
            </a:r>
          </a:p>
          <a:p>
            <a:pPr algn="just"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It has less rotations than AVL trees.</a:t>
            </a:r>
          </a:p>
          <a:p>
            <a:pPr algn="just">
              <a:buFont typeface="Wingdings" pitchFamily="2" charset="2"/>
              <a:buChar char="Ø"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Red-Black trees are good at frequent insertion and deletion than lookup(search).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3246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0866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88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05800" y="4648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2" idx="5"/>
          </p:cNvCxnSpPr>
          <p:nvPr/>
        </p:nvCxnSpPr>
        <p:spPr>
          <a:xfrm rot="16200000" flipH="1">
            <a:off x="68597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75438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3"/>
          </p:cNvCxnSpPr>
          <p:nvPr/>
        </p:nvCxnSpPr>
        <p:spPr>
          <a:xfrm rot="5400000">
            <a:off x="61341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9480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81534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292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05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70866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981700" y="3543299"/>
            <a:ext cx="304801" cy="76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4119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30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000" y="5534561"/>
            <a:ext cx="342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30 is having 2 childrens we cannot delete it directly we replace it with in order successor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91200" y="37338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674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96000" y="34098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1752600" y="1905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5146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668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048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19514" y="4876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7338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Connector 76"/>
          <p:cNvCxnSpPr>
            <a:stCxn id="71" idx="5"/>
          </p:cNvCxnSpPr>
          <p:nvPr/>
        </p:nvCxnSpPr>
        <p:spPr>
          <a:xfrm rot="16200000" flipH="1">
            <a:off x="2287750" y="25405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2971800" y="34809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1" idx="3"/>
          </p:cNvCxnSpPr>
          <p:nvPr/>
        </p:nvCxnSpPr>
        <p:spPr>
          <a:xfrm rot="5400000">
            <a:off x="1562101" y="25284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2376067" y="35190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35814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334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1336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16200000" flipH="1">
            <a:off x="2467114" y="44958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3716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rot="16200000" flipH="1">
            <a:off x="1409700" y="3619499"/>
            <a:ext cx="304801" cy="76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3" idx="3"/>
          </p:cNvCxnSpPr>
          <p:nvPr/>
        </p:nvCxnSpPr>
        <p:spPr>
          <a:xfrm rot="5400000">
            <a:off x="864184" y="35311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Arrow 88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410200" y="5562600"/>
            <a:ext cx="330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 remove DB check its siblings it is Black childs also Black apply Case 3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0866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88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2390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305800" y="4648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68597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75438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1341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9480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8153400" y="43434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05400" y="3657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5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70866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524499" y="3390901"/>
            <a:ext cx="329033" cy="2528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30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563880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 sibling of 35 it is Black and childs also Black apply Case3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48400" y="16764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4600" y="1752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2600" y="1905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146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048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19514" y="4800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338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stCxn id="23" idx="5"/>
          </p:cNvCxnSpPr>
          <p:nvPr/>
        </p:nvCxnSpPr>
        <p:spPr>
          <a:xfrm rot="16200000" flipH="1">
            <a:off x="2287750" y="25405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971800" y="34809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3"/>
          </p:cNvCxnSpPr>
          <p:nvPr/>
        </p:nvCxnSpPr>
        <p:spPr>
          <a:xfrm rot="5400000">
            <a:off x="1562101" y="25284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376067" y="35190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3581400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33400" y="3810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1336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467114" y="44958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71600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1409700" y="3619499"/>
            <a:ext cx="304801" cy="762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64184" y="35311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10200" y="5638800"/>
            <a:ext cx="330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Now Root is DB simply remove the DB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66800" y="2743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143000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43000" y="23622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58664" y="1524000"/>
            <a:ext cx="542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828800" y="1066800"/>
            <a:ext cx="5511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After Deleting 30 the resulting Tree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89498" y="1905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851498" y="2819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84898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56412" y="4800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70698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20" idx="5"/>
          </p:cNvCxnSpPr>
          <p:nvPr/>
        </p:nvCxnSpPr>
        <p:spPr>
          <a:xfrm rot="16200000" flipH="1">
            <a:off x="4624648" y="25405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5308698" y="34809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</p:cNvCxnSpPr>
          <p:nvPr/>
        </p:nvCxnSpPr>
        <p:spPr>
          <a:xfrm rot="5400000">
            <a:off x="3898999" y="25284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712965" y="35190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5918298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022698" y="3810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70498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4804012" y="44958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329249" y="35311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79898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473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Delete 90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4898" y="1905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36898" y="2819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70298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41812" y="4800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6098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3" idx="5"/>
          </p:cNvCxnSpPr>
          <p:nvPr/>
        </p:nvCxnSpPr>
        <p:spPr>
          <a:xfrm rot="16200000" flipH="1">
            <a:off x="2110048" y="25405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794098" y="34809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3"/>
          </p:cNvCxnSpPr>
          <p:nvPr/>
        </p:nvCxnSpPr>
        <p:spPr>
          <a:xfrm rot="5400000">
            <a:off x="1384399" y="25284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198365" y="35190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403698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8098" y="3810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955898" y="3810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2289412" y="44958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814649" y="35311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65298" y="2819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56388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Node we deleting is Red then simply delete it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7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39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724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43914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stCxn id="20" idx="5"/>
          </p:cNvCxnSpPr>
          <p:nvPr/>
        </p:nvCxnSpPr>
        <p:spPr>
          <a:xfrm rot="16200000" flipH="1">
            <a:off x="7012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>
            <a:off x="7696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</p:cNvCxnSpPr>
          <p:nvPr/>
        </p:nvCxnSpPr>
        <p:spPr>
          <a:xfrm rot="5400000">
            <a:off x="6286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100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410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58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7191514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716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867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19600" y="914400"/>
            <a:ext cx="50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deleting 90 the resulting Tree 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       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80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3657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90914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3" idx="5"/>
          </p:cNvCxnSpPr>
          <p:nvPr/>
        </p:nvCxnSpPr>
        <p:spPr>
          <a:xfrm rot="16200000" flipH="1">
            <a:off x="2059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743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3"/>
          </p:cNvCxnSpPr>
          <p:nvPr/>
        </p:nvCxnSpPr>
        <p:spPr>
          <a:xfrm rot="5400000">
            <a:off x="1333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47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238514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3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14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5534561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 cannot delete 80 directly because it is Black replace it with nil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77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39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343914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>
            <a:stCxn id="17" idx="5"/>
          </p:cNvCxnSpPr>
          <p:nvPr/>
        </p:nvCxnSpPr>
        <p:spPr>
          <a:xfrm rot="16200000" flipH="1">
            <a:off x="7012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7696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</p:cNvCxnSpPr>
          <p:nvPr/>
        </p:nvCxnSpPr>
        <p:spPr>
          <a:xfrm rot="5400000">
            <a:off x="6286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100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10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58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7191514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716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867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724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48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24800" y="3333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81600" y="5486400"/>
            <a:ext cx="3575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 sibling of DB it is Black and it has one child that is near to DB having Red color so apply Case 5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86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90914" y="4724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5"/>
          </p:cNvCxnSpPr>
          <p:nvPr/>
        </p:nvCxnSpPr>
        <p:spPr>
          <a:xfrm rot="16200000" flipH="1">
            <a:off x="2059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743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3"/>
          </p:cNvCxnSpPr>
          <p:nvPr/>
        </p:nvCxnSpPr>
        <p:spPr>
          <a:xfrm rot="5400000">
            <a:off x="1333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147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50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238514" y="4419600"/>
            <a:ext cx="457200" cy="3048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63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4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94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3333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77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39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770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17" idx="5"/>
          </p:cNvCxnSpPr>
          <p:nvPr/>
        </p:nvCxnSpPr>
        <p:spPr>
          <a:xfrm rot="16200000" flipH="1">
            <a:off x="7012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696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 rot="5400000">
            <a:off x="6286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100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0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716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67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724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48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24800" y="3333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4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80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400" y="5791200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Sibling rotate opposite to DB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1524000" y="3810000"/>
            <a:ext cx="3048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4800" y="44196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Sibling and its child color changed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Curved Down Arrow 36"/>
          <p:cNvSpPr/>
          <p:nvPr/>
        </p:nvSpPr>
        <p:spPr>
          <a:xfrm flipH="1">
            <a:off x="1752600" y="3505200"/>
            <a:ext cx="990600" cy="350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6743700" y="4457700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10200" y="5534561"/>
            <a:ext cx="3403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Still DB exist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 sibling of DB it is Black &amp; far child to DB having Red apply Case 6 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24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860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47800" y="4724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5"/>
          </p:cNvCxnSpPr>
          <p:nvPr/>
        </p:nvCxnSpPr>
        <p:spPr>
          <a:xfrm rot="16200000" flipH="1">
            <a:off x="2059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743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3"/>
          </p:cNvCxnSpPr>
          <p:nvPr/>
        </p:nvCxnSpPr>
        <p:spPr>
          <a:xfrm rot="5400000">
            <a:off x="1333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2236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050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3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4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9400" y="3657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956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3333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477000" y="1828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39000" y="27432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772400" y="3733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17" idx="5"/>
          </p:cNvCxnSpPr>
          <p:nvPr/>
        </p:nvCxnSpPr>
        <p:spPr>
          <a:xfrm rot="16200000" flipH="1">
            <a:off x="7012150" y="24643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696200" y="34047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 rot="5400000">
            <a:off x="6286501" y="2452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100467" y="34428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102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000" y="37338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716751" y="34549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67400" y="2743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29600" y="4648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05800" y="4724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73264" y="43242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34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80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5791200"/>
            <a:ext cx="3142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Parent rotate in DB direction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7400" y="5791200"/>
            <a:ext cx="2715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Remove DB and change color of Red child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790700" y="4457700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rved Down Arrow 39"/>
          <p:cNvSpPr/>
          <p:nvPr/>
        </p:nvSpPr>
        <p:spPr>
          <a:xfrm rot="20270520">
            <a:off x="1858436" y="2459291"/>
            <a:ext cx="987552" cy="350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8205367" y="4419600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0">
    <p:wedg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53000" y="3048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86400" y="4038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5"/>
          </p:cNvCxnSpPr>
          <p:nvPr/>
        </p:nvCxnSpPr>
        <p:spPr>
          <a:xfrm rot="16200000" flipH="1">
            <a:off x="47261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54102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3"/>
          </p:cNvCxnSpPr>
          <p:nvPr/>
        </p:nvCxnSpPr>
        <p:spPr>
          <a:xfrm rot="5400000">
            <a:off x="40005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814467" y="37476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1242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4038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430751" y="37597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814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1371600"/>
            <a:ext cx="498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deleting 80 resulting Tree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50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240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86000" y="3048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19400" y="4038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3" idx="5"/>
          </p:cNvCxnSpPr>
          <p:nvPr/>
        </p:nvCxnSpPr>
        <p:spPr>
          <a:xfrm rot="16200000" flipH="1">
            <a:off x="20591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7432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</p:cNvCxnSpPr>
          <p:nvPr/>
        </p:nvCxnSpPr>
        <p:spPr>
          <a:xfrm rot="5400000">
            <a:off x="13335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147467" y="37476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572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5000" y="4038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3751" y="3759784"/>
            <a:ext cx="429466" cy="17663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44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53340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50 is having 2 childs we will replace it with in order successor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294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91400" y="3048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24800" y="4038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17" idx="5"/>
          </p:cNvCxnSpPr>
          <p:nvPr/>
        </p:nvCxnSpPr>
        <p:spPr>
          <a:xfrm rot="16200000" flipH="1">
            <a:off x="71645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8486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 rot="5400000">
            <a:off x="64389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252867" y="3747667"/>
            <a:ext cx="405233" cy="1766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864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855284" y="3721685"/>
            <a:ext cx="405234" cy="2286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198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58000" y="40386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200" y="4114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4200" y="371469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57800" y="5334000"/>
            <a:ext cx="3542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Check sibling of DB it is Black and its childs are also Black then apply Case 3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672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530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626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5"/>
          </p:cNvCxnSpPr>
          <p:nvPr/>
        </p:nvCxnSpPr>
        <p:spPr>
          <a:xfrm rot="16200000" flipH="1">
            <a:off x="48023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54102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3"/>
          </p:cNvCxnSpPr>
          <p:nvPr/>
        </p:nvCxnSpPr>
        <p:spPr>
          <a:xfrm rot="5400000">
            <a:off x="40767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42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493084" y="3721685"/>
            <a:ext cx="405234" cy="2286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1371600"/>
            <a:ext cx="543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deleting 50 the resulting Tree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in Red-Black tree: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tree is empty, create new node as root node with color black.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tree is not empty, create new node as leaf node with color red.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parent of new node is black then exit.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parent of new node is red, then check the color of parents siblings of new node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A.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color is black or null then do the suitable   rotation and recolor.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Case 1-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sibling is black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left child of right child then right rotate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around parent</a:t>
            </a: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b)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 is right child of left child then left rotate around</a:t>
            </a:r>
          </a:p>
          <a:p>
            <a:pPr marL="514350" indent="-51435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parent</a:t>
            </a:r>
          </a:p>
          <a:p>
            <a:pPr marL="514350" indent="-51435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 35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622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3" idx="5"/>
          </p:cNvCxnSpPr>
          <p:nvPr/>
        </p:nvCxnSpPr>
        <p:spPr>
          <a:xfrm rot="16200000" flipH="1">
            <a:off x="22115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8194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</p:cNvCxnSpPr>
          <p:nvPr/>
        </p:nvCxnSpPr>
        <p:spPr>
          <a:xfrm rot="5400000">
            <a:off x="14859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34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902284" y="3721685"/>
            <a:ext cx="405234" cy="2286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668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257800"/>
            <a:ext cx="373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35 is having one child with Red color so simply replace it with its child and 35 is deleted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2057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39000" y="2971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5" idx="5"/>
          </p:cNvCxnSpPr>
          <p:nvPr/>
        </p:nvCxnSpPr>
        <p:spPr>
          <a:xfrm rot="16200000" flipH="1">
            <a:off x="7088350" y="26929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696200" y="36333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rot="5400000">
            <a:off x="6362701" y="26808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943600" y="2971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 15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764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622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718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>
            <a:stCxn id="4" idx="5"/>
          </p:cNvCxnSpPr>
          <p:nvPr/>
        </p:nvCxnSpPr>
        <p:spPr>
          <a:xfrm rot="16200000" flipH="1">
            <a:off x="22115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8194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</p:cNvCxnSpPr>
          <p:nvPr/>
        </p:nvCxnSpPr>
        <p:spPr>
          <a:xfrm rot="5400000">
            <a:off x="14859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668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3200" y="2057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39000" y="2971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8600" y="39624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>
            <a:stCxn id="15" idx="5"/>
          </p:cNvCxnSpPr>
          <p:nvPr/>
        </p:nvCxnSpPr>
        <p:spPr>
          <a:xfrm rot="16200000" flipH="1">
            <a:off x="7088350" y="26929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7696200" y="36333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rot="5400000">
            <a:off x="6362701" y="26808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67400" y="29718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436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5334000"/>
            <a:ext cx="3200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15 is Black we cannot delete it directly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600" y="25908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2600" y="53340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Sibling of DB is Black and  far child having Red color we change color of  parent and sibling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Delete  15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676400" y="21336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62200" y="3048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40386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3" idx="5"/>
          </p:cNvCxnSpPr>
          <p:nvPr/>
        </p:nvCxnSpPr>
        <p:spPr>
          <a:xfrm rot="16200000" flipH="1">
            <a:off x="2211550" y="27691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2819400" y="3709566"/>
            <a:ext cx="4052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</p:cNvCxnSpPr>
          <p:nvPr/>
        </p:nvCxnSpPr>
        <p:spPr>
          <a:xfrm rot="5400000">
            <a:off x="1485901" y="27570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886200" y="2895600"/>
            <a:ext cx="1219200" cy="304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3200" y="2057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43600" y="2971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2800" y="3048000"/>
            <a:ext cx="685800" cy="685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11" idx="5"/>
          </p:cNvCxnSpPr>
          <p:nvPr/>
        </p:nvCxnSpPr>
        <p:spPr>
          <a:xfrm rot="16200000" flipH="1">
            <a:off x="7088350" y="26929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rot="5400000">
            <a:off x="6362701" y="26808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57800" y="38862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34000" y="3962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5334000"/>
            <a:ext cx="320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Rotate parent in DB direction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0" y="35052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90600" y="3048000"/>
            <a:ext cx="838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66800" y="31242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800" y="26670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 flipH="1">
            <a:off x="1524000" y="1905000"/>
            <a:ext cx="990600" cy="350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5805067" y="35952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5373469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Remove DB  &amp; change color of red child to black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24384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68 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81400" y="33528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00600" y="3429000"/>
            <a:ext cx="685800" cy="685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70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5"/>
          </p:cNvCxnSpPr>
          <p:nvPr/>
        </p:nvCxnSpPr>
        <p:spPr>
          <a:xfrm rot="16200000" flipH="1">
            <a:off x="4726150" y="3073983"/>
            <a:ext cx="429466" cy="3290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3"/>
          </p:cNvCxnSpPr>
          <p:nvPr/>
        </p:nvCxnSpPr>
        <p:spPr>
          <a:xfrm rot="5400000">
            <a:off x="4000501" y="3061867"/>
            <a:ext cx="329033" cy="2528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1600200"/>
            <a:ext cx="543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deleting 15 the resulting Tree will be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It is used to implement CPU scheduling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inux.</a:t>
            </a:r>
          </a:p>
          <a:p>
            <a:pPr algn="just"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MYSQL also uses the Red-Black tree for indexes on tables.</a:t>
            </a:r>
          </a:p>
          <a:p>
            <a:pPr algn="just">
              <a:buNone/>
            </a:pP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Most of the self-balancing BST library functions like map &amp; set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++ (or </a:t>
            </a:r>
            <a:r>
              <a:rPr lang="en-US" sz="27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reeset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treemap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in java) use Red-Black tree.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Advantages &amp; Disadvantages:</a:t>
            </a: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Red-Black tree balance the height of the binary tree.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Red-Black tree takes less time to structure the tree.</a:t>
            </a:r>
          </a:p>
          <a:p>
            <a:pPr algn="just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It is a binary tree &amp; thus lookups are O(log n) where as hash tables have a lookup of O(1).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 advTm="0">
    <p:wedg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743200"/>
            <a:ext cx="493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5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2895600"/>
            <a:ext cx="518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   THANK YOU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 advTm="0">
    <p:wedg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2895600"/>
            <a:ext cx="5294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ANY QUERIES?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med" advTm="0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4807</TotalTime>
  <Words>4757</Words>
  <Application>Microsoft Office PowerPoint</Application>
  <PresentationFormat>On-screen Show (4:3)</PresentationFormat>
  <Paragraphs>1227</Paragraphs>
  <Slides>97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Flow</vt:lpstr>
      <vt:lpstr>Slide 1</vt:lpstr>
      <vt:lpstr>Contents:</vt:lpstr>
      <vt:lpstr>Abstract:</vt:lpstr>
      <vt:lpstr>Introduction:</vt:lpstr>
      <vt:lpstr>Rules:</vt:lpstr>
      <vt:lpstr>Slide 6</vt:lpstr>
      <vt:lpstr>Slide 7</vt:lpstr>
      <vt:lpstr>Why Red-Black Trees?</vt:lpstr>
      <vt:lpstr>Insertion in Red-Black tree:</vt:lpstr>
      <vt:lpstr>Slide 10</vt:lpstr>
      <vt:lpstr>Pseudo code for Insertion in Red-Black tree: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Pseudo code for RB-INSERT-FIXUP: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Pseudo code for LEFT Rotation: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      Example: 10 18 7 15 16 30 25 </vt:lpstr>
      <vt:lpstr>Slide 44</vt:lpstr>
      <vt:lpstr>Slide 45</vt:lpstr>
      <vt:lpstr>Slide 46</vt:lpstr>
      <vt:lpstr>Slide 47</vt:lpstr>
      <vt:lpstr>Deletion in Red-Black Trees:</vt:lpstr>
      <vt:lpstr>  Continue….</vt:lpstr>
      <vt:lpstr>Continue….</vt:lpstr>
      <vt:lpstr>Pseudo code for Deletion in Red-Black tree: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Pseudo code for RB-DELETE-FIXUP:</vt:lpstr>
      <vt:lpstr>Continue…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Applications:</vt:lpstr>
      <vt:lpstr>Advantages &amp; Disadvantages:</vt:lpstr>
      <vt:lpstr>Slide 96</vt:lpstr>
      <vt:lpstr>Slide 97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omsai</dc:creator>
  <cp:lastModifiedBy>omsai</cp:lastModifiedBy>
  <cp:revision>929</cp:revision>
  <dcterms:created xsi:type="dcterms:W3CDTF">2021-12-02T04:17:41Z</dcterms:created>
  <dcterms:modified xsi:type="dcterms:W3CDTF">2021-12-12T18:31:15Z</dcterms:modified>
</cp:coreProperties>
</file>