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FD62A-30BB-4BB4-B776-5F7AF12F127B}" v="52" dt="2025-03-13T14:44:54.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0B784-BC6F-4263-9F3E-36D3B6F7E38D}" type="datetimeFigureOut">
              <a:rPr lang="en-IN" smtClean="0"/>
              <a:t>13-03-2025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342A3-2CF4-47D9-AB0D-D0B22C03C8FB}" type="slidenum">
              <a:rPr lang="en-IN" smtClean="0"/>
              <a:t>‹#›</a:t>
            </a:fld>
            <a:endParaRPr lang="en-IN"/>
          </a:p>
        </p:txBody>
      </p:sp>
    </p:spTree>
    <p:extLst>
      <p:ext uri="{BB962C8B-B14F-4D97-AF65-F5344CB8AC3E}">
        <p14:creationId xmlns:p14="http://schemas.microsoft.com/office/powerpoint/2010/main" val="224813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342A3-2CF4-47D9-AB0D-D0B22C03C8FB}" type="slidenum">
              <a:rPr lang="en-IN" smtClean="0"/>
              <a:t>2</a:t>
            </a:fld>
            <a:endParaRPr lang="en-IN"/>
          </a:p>
        </p:txBody>
      </p:sp>
    </p:spTree>
    <p:extLst>
      <p:ext uri="{BB962C8B-B14F-4D97-AF65-F5344CB8AC3E}">
        <p14:creationId xmlns:p14="http://schemas.microsoft.com/office/powerpoint/2010/main" val="251299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82CC-6847-8BCD-B5E7-86B2F6B35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B7353F-DA10-65F0-788F-3B600CBC4B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F17D25-5643-837D-4089-CA4A5216C431}"/>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5" name="Footer Placeholder 4">
            <a:extLst>
              <a:ext uri="{FF2B5EF4-FFF2-40B4-BE49-F238E27FC236}">
                <a16:creationId xmlns:a16="http://schemas.microsoft.com/office/drawing/2014/main" id="{2ADA5111-069A-DE24-D204-9060C4B4FD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605706-9F4E-D102-962F-2367E58D6CA9}"/>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18216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60D0-0069-74AC-C8CC-842374977F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3EFDF1-E632-17C8-F8EE-830ADB2BE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9C6A00-DFA5-20EC-FE15-248731A8B6AB}"/>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5" name="Footer Placeholder 4">
            <a:extLst>
              <a:ext uri="{FF2B5EF4-FFF2-40B4-BE49-F238E27FC236}">
                <a16:creationId xmlns:a16="http://schemas.microsoft.com/office/drawing/2014/main" id="{D4828E15-F101-34B4-297A-78A3FF701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66662-55AE-4994-CF6D-C0F2834318CC}"/>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422128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01747-0F4C-4DE6-8221-E1571658AC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3425A8-4C1A-6ED1-90B7-F7533E0838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F5F78-9F6D-A99E-5952-171F1B5B984B}"/>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5" name="Footer Placeholder 4">
            <a:extLst>
              <a:ext uri="{FF2B5EF4-FFF2-40B4-BE49-F238E27FC236}">
                <a16:creationId xmlns:a16="http://schemas.microsoft.com/office/drawing/2014/main" id="{433F2A9A-DBF7-F307-B962-F433F6553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AA546-0B98-F144-901F-CBFD4CB3B849}"/>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52772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7F5-98F5-AA97-ED08-3B425F5FF6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113C2-8F22-8C9D-4598-4B0B0F789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44AB23-CF2D-CDDD-097D-3C86CAB001EE}"/>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5" name="Footer Placeholder 4">
            <a:extLst>
              <a:ext uri="{FF2B5EF4-FFF2-40B4-BE49-F238E27FC236}">
                <a16:creationId xmlns:a16="http://schemas.microsoft.com/office/drawing/2014/main" id="{726A607E-6DE6-BEEE-6176-4A1A7D7D0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4E977F-66CF-402F-516B-EB046AE070DA}"/>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154886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0ACC-8B9B-1204-BB93-7EA4C5FCB8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3B068E-0CB7-0CFD-D468-1DBB426B2B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E3B8A1-79D7-99B2-F60A-B5DE6D7C2B23}"/>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5" name="Footer Placeholder 4">
            <a:extLst>
              <a:ext uri="{FF2B5EF4-FFF2-40B4-BE49-F238E27FC236}">
                <a16:creationId xmlns:a16="http://schemas.microsoft.com/office/drawing/2014/main" id="{4095E28C-3A7B-1A92-D4E4-DD042252E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1B9C12-3A36-E09F-D032-B6D9A57AD425}"/>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388515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AE010-8B44-36B3-C646-DFF26A9F7A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D86B6-EE4A-2B72-0DD7-AE834FB78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439B4C-069A-300E-0BB8-4039224C1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3C9C20-573D-AA3A-A0B7-47C9744FBC35}"/>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6" name="Footer Placeholder 5">
            <a:extLst>
              <a:ext uri="{FF2B5EF4-FFF2-40B4-BE49-F238E27FC236}">
                <a16:creationId xmlns:a16="http://schemas.microsoft.com/office/drawing/2014/main" id="{26CAC317-5379-EAF1-B49A-9B30CA19EF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2412B1-E79F-9A41-122B-3E8F81DB192E}"/>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2886857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AEF1-CA21-E814-02CF-1F8484C9AC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87F951-BC1D-A208-E26C-229ECA5DC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4A79C2-6D7B-633D-9A6F-69679E0E58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428F77-464E-7BA3-F3AE-239F0ABB9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292382-49A2-EACD-D04F-9A4CA5FD6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5BBACB-3BBF-20F0-9C64-5CE78EDC00C4}"/>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8" name="Footer Placeholder 7">
            <a:extLst>
              <a:ext uri="{FF2B5EF4-FFF2-40B4-BE49-F238E27FC236}">
                <a16:creationId xmlns:a16="http://schemas.microsoft.com/office/drawing/2014/main" id="{5A87CC07-E5AA-5F02-0CC8-7F53FEC3BF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8F4BD5-5BA6-B4D8-B8E2-805D3A9CFF0F}"/>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371728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4ED4-A579-A272-BC92-06AD2C9947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C197FB-D55E-6BFB-7514-A1E394D6BC41}"/>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4" name="Footer Placeholder 3">
            <a:extLst>
              <a:ext uri="{FF2B5EF4-FFF2-40B4-BE49-F238E27FC236}">
                <a16:creationId xmlns:a16="http://schemas.microsoft.com/office/drawing/2014/main" id="{B4746966-357D-80A0-034A-DF41FA9847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123D9A4-5B16-ED5A-7455-2D5845F3DC07}"/>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76234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982D94-A069-068A-79AE-91CC31A8EAD0}"/>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3" name="Footer Placeholder 2">
            <a:extLst>
              <a:ext uri="{FF2B5EF4-FFF2-40B4-BE49-F238E27FC236}">
                <a16:creationId xmlns:a16="http://schemas.microsoft.com/office/drawing/2014/main" id="{3BF18808-6F05-EDEA-7599-52959074A6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12839D-FE6A-A125-19B7-903377DF3D2F}"/>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87998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C0C1-18B0-5D86-BEF8-7F5AEFE85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633078-D482-FF8C-7758-7C549D3DA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80D751-CD77-0430-3D48-873FDE144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A6B03-F39A-740A-07BB-2E6758315BC5}"/>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6" name="Footer Placeholder 5">
            <a:extLst>
              <a:ext uri="{FF2B5EF4-FFF2-40B4-BE49-F238E27FC236}">
                <a16:creationId xmlns:a16="http://schemas.microsoft.com/office/drawing/2014/main" id="{8379F85D-6C2A-9589-ACD2-175151E3B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676DEE-A2B3-1598-A4DC-5399045056D0}"/>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388192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15D76-9BDF-FAAE-F873-41BD1C581B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2135F3-8686-F875-8713-A1B31A008A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599CD3-D6FC-3C8C-93A1-D2D97D688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EB4AD-2A0A-55BA-EA14-23E78447E20D}"/>
              </a:ext>
            </a:extLst>
          </p:cNvPr>
          <p:cNvSpPr>
            <a:spLocks noGrp="1"/>
          </p:cNvSpPr>
          <p:nvPr>
            <p:ph type="dt" sz="half" idx="10"/>
          </p:nvPr>
        </p:nvSpPr>
        <p:spPr/>
        <p:txBody>
          <a:bodyPr/>
          <a:lstStyle/>
          <a:p>
            <a:fld id="{6B0EC7CC-7CCF-4549-A4A2-3F0B9536D74A}" type="datetimeFigureOut">
              <a:rPr lang="en-IN" smtClean="0"/>
              <a:t>13-03-2025</a:t>
            </a:fld>
            <a:endParaRPr lang="en-IN"/>
          </a:p>
        </p:txBody>
      </p:sp>
      <p:sp>
        <p:nvSpPr>
          <p:cNvPr id="6" name="Footer Placeholder 5">
            <a:extLst>
              <a:ext uri="{FF2B5EF4-FFF2-40B4-BE49-F238E27FC236}">
                <a16:creationId xmlns:a16="http://schemas.microsoft.com/office/drawing/2014/main" id="{83B5E7D7-E19D-F176-5B2B-A217475BD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F747F-932C-DDEB-2D34-170371F9B9E5}"/>
              </a:ext>
            </a:extLst>
          </p:cNvPr>
          <p:cNvSpPr>
            <a:spLocks noGrp="1"/>
          </p:cNvSpPr>
          <p:nvPr>
            <p:ph type="sldNum" sz="quarter" idx="12"/>
          </p:nvPr>
        </p:nvSpPr>
        <p:spPr/>
        <p:txBody>
          <a:bodyPr/>
          <a:lstStyle/>
          <a:p>
            <a:fld id="{98677C6A-23B9-413E-9FD2-3659513E3DD7}" type="slidenum">
              <a:rPr lang="en-IN" smtClean="0"/>
              <a:t>‹#›</a:t>
            </a:fld>
            <a:endParaRPr lang="en-IN"/>
          </a:p>
        </p:txBody>
      </p:sp>
    </p:spTree>
    <p:extLst>
      <p:ext uri="{BB962C8B-B14F-4D97-AF65-F5344CB8AC3E}">
        <p14:creationId xmlns:p14="http://schemas.microsoft.com/office/powerpoint/2010/main" val="171725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038DE-5D2F-5C2A-BAE8-6A8238F4D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4C3D13-45B8-FECB-379B-15C99BF93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0011B-7314-824C-A363-9E2645FA59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0EC7CC-7CCF-4549-A4A2-3F0B9536D74A}" type="datetimeFigureOut">
              <a:rPr lang="en-IN" smtClean="0"/>
              <a:t>13-03-2025</a:t>
            </a:fld>
            <a:endParaRPr lang="en-IN"/>
          </a:p>
        </p:txBody>
      </p:sp>
      <p:sp>
        <p:nvSpPr>
          <p:cNvPr id="5" name="Footer Placeholder 4">
            <a:extLst>
              <a:ext uri="{FF2B5EF4-FFF2-40B4-BE49-F238E27FC236}">
                <a16:creationId xmlns:a16="http://schemas.microsoft.com/office/drawing/2014/main" id="{5B05C741-D2F1-0265-C7EB-F84427B53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AD6581D-75E6-4BC0-3265-1F1E517EA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677C6A-23B9-413E-9FD2-3659513E3DD7}" type="slidenum">
              <a:rPr lang="en-IN" smtClean="0"/>
              <a:t>‹#›</a:t>
            </a:fld>
            <a:endParaRPr lang="en-IN"/>
          </a:p>
        </p:txBody>
      </p:sp>
    </p:spTree>
    <p:extLst>
      <p:ext uri="{BB962C8B-B14F-4D97-AF65-F5344CB8AC3E}">
        <p14:creationId xmlns:p14="http://schemas.microsoft.com/office/powerpoint/2010/main" val="1010132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BA45-2F0E-5E09-3DC3-BC42D1A09B03}"/>
              </a:ext>
            </a:extLst>
          </p:cNvPr>
          <p:cNvSpPr>
            <a:spLocks noGrp="1"/>
          </p:cNvSpPr>
          <p:nvPr>
            <p:ph type="ctrTitle"/>
          </p:nvPr>
        </p:nvSpPr>
        <p:spPr>
          <a:xfrm>
            <a:off x="0" y="-25951"/>
            <a:ext cx="5833643" cy="882477"/>
          </a:xfrm>
        </p:spPr>
        <p:txBody>
          <a:bodyPr>
            <a:normAutofit fontScale="90000"/>
          </a:bodyPr>
          <a:lstStyle/>
          <a:p>
            <a:r>
              <a:rPr lang="en-IN" dirty="0">
                <a:solidFill>
                  <a:srgbClr val="002060"/>
                </a:solidFill>
              </a:rPr>
              <a:t>Bank Of America</a:t>
            </a:r>
          </a:p>
        </p:txBody>
      </p:sp>
      <p:sp>
        <p:nvSpPr>
          <p:cNvPr id="5" name="Rectangle: Diagonal Corners Rounded 4">
            <a:extLst>
              <a:ext uri="{FF2B5EF4-FFF2-40B4-BE49-F238E27FC236}">
                <a16:creationId xmlns:a16="http://schemas.microsoft.com/office/drawing/2014/main" id="{9F288DA0-0C8C-4351-3169-7DB25F7F98F0}"/>
              </a:ext>
            </a:extLst>
          </p:cNvPr>
          <p:cNvSpPr/>
          <p:nvPr/>
        </p:nvSpPr>
        <p:spPr>
          <a:xfrm>
            <a:off x="5741042" y="-1"/>
            <a:ext cx="6613003" cy="68580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99129701-4C46-6F03-BB90-F01313E7AC7B}"/>
              </a:ext>
            </a:extLst>
          </p:cNvPr>
          <p:cNvSpPr txBox="1"/>
          <p:nvPr/>
        </p:nvSpPr>
        <p:spPr>
          <a:xfrm>
            <a:off x="5833642" y="1021375"/>
            <a:ext cx="6134582" cy="5324535"/>
          </a:xfrm>
          <a:prstGeom prst="rect">
            <a:avLst/>
          </a:prstGeom>
          <a:noFill/>
        </p:spPr>
        <p:txBody>
          <a:bodyPr wrap="square" rtlCol="0">
            <a:spAutoFit/>
          </a:bodyPr>
          <a:lstStyle/>
          <a:p>
            <a:pPr algn="l">
              <a:buNone/>
            </a:pPr>
            <a:r>
              <a:rPr lang="en-US" sz="2000" b="1" i="0" dirty="0">
                <a:solidFill>
                  <a:schemeClr val="accent2">
                    <a:lumMod val="60000"/>
                    <a:lumOff val="40000"/>
                  </a:schemeClr>
                </a:solidFill>
                <a:effectLst/>
                <a:latin typeface="D-DIN"/>
              </a:rPr>
              <a:t>Financial Consumer Complaints</a:t>
            </a:r>
          </a:p>
          <a:p>
            <a:pPr algn="l">
              <a:buNone/>
            </a:pPr>
            <a:r>
              <a:rPr lang="en-US" sz="2000" b="0" i="0" dirty="0">
                <a:solidFill>
                  <a:schemeClr val="bg1"/>
                </a:solidFill>
                <a:effectLst/>
                <a:latin typeface="Lato" panose="020F0502020204030203" pitchFamily="34" charset="0"/>
              </a:rPr>
              <a:t>Consumer complaints on financial products &amp; services for Bank of </a:t>
            </a:r>
            <a:r>
              <a:rPr lang="en-US" b="0" i="0" dirty="0">
                <a:solidFill>
                  <a:schemeClr val="bg1"/>
                </a:solidFill>
                <a:effectLst/>
                <a:latin typeface="Lato" panose="020F0502020204030203" pitchFamily="34" charset="0"/>
              </a:rPr>
              <a:t>America</a:t>
            </a:r>
            <a:r>
              <a:rPr lang="en-US" sz="2000" b="0" i="0" dirty="0">
                <a:solidFill>
                  <a:schemeClr val="bg1"/>
                </a:solidFill>
                <a:effectLst/>
                <a:latin typeface="Lato" panose="020F0502020204030203" pitchFamily="34" charset="0"/>
              </a:rPr>
              <a:t> from 2017 to 2023, including the dates the complaint was submitted to the CFPB and then sent to the company, the product and issue mentioned in the complaint, and the company's response.</a:t>
            </a:r>
          </a:p>
          <a:p>
            <a:pPr algn="l">
              <a:buNone/>
            </a:pPr>
            <a:endParaRPr lang="en-US" sz="2000" b="0" i="0" dirty="0">
              <a:solidFill>
                <a:srgbClr val="878787"/>
              </a:solidFill>
              <a:effectLst/>
              <a:latin typeface="Lato" panose="020F0502020204030203" pitchFamily="34" charset="0"/>
            </a:endParaRPr>
          </a:p>
          <a:p>
            <a:pPr algn="l">
              <a:buNone/>
            </a:pPr>
            <a:r>
              <a:rPr lang="en-US" sz="2000" b="1" i="0" dirty="0">
                <a:solidFill>
                  <a:schemeClr val="accent2">
                    <a:lumMod val="60000"/>
                    <a:lumOff val="40000"/>
                  </a:schemeClr>
                </a:solidFill>
                <a:effectLst/>
                <a:latin typeface="Lato" panose="020F0502020204030203" pitchFamily="34" charset="0"/>
              </a:rPr>
              <a:t>Recommended Analysis</a:t>
            </a:r>
          </a:p>
          <a:p>
            <a:pPr algn="l">
              <a:buFont typeface="+mj-lt"/>
              <a:buAutoNum type="arabicPeriod"/>
            </a:pPr>
            <a:r>
              <a:rPr lang="en-US" sz="2000" b="0" i="0" dirty="0">
                <a:solidFill>
                  <a:schemeClr val="bg1"/>
                </a:solidFill>
                <a:effectLst/>
                <a:latin typeface="Lato" panose="020F0502020204030203" pitchFamily="34" charset="0"/>
              </a:rPr>
              <a:t>Do consumer complaints show any seasonal patterns?</a:t>
            </a:r>
          </a:p>
          <a:p>
            <a:pPr algn="l">
              <a:buFont typeface="+mj-lt"/>
              <a:buAutoNum type="arabicPeriod"/>
            </a:pPr>
            <a:r>
              <a:rPr lang="en-US" sz="2000" b="0" i="0" dirty="0">
                <a:solidFill>
                  <a:schemeClr val="bg1"/>
                </a:solidFill>
                <a:effectLst/>
                <a:latin typeface="Lato" panose="020F0502020204030203" pitchFamily="34" charset="0"/>
              </a:rPr>
              <a:t>Which products present the most complaints? What are its most common issues?</a:t>
            </a:r>
          </a:p>
          <a:p>
            <a:pPr algn="l">
              <a:buFont typeface="+mj-lt"/>
              <a:buAutoNum type="arabicPeriod"/>
            </a:pPr>
            <a:r>
              <a:rPr lang="en-US" sz="2000" b="0" i="0" dirty="0">
                <a:solidFill>
                  <a:schemeClr val="bg1"/>
                </a:solidFill>
                <a:effectLst/>
                <a:latin typeface="Lato" panose="020F0502020204030203" pitchFamily="34" charset="0"/>
              </a:rPr>
              <a:t>How are complaints typically resolved?</a:t>
            </a:r>
          </a:p>
          <a:p>
            <a:pPr algn="l">
              <a:buFont typeface="+mj-lt"/>
              <a:buAutoNum type="arabicPeriod"/>
            </a:pPr>
            <a:r>
              <a:rPr lang="en-US" sz="2000" b="0" i="0" dirty="0">
                <a:solidFill>
                  <a:schemeClr val="bg1"/>
                </a:solidFill>
                <a:effectLst/>
                <a:latin typeface="Lato" panose="020F0502020204030203" pitchFamily="34" charset="0"/>
              </a:rPr>
              <a:t>Can you learn anything from the complaints with untimely responses?</a:t>
            </a:r>
          </a:p>
          <a:p>
            <a:endParaRPr lang="en-IN" dirty="0"/>
          </a:p>
        </p:txBody>
      </p:sp>
      <p:pic>
        <p:nvPicPr>
          <p:cNvPr id="1028" name="Picture 4">
            <a:extLst>
              <a:ext uri="{FF2B5EF4-FFF2-40B4-BE49-F238E27FC236}">
                <a16:creationId xmlns:a16="http://schemas.microsoft.com/office/drawing/2014/main" id="{300E0FDC-2DC7-29DE-5462-92811201F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25975"/>
            <a:ext cx="5741042" cy="593202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ank of America - YouTube">
            <a:extLst>
              <a:ext uri="{FF2B5EF4-FFF2-40B4-BE49-F238E27FC236}">
                <a16:creationId xmlns:a16="http://schemas.microsoft.com/office/drawing/2014/main" id="{E824DA49-1138-EC42-61B5-501601252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146" y="-2"/>
            <a:ext cx="1993680" cy="925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11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DE56E3EE-F75F-0E5A-6FB3-FC2834554D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939280"/>
          </a:xfrm>
          <a:prstGeom prst="rect">
            <a:avLst/>
          </a:prstGeom>
        </p:spPr>
      </p:pic>
    </p:spTree>
    <p:extLst>
      <p:ext uri="{BB962C8B-B14F-4D97-AF65-F5344CB8AC3E}">
        <p14:creationId xmlns:p14="http://schemas.microsoft.com/office/powerpoint/2010/main" val="213836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95</Words>
  <Application>Microsoft Office PowerPoint</Application>
  <PresentationFormat>Widescreen</PresentationFormat>
  <Paragraphs>10</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D-DIN</vt:lpstr>
      <vt:lpstr>Lato</vt:lpstr>
      <vt:lpstr>Office Theme</vt:lpstr>
      <vt:lpstr>Bank Of America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Sushma Gongade</dc:creator>
  <cp:lastModifiedBy>Sushma Gongade</cp:lastModifiedBy>
  <cp:revision>2</cp:revision>
  <dcterms:created xsi:type="dcterms:W3CDTF">2025-03-13T08:27:17Z</dcterms:created>
  <dcterms:modified xsi:type="dcterms:W3CDTF">2025-03-13T15:12:21Z</dcterms:modified>
</cp:coreProperties>
</file>