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8" r:id="rId5"/>
    <p:sldId id="289" r:id="rId6"/>
    <p:sldId id="290" r:id="rId7"/>
    <p:sldId id="300" r:id="rId8"/>
    <p:sldId id="301" r:id="rId9"/>
    <p:sldId id="292" r:id="rId10"/>
    <p:sldId id="294" r:id="rId11"/>
    <p:sldId id="296" r:id="rId12"/>
    <p:sldId id="297" r:id="rId13"/>
    <p:sldId id="29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F7F7F"/>
    <a:srgbClr val="302030"/>
    <a:srgbClr val="79A466"/>
    <a:srgbClr val="A466A1"/>
    <a:srgbClr val="7C4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41" autoAdjust="0"/>
  </p:normalViewPr>
  <p:slideViewPr>
    <p:cSldViewPr snapToGrid="0">
      <p:cViewPr>
        <p:scale>
          <a:sx n="66" d="100"/>
          <a:sy n="66" d="100"/>
        </p:scale>
        <p:origin x="144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85332F6-84D5-43CF-B5CE-301BBE7CB9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049E7-4E52-4F78-B7E3-9EEEB887E5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82036-3E43-445A-9A77-06D97C6EDFFA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D62C5-62E7-4FCF-A26E-C100A22EE5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C5A79-BC51-4C21-A236-759CEAE5D8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33638-148D-48F3-93EA-686F1AB9FF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86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8FFC2-F437-4D89-B6E7-BDC71715B609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4120E-D8D4-4AFA-B0E2-7989D1701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99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6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8D1035F-A14F-4F81-AC61-2AF512D7F8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67715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05B43-D8B3-4B3A-93E9-5A84CF7F3D2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36042" y="1550988"/>
            <a:ext cx="3284832" cy="2387600"/>
          </a:xfrm>
          <a:prstGeom prst="rect">
            <a:avLst/>
          </a:prstGeom>
        </p:spPr>
        <p:txBody>
          <a:bodyPr anchor="b"/>
          <a:lstStyle>
            <a:lvl1pPr algn="l">
              <a:defRPr sz="5000" cap="all" spc="200" baseline="0">
                <a:solidFill>
                  <a:schemeClr val="accent6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2A661-E12F-4DA4-89DE-F2048B1B43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36042" y="4057095"/>
            <a:ext cx="3284832" cy="155312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4D5FB-99FD-4266-B81F-46B0376436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54175" y="4241283"/>
            <a:ext cx="10537825" cy="2616717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50000"/>
              </a:lnSpc>
              <a:spcBef>
                <a:spcPts val="0"/>
              </a:spcBef>
              <a:buNone/>
              <a:defRPr sz="45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lvl="0"/>
            <a:r>
              <a:rPr lang="en-US" dirty="0"/>
              <a:t>Pitch</a:t>
            </a:r>
          </a:p>
        </p:txBody>
      </p:sp>
    </p:spTree>
    <p:extLst>
      <p:ext uri="{BB962C8B-B14F-4D97-AF65-F5344CB8AC3E}">
        <p14:creationId xmlns:p14="http://schemas.microsoft.com/office/powerpoint/2010/main" val="337734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927B5-CD76-4CF2-9218-21B4ABE3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E09AE-94B2-4BFF-BDCE-0B4930D6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DB683-0E38-45C3-A062-8642CC4C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A9F833-D729-4A7C-AE1F-BAAF1214BA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4428271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914E175-8C78-40BB-9962-8A85F2F0E4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753993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3F63585-E36E-41A6-95F2-CD2BE2D655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6428" y="4428271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0FF23F7-3892-471E-AFA1-0D8BE8F43F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6428" y="4753993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24D6B59F-6577-4B1E-B7F8-134B42084E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4657" y="4428271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A963ED-FD03-4AAC-B023-59B209A5EB8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14657" y="4753993"/>
            <a:ext cx="2939143" cy="46908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3ED9778-7DC1-4EFA-92B5-2B9F0740F5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9604" y="724868"/>
            <a:ext cx="6212793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F1777D6D-27DD-4DA3-8C4C-B8F9BA9B18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90331" y="2383034"/>
            <a:ext cx="1837944" cy="1837944"/>
          </a:xfrm>
          <a:prstGeom prst="ellipse">
            <a:avLst/>
          </a:prstGeom>
          <a:solidFill>
            <a:schemeClr val="accent6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$3b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B99795F1-D282-42EE-BFEC-2F47E8BE5D3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78559" y="2383034"/>
            <a:ext cx="1837944" cy="1837944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$2b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E7EDCD32-FC44-473D-A0D4-F71DAF57286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966788" y="2383034"/>
            <a:ext cx="1837944" cy="1837944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$1b</a:t>
            </a:r>
          </a:p>
        </p:txBody>
      </p:sp>
    </p:spTree>
    <p:extLst>
      <p:ext uri="{BB962C8B-B14F-4D97-AF65-F5344CB8AC3E}">
        <p14:creationId xmlns:p14="http://schemas.microsoft.com/office/powerpoint/2010/main" val="86504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9332B195-6B28-453B-8483-E18845F54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4281" y="0"/>
            <a:ext cx="12196282" cy="24429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0B36DB2-10C9-40E1-A939-F9F3E99AA9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-316523" y="104279"/>
            <a:ext cx="12508523" cy="267923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4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20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Comp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034CA5-4FBD-4728-A5D5-B55A51F3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12970-8175-4B63-9ABC-FF21E5FB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5FFB0-6DFB-4547-AB5E-A22910F4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15B0B7-1296-4FBF-8D28-A0D2821763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9728" y="2679238"/>
            <a:ext cx="4386945" cy="545148"/>
          </a:xfrm>
          <a:prstGeom prst="rect">
            <a:avLst/>
          </a:prstGeom>
        </p:spPr>
        <p:txBody>
          <a:bodyPr anchor="b"/>
          <a:lstStyle>
            <a:lvl1pPr algn="l">
              <a:defRPr sz="22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1958F62-D93E-4433-9FC8-4CFA9792BD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9728" y="4085594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D482AA-5393-4260-A25C-77242CC398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9728" y="3706090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7434F13-1C2F-416A-A9F8-479D11410B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800" y="4085594"/>
            <a:ext cx="4953000" cy="204625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8B7634-CFB8-480E-9065-D580A18013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0800" y="3706090"/>
            <a:ext cx="4953000" cy="42639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9710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33EF2-C2C4-4062-9D92-0FB27729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3FBE5-A165-4D71-A770-FE4E13B1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91C94-93DA-4850-9EE8-968DAF89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9C019F9-A0CC-42FD-9A58-9A76FBC647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6499" y="1425477"/>
            <a:ext cx="1706965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2F0A1D53-A949-49E7-820F-D18CEC7EA7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6499" y="5294320"/>
            <a:ext cx="1706965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FC5403F6-AE51-438F-AF93-56FA7D2A56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40311" y="3354359"/>
            <a:ext cx="1380681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0494832D-1AEB-4A7B-8BC3-8AC645057F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43347" y="2194947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9DED817B-58D3-4713-A66F-2E4CF578D5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79839" y="4307664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1FE5CBC-B2B8-45FE-986C-504C397B9E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42362" y="4439394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CE71774F-D73F-4B7F-9152-95EC3F36DD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98712" y="4008089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1154305F-5D9B-4B4A-9F2B-6FBECE7371A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3692" y="3354359"/>
            <a:ext cx="1209143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5FED44-231C-4E53-B41C-81293135ACB1}"/>
              </a:ext>
            </a:extLst>
          </p:cNvPr>
          <p:cNvCxnSpPr>
            <a:cxnSpLocks/>
          </p:cNvCxnSpPr>
          <p:nvPr userDrawn="1"/>
        </p:nvCxnSpPr>
        <p:spPr>
          <a:xfrm>
            <a:off x="4756662" y="3600372"/>
            <a:ext cx="468364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105B5D-04B2-4415-A88E-6BE695BAD6D0}"/>
              </a:ext>
            </a:extLst>
          </p:cNvPr>
          <p:cNvCxnSpPr>
            <a:cxnSpLocks/>
          </p:cNvCxnSpPr>
          <p:nvPr userDrawn="1"/>
        </p:nvCxnSpPr>
        <p:spPr>
          <a:xfrm flipV="1">
            <a:off x="7089982" y="1917502"/>
            <a:ext cx="4678" cy="337681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8F362A87-DBB9-4FFD-9F42-9D6D5AD35E9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752879" y="1954712"/>
            <a:ext cx="1706965" cy="104857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B6713B5A-6FE2-4827-A18D-2F81B40F069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859355" y="4708093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B665ABC-CB0A-4595-8165-3205CED4DC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2040" y="722218"/>
            <a:ext cx="4386945" cy="639955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94769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09839D-FDC1-4EDF-9E51-F73351AB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B182A-200F-405E-B287-2F7A7F92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8CEAE-624C-4615-8252-893F3A04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AE4140-1E60-4ABF-8C5B-6AA2491687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89603" y="727515"/>
            <a:ext cx="6212793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62056E9-39CD-4DAA-AF46-D107C16807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0446" y="4192395"/>
            <a:ext cx="2431015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39F4B0E4-0A8E-4F79-B6E9-9015E62C2C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09724" y="4192396"/>
            <a:ext cx="2431015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7128A45A-DF71-4640-A1BF-8F1866D09C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53400" y="4192395"/>
            <a:ext cx="2431015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63BCEA8-1DF2-474C-A867-36E22D2F61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989603" y="1124727"/>
            <a:ext cx="6212793" cy="5688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accent1"/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F23D9F0-2D86-4938-96EE-A32A42E6DBF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06278" y="2482446"/>
            <a:ext cx="1581912" cy="1581912"/>
          </a:xfrm>
          <a:prstGeom prst="ellipse">
            <a:avLst/>
          </a:prstGeom>
          <a:solidFill>
            <a:schemeClr val="accent6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154C8C8A-D882-4AB4-BD1F-8D2E1EF0A81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26320" y="2482446"/>
            <a:ext cx="1581912" cy="1581912"/>
          </a:xfrm>
          <a:prstGeom prst="ellipse">
            <a:avLst/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48F571DC-88C7-42E3-8699-F9C41BE828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69996" y="2482446"/>
            <a:ext cx="1581912" cy="1581912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485222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48AB2-7C16-4B56-A53A-93B714BC1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B994E-24A9-40A8-93EB-5515D89E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F8D0D-83A0-4570-97D9-255518FC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591A4D-603C-42D9-AA8F-07BD22871E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60939" y="725448"/>
            <a:ext cx="5870122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B9A868-1432-40BF-A3DF-CB2F9542988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74141" y="2326023"/>
            <a:ext cx="4998576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772DEF8-21EE-47DD-AE5F-1EC03FDCF7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326023"/>
            <a:ext cx="5007023" cy="4487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BC31E94F-1411-4EA2-8AB2-A76E9A5783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60940" y="1113029"/>
            <a:ext cx="5870121" cy="56889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cap="none" spc="100" baseline="0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F0062E6-1EBE-4CBF-B0D1-4737DBF54008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906949" y="2925763"/>
            <a:ext cx="5010912" cy="2651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14">
            <a:extLst>
              <a:ext uri="{FF2B5EF4-FFF2-40B4-BE49-F238E27FC236}">
                <a16:creationId xmlns:a16="http://schemas.microsoft.com/office/drawing/2014/main" id="{0E683F27-7485-420D-A15D-93A48B8CFD27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6261805" y="2874716"/>
            <a:ext cx="5010912" cy="26517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759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Yea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6C305-4C96-4875-9AEF-C88E3E62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FF3E7-19BF-4E1B-86A9-BB3CBD89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D6203-1BDD-481A-8B5A-0CE7676C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458F71-90A6-4816-BD12-E5F24297EB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2040" y="724868"/>
            <a:ext cx="4386945" cy="639955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65C6C0E-E988-4670-AC4F-46DF25AB1A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D08F3328-96B5-4F00-9D88-C2B1CFB100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AF2A90E7-217C-439F-A3C7-41589A223F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30365" y="3027930"/>
            <a:ext cx="615309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553117D-AEE8-4CDA-9B76-4465B03947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D768892F-3B07-49B8-B76F-DA245223D26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02793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5C805EDD-6FC0-466B-B5E2-AA7150A8583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9D2E9DFD-B289-41E0-A706-0DF99250C3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29CFE769-E334-4852-98D4-D2686E7A177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77978" y="302793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656E6239-48C4-41A4-9AA4-44A85F3A09D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677AF2E7-6E1A-4486-9E9C-831E8AA4E31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4CB8F8F-95F4-4C90-B6B0-E05E3FD3906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546420" y="3027930"/>
            <a:ext cx="61531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D4D4CBEB-ED3F-458B-89D4-BF7B87EEA70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027930"/>
            <a:ext cx="495300" cy="6522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D178BD8-37BB-4369-9089-458E4AFC029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EB35E26F-6E4D-49E5-8B52-C3DFC5DAED9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57091E21-E4FD-4EFC-A957-BC31C0E5E06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30365" y="4871997"/>
            <a:ext cx="615309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93BD433F-C233-4D3A-A836-157F6D8E787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A047DD8B-C64B-4EEF-A394-1EF5D78C919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9F7A3216-3089-45BC-B307-8D5B15FE5D0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C4C055EF-54DF-4BA1-A25C-B1010981E7C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46C13F5D-6794-400F-906D-2D40EEEC343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177978" y="48719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45714E98-02E2-48DF-9367-87F55E4FB6A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9C13007C-3478-4694-B3D7-8AE2F4C80DE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0F8E2313-703C-4CF3-9F33-F2FA123ED3B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6420" y="4871997"/>
            <a:ext cx="61531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1BB185B-EE3A-4221-9885-0A23F6BB9B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ABA1EBA0-06C6-4473-9072-0B46D901EEE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618463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E3E7422E-C8DE-4304-BC2C-D7A9200338B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49901"/>
            <a:ext cx="10210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E5B67A4A-03EA-4C59-B052-C3AC8624919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05831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386D9727-6EAF-44BD-B5BB-FF9FB2E38F27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05831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8ED3541C-CC4E-4C36-9758-9D66DDE2BA3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058310"/>
            <a:ext cx="1440088" cy="46959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5C4B9123-0034-44EB-AE51-BE0E95C36F9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F6EBC080-B92D-4FC1-91BB-CBB73125903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45A0B38A-6949-43DC-8059-9B50415B16B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4003137"/>
            <a:ext cx="1440088" cy="40878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38423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16878F0-817D-4F26-8B43-746016119A3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4661647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4271A-ED63-46FF-9282-ECA9140C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05D42-821E-4E1A-ACD8-5D4B39CF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47555-EEE6-41B1-9AA5-E70CA2B6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D863BC-52D6-4182-94E2-EA35621A8A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60889" y="729426"/>
            <a:ext cx="5903262" cy="635397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792BF5-C216-472F-93C8-9E12D88E6BB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60988" y="1625600"/>
            <a:ext cx="5903912" cy="4429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0576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4-Up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1C49FEB-B8EF-4D85-AF1E-FF1A08DED40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" y="1"/>
            <a:ext cx="12192000" cy="25146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35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Team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1E4D1-453A-486C-AC10-C4202460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6862B-8836-4F15-B05B-24B5EFFD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95F47-BBF4-4271-B6F5-E9C3507A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6E153E-70D2-4FA6-AE08-1FF5408973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33903" y="1655011"/>
            <a:ext cx="6324194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DC04EBE4-2F20-469F-8A53-9BEC2E3782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44345" y="2757949"/>
            <a:ext cx="1451493" cy="146222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4BA6AEB-B1AF-4446-A7B4-97B679BC93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04655" y="4463647"/>
            <a:ext cx="2330873" cy="4422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462D3F-0728-4C38-B170-389153ED5A5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04655" y="4779469"/>
            <a:ext cx="2330873" cy="44229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3E3EC61F-D3A5-4658-8BA3-A91338AF2FA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33091" y="2757949"/>
            <a:ext cx="1451493" cy="146222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CDB9F756-6446-412A-9650-AAB15FCA362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621836" y="2757949"/>
            <a:ext cx="1451493" cy="146222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382166CD-0B9A-4F3F-9C64-C140FABE85C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110582" y="2757949"/>
            <a:ext cx="1451493" cy="146222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0DF12CD-BCB4-467F-B7E3-499EC97EFE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93400" y="4463647"/>
            <a:ext cx="2330874" cy="4422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A467C8A-05E4-4C98-85BA-9199B1C1E1D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93400" y="4779469"/>
            <a:ext cx="2330874" cy="44229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9058072E-F9B0-4371-960E-E67B496E30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82145" y="4463647"/>
            <a:ext cx="2330875" cy="4422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A657816-CBF3-4FE7-86AD-21BF42DD152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82145" y="4779469"/>
            <a:ext cx="2330875" cy="44229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886C1499-EEAF-4BF5-99C2-BE435BED3F5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670891" y="4463647"/>
            <a:ext cx="2330875" cy="44229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8984A54-7368-4F62-B02D-6A06236600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70891" y="4779469"/>
            <a:ext cx="2330875" cy="442298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939626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8-Up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F087D-92DE-4035-8192-586AF5C8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928F3-1B10-463F-9157-B6A079A7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BA99F-4B60-460A-B00E-4D0B0DDD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5A869ECF-2DFC-48EE-97D9-84DCD25E547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979488" y="1979244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156C8A56-CD27-4C90-94A0-6C6EE02744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5529" y="3495484"/>
            <a:ext cx="2085792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22104C50-BDDE-4917-8F64-30BB543A734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59819" y="3269516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6490CE7-7241-4A9F-9A19-0D1533BA52E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859818" y="3495484"/>
            <a:ext cx="2085793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02C7036D-56D2-4D6E-8F25-344484C61A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4108" y="3269684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420E5CE0-16E9-48C3-AEAE-C29C2448D78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4107" y="3495484"/>
            <a:ext cx="2085791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32463BC-AC80-43A6-8BB3-50F5A28E80B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608394" y="3269516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CF5287C-0936-4244-B1EE-226996FEC9A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08391" y="3495484"/>
            <a:ext cx="2085791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80E59778-6A5E-4CAE-8EB2-BBEBB43F6D4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85530" y="3269516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393D72E6-E684-4731-B139-4BA8111999D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485442" y="5546241"/>
            <a:ext cx="2085792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48" name="Text Placeholder 14">
            <a:extLst>
              <a:ext uri="{FF2B5EF4-FFF2-40B4-BE49-F238E27FC236}">
                <a16:creationId xmlns:a16="http://schemas.microsoft.com/office/drawing/2014/main" id="{17AF8A36-96BD-4383-BD10-0AF6C3CAA21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859819" y="5320273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F26B5D3A-6C13-4204-9756-1BCA5AE8D12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859730" y="5546241"/>
            <a:ext cx="2085793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80D112F0-B8AB-4FA9-B732-BE08CD1234D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234108" y="5320441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4784D9A7-36A5-4F3B-AA7B-CB5E2D65594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34063" y="5546241"/>
            <a:ext cx="2085791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D7A99E46-923F-4364-BF2F-FBB534A1064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608394" y="5320273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506EFF4D-3C39-4F6E-A14E-EFF1C741CCC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608391" y="5546241"/>
            <a:ext cx="2085791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1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0C5A43DB-AE3F-48FC-B6D4-8879D4CDADB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485530" y="5320273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BF616705-4A53-4806-B16C-BA39A5A02D23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4353776" y="1979244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9" name="Picture Placeholder 9">
            <a:extLst>
              <a:ext uri="{FF2B5EF4-FFF2-40B4-BE49-F238E27FC236}">
                <a16:creationId xmlns:a16="http://schemas.microsoft.com/office/drawing/2014/main" id="{12C5AB77-7FB0-4FE2-A742-FA3672277633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6728064" y="1979244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0" name="Picture Placeholder 9">
            <a:extLst>
              <a:ext uri="{FF2B5EF4-FFF2-40B4-BE49-F238E27FC236}">
                <a16:creationId xmlns:a16="http://schemas.microsoft.com/office/drawing/2014/main" id="{8A37ED26-A40F-40E4-9FB0-0F305BCB23F4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9102352" y="1979244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B6231166-8699-4C7F-8542-01C947970C37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1979488" y="4028080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2" name="Picture Placeholder 9">
            <a:extLst>
              <a:ext uri="{FF2B5EF4-FFF2-40B4-BE49-F238E27FC236}">
                <a16:creationId xmlns:a16="http://schemas.microsoft.com/office/drawing/2014/main" id="{C8BBF1DC-9382-4EDC-8A43-26FBDBA89C72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4353776" y="4028080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3" name="Picture Placeholder 9">
            <a:extLst>
              <a:ext uri="{FF2B5EF4-FFF2-40B4-BE49-F238E27FC236}">
                <a16:creationId xmlns:a16="http://schemas.microsoft.com/office/drawing/2014/main" id="{E1600B1D-A51F-4CD2-B131-483A6088B903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6728064" y="4028080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4" name="Picture Placeholder 9">
            <a:extLst>
              <a:ext uri="{FF2B5EF4-FFF2-40B4-BE49-F238E27FC236}">
                <a16:creationId xmlns:a16="http://schemas.microsoft.com/office/drawing/2014/main" id="{C6C004ED-2B06-4144-9164-96A4CDC05395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9102352" y="4028080"/>
            <a:ext cx="1097876" cy="109787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4002D7BD-981B-493B-A5A0-DA83B65931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33903" y="724868"/>
            <a:ext cx="6324194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69747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6A6C4-760E-4DFC-9166-0346E320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830E9-38B9-41B2-9047-8F900363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897FB-ACEE-45BF-9704-D517B9B9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61A60D-EA13-4C4C-9816-85480A2E2A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33903" y="724868"/>
            <a:ext cx="6324194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1C424B8B-6301-4675-9015-050DF1DF91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0511" y="405964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44297A50-8392-4EB9-9BF6-451C4B9977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0511" y="465139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1B3A901-BBC6-44D9-9C97-6CFD76C17C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4039" y="405964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C60306D6-8D77-403B-B3D3-93E771A63E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4039" y="465139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156D61BA-EB24-4A41-8CAD-DF8D3ACF23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67567" y="405964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7D92CD70-81FF-405A-B419-FCACE6F2F97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67567" y="465139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1F7A98D9-A50A-41D8-BD51-327D4B647F2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51094" y="405964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cap="all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CD4953C5-A270-4C37-B878-3D3E51E01A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51094" y="465139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B419FAA5-674D-4D1B-B6F0-7F6B786D9D2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85758" y="239917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  <a:defRPr sz="2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4301E9A5-7F5A-49AF-A4F3-EA73CC55905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52814" y="239917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1000"/>
              </a:spcBef>
              <a:buNone/>
              <a:defRPr sz="2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44658DCD-8753-4536-A41F-2975ECE9D03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36341" y="239917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1000"/>
              </a:spcBef>
              <a:buNone/>
              <a:defRPr sz="2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708ADA9-A84B-4176-A4A4-3BEEB2F71F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69286" y="239917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1000"/>
              </a:spcBef>
              <a:buNone/>
              <a:defRPr sz="2800" cap="all" spc="1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92757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E265C839-12C3-47EF-9941-39B43796B3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61215" y="0"/>
            <a:ext cx="6830785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6AB2BC9-972D-4B30-981B-BAD528A7FB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002437"/>
            <a:ext cx="12186555" cy="285556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5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lvl="0"/>
            <a:r>
              <a:rPr lang="en-US" dirty="0"/>
              <a:t>About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F2E92-C9AF-47A3-84EF-181F642A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F2C06-CE94-4D97-A7F5-08D8D7BF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0CA9D-6428-41AF-B478-FB553C04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214FDE4-5230-4BC7-8C8A-024BF947CD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901598"/>
            <a:ext cx="3684814" cy="336548"/>
          </a:xfrm>
          <a:prstGeom prst="rect">
            <a:avLst/>
          </a:prstGeom>
        </p:spPr>
        <p:txBody>
          <a:bodyPr anchor="b"/>
          <a:lstStyle>
            <a:lvl1pPr algn="l">
              <a:defRPr sz="2200" cap="all" spc="2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5062B64-8BE7-421C-8F8F-F0CEEB1C5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1" y="1454764"/>
            <a:ext cx="3684814" cy="280159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A8088E-EE7F-4006-9745-8926E1ABB691}"/>
              </a:ext>
            </a:extLst>
          </p:cNvPr>
          <p:cNvCxnSpPr>
            <a:cxnSpLocks/>
          </p:cNvCxnSpPr>
          <p:nvPr userDrawn="1"/>
        </p:nvCxnSpPr>
        <p:spPr>
          <a:xfrm>
            <a:off x="587189" y="0"/>
            <a:ext cx="0" cy="3048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9507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9FD50E8B-97D3-485C-9645-AACC303DDF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4281" y="-1"/>
            <a:ext cx="12196282" cy="29173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4211F90-6E18-443B-BDFF-5A72A79502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4006735"/>
            <a:ext cx="12192000" cy="2851264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5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Sum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B2CC2F-A541-4A4B-985A-73901B9F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D1C2B-CD69-4515-87A0-866E32DC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4DBC1-4594-4961-A9D3-27E0113B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5AE508-339B-4118-9121-4A160D09F2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4122721"/>
            <a:ext cx="2895600" cy="1111250"/>
          </a:xfrm>
          <a:prstGeom prst="rect">
            <a:avLst/>
          </a:prstGeom>
        </p:spPr>
        <p:txBody>
          <a:bodyPr anchor="ctr"/>
          <a:lstStyle>
            <a:lvl1pPr algn="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3A3F931-4B84-489F-8B0A-7FEF462532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32514" y="3833158"/>
            <a:ext cx="7021287" cy="1690377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91993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61D6F08F-239E-4E92-B5E7-36638ED4657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67715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D0F4F-65EB-4DC2-B7AD-AD23E6DB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F9EC8-F9C6-4CE1-91F5-A956792CB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315685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21C21-E285-4AF2-9E8D-243F4CBC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201BA1-98C5-4728-9204-5B3A2F7B03F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87939" y="1638359"/>
            <a:ext cx="3058885" cy="1111250"/>
          </a:xfrm>
          <a:prstGeom prst="rect">
            <a:avLst/>
          </a:prstGeom>
        </p:spPr>
        <p:txBody>
          <a:bodyPr anchor="b"/>
          <a:lstStyle>
            <a:lvl1pPr algn="l">
              <a:defRPr sz="2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5C106A2-F65A-4519-B7A6-CB7477C684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87939" y="3135086"/>
            <a:ext cx="3058885" cy="238845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spc="100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E7A08CD-CF6C-4ABF-B086-481F36611730}"/>
              </a:ext>
            </a:extLst>
          </p:cNvPr>
          <p:cNvCxnSpPr>
            <a:cxnSpLocks/>
          </p:cNvCxnSpPr>
          <p:nvPr userDrawn="1"/>
        </p:nvCxnSpPr>
        <p:spPr>
          <a:xfrm>
            <a:off x="8130026" y="0"/>
            <a:ext cx="0" cy="4572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4AB2649-B78D-4A9D-9F1D-F447A521EEB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735" y="4698088"/>
            <a:ext cx="11996058" cy="205918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37000"/>
              </a:lnSpc>
              <a:spcBef>
                <a:spcPts val="0"/>
              </a:spcBef>
              <a:buNone/>
              <a:defRPr sz="50000" baseline="0">
                <a:solidFill>
                  <a:schemeClr val="accent6">
                    <a:lumMod val="10000"/>
                    <a:lumOff val="90000"/>
                    <a:alpha val="2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Than</a:t>
            </a:r>
          </a:p>
        </p:txBody>
      </p:sp>
    </p:spTree>
    <p:extLst>
      <p:ext uri="{BB962C8B-B14F-4D97-AF65-F5344CB8AC3E}">
        <p14:creationId xmlns:p14="http://schemas.microsoft.com/office/powerpoint/2010/main" val="238296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D34C3A-6235-4BB3-A283-CAE0A33D378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0386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EDE6B-5E65-4F08-A24A-A9EC9067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74259-E892-4133-9796-2A1A30CF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2A321-B440-475F-8F1F-B5B3B697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D1A311C-7C5B-4A6A-9430-1FDF9E65E2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76050" y="2149803"/>
            <a:ext cx="2383973" cy="158314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9294BC1C-A5F3-4428-A88F-0029F652AE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76050" y="1783378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30">
            <a:extLst>
              <a:ext uri="{FF2B5EF4-FFF2-40B4-BE49-F238E27FC236}">
                <a16:creationId xmlns:a16="http://schemas.microsoft.com/office/drawing/2014/main" id="{E1A93ECB-2477-4750-92EB-808431F558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34192" y="2149803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1B981D60-5094-418F-8053-F9AC3EE2F6F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34192" y="1783378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30">
            <a:extLst>
              <a:ext uri="{FF2B5EF4-FFF2-40B4-BE49-F238E27FC236}">
                <a16:creationId xmlns:a16="http://schemas.microsoft.com/office/drawing/2014/main" id="{D4577FD4-018C-4FC5-8B3C-5F10F8D1D7B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76050" y="4414557"/>
            <a:ext cx="2383973" cy="154992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F7BB952E-0716-4503-B1A2-C64348D4C6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6050" y="4048132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30">
            <a:extLst>
              <a:ext uri="{FF2B5EF4-FFF2-40B4-BE49-F238E27FC236}">
                <a16:creationId xmlns:a16="http://schemas.microsoft.com/office/drawing/2014/main" id="{31F6468A-E1B5-499E-BE6D-B6B35AB5C0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34192" y="4414557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A73001-AEEA-4FA6-BD1D-2FB7F79AB2B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34192" y="4048132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kern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7D1EE2B-BA7E-4102-A1AB-D36A04A327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76051" y="893523"/>
            <a:ext cx="5094517" cy="296198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8" name="Text Placeholder 30">
            <a:extLst>
              <a:ext uri="{FF2B5EF4-FFF2-40B4-BE49-F238E27FC236}">
                <a16:creationId xmlns:a16="http://schemas.microsoft.com/office/drawing/2014/main" id="{84447B14-E16C-4164-8093-80762E5341A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92333" y="2149803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0ADD1433-3072-4EBB-9720-0F0DB8DE2A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92333" y="1783378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5726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BEAA80F-F328-4E79-9BF7-351D45B7B7F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29788" y="1449390"/>
            <a:ext cx="15294428" cy="307657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4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lvl="0"/>
            <a:r>
              <a:rPr lang="en-US" dirty="0"/>
              <a:t>Solution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1422C-C630-4C48-A1BD-5097502A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F124C-643E-4BA6-9FF7-DFF06D9A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ACCC8-5EF3-4F6A-B7EC-5208088F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D665EC-5C19-4FBE-8A06-0D1AA7483E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0714" y="1863161"/>
            <a:ext cx="9993085" cy="892630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89BE564-7E4F-4A70-9321-1F1BB911BAB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7573" y="3751002"/>
            <a:ext cx="2383973" cy="158314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821488E-83E5-4683-8C32-9E4E97E57C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573" y="3384577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14EE872B-A4DD-4519-AFD8-36F6339BAB4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94316" y="3751002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1577DCED-2EF9-4095-B443-E1D09F96DE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94316" y="3384577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0638478C-F9BC-4D44-96AB-486806CC9C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1057" y="3751002"/>
            <a:ext cx="2383973" cy="15499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7CA913FF-6AA8-4452-95D6-DAE89F1071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1057" y="3384577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513D6F39-D316-4BC6-872C-70B2AEABF2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67800" y="3751002"/>
            <a:ext cx="2383972" cy="15499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812D9D34-44F4-4272-B889-6A16352E6C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67800" y="3384577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kern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2923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FE652442-8170-498C-A898-AF94B2DD117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62439" y="0"/>
            <a:ext cx="5328822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0AEB0-C94B-4451-9167-6BD905C0F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ADD39-75F0-48ED-9F83-73018639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6418F-6895-486C-A333-AE3A509B7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FEC7295-AA7A-4373-AFCC-01672D7926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2154063"/>
            <a:ext cx="2383973" cy="145292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598ED1F4-A00A-4498-9EE6-005CF2D8FA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787638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CF8F506C-096D-434B-8C0A-B784CA4AC7A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48746" y="2154063"/>
            <a:ext cx="2383972" cy="142243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DC47ED6-4130-40E7-8FC9-D611942ACA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48746" y="1787638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ED4BD005-97C0-42DC-8C08-6B9F4DB0019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415035"/>
            <a:ext cx="2383973" cy="133262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96E60615-9B40-4EAF-87C7-81C56B101A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4048610"/>
            <a:ext cx="2383973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A88908D1-7E92-448F-A890-1C2E229F6C4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48746" y="4415035"/>
            <a:ext cx="2383972" cy="133262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1BD5AD54-7BC4-4C94-BE3A-18B3144A2B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48746" y="4048610"/>
            <a:ext cx="2383972" cy="464399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kern="1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3673029-D2A1-4074-ACCA-13D6DE34D6B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1" y="893045"/>
            <a:ext cx="5094517" cy="296676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926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20E9FD2F-C591-4424-9786-FC0584ED99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4281" y="3429000"/>
            <a:ext cx="12196282" cy="34290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3A582BA-E159-4C50-B38C-77C5DBB401B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-2355262"/>
            <a:ext cx="11353799" cy="5551580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spcBef>
                <a:spcPts val="1500"/>
              </a:spcBef>
              <a:buNone/>
              <a:defRPr sz="50000" baseline="0">
                <a:solidFill>
                  <a:schemeClr val="bg1">
                    <a:alpha val="5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pPr lvl="0"/>
            <a:r>
              <a:rPr lang="en-US" dirty="0"/>
              <a:t>Benefits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3B677-4EE8-4758-B5E7-E0E64796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8A148-5926-44EC-857E-A52EE5AB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CD214-48A4-4D6C-9016-FDB6AD88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55EB74-3BFE-4C75-92A7-86B8A0870A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727508"/>
            <a:ext cx="10515600" cy="639955"/>
          </a:xfrm>
          <a:prstGeom prst="rect">
            <a:avLst/>
          </a:prstGeom>
        </p:spPr>
        <p:txBody>
          <a:bodyPr anchor="ctr"/>
          <a:lstStyle>
            <a:lvl1pPr algn="ct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EBA1834-F4E8-4C34-9017-E3D85F613D4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1453589"/>
            <a:ext cx="10515600" cy="151821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  <a:defRPr sz="1400" spc="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1341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F9C9AE60-466C-4BDA-9E87-7701D81CFE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4DF025DF-FE0B-4046-8687-417DFBEB31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-3250937" y="1278117"/>
            <a:ext cx="19788513" cy="251460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4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Company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54DB932-57BE-437E-B336-17F289AFD7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53218" y="2685143"/>
            <a:ext cx="9685563" cy="1487714"/>
          </a:xfrm>
          <a:prstGeom prst="rect">
            <a:avLst/>
          </a:prstGeom>
        </p:spPr>
        <p:txBody>
          <a:bodyPr anchor="ctr"/>
          <a:lstStyle>
            <a:lvl1pPr algn="ctr">
              <a:defRPr sz="5000" cap="all" spc="200" baseline="0">
                <a:solidFill>
                  <a:schemeClr val="accent6">
                    <a:lumMod val="10000"/>
                    <a:lumOff val="90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8231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F9D74B8-165B-49A6-ACBB-8B7950289D6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0B316D0-6EE1-4FB2-A993-B0CD4CFE502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-1325217" y="3977202"/>
            <a:ext cx="16229934" cy="2852057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5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Business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0495B-28B8-4389-8E1C-F335846C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E258A-A128-4BAF-B8C3-723C6382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69002-18F2-427F-A791-0E26DD2F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3AD8AD8-9C40-44FB-8FF8-815C534582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199" y="2067161"/>
            <a:ext cx="4386945" cy="100619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accent6">
                    <a:lumMod val="10000"/>
                    <a:lumOff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text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1411AFC0-5C52-4C0E-AD29-3DFFD3039C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1766051"/>
            <a:ext cx="4386945" cy="4643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010AEB-C0FD-48C8-A1FA-1BD96B6A54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722217"/>
            <a:ext cx="4386945" cy="639955"/>
          </a:xfrm>
          <a:prstGeom prst="rect">
            <a:avLst/>
          </a:prstGeom>
        </p:spPr>
        <p:txBody>
          <a:bodyPr anchor="ctr"/>
          <a:lstStyle>
            <a:lvl1pPr algn="l">
              <a:defRPr sz="2200" cap="all" spc="2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8B45D3B9-84F4-4A17-9D4D-8CBE603A14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9" y="3199611"/>
            <a:ext cx="4386945" cy="4643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1B57C-13D8-4BB6-9D45-D83EB1BD66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3512803"/>
            <a:ext cx="4386758" cy="10064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2301C86B-1946-426F-9494-C64455A7E6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7976" y="4643683"/>
            <a:ext cx="4386945" cy="4643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3BD347B5-FD69-4D61-BBDA-09FB8EF51B5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7977" y="4956875"/>
            <a:ext cx="4386758" cy="10064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text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CBD29BE-7E3F-457E-808D-E151E479D755}"/>
              </a:ext>
            </a:extLst>
          </p:cNvPr>
          <p:cNvCxnSpPr>
            <a:cxnSpLocks/>
          </p:cNvCxnSpPr>
          <p:nvPr userDrawn="1"/>
        </p:nvCxnSpPr>
        <p:spPr>
          <a:xfrm>
            <a:off x="590349" y="923365"/>
            <a:ext cx="0" cy="593463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30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721D2A8-92CC-4A4D-9252-1D5E72D9996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0" y="0"/>
            <a:ext cx="13879773" cy="25146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40000"/>
              </a:lnSpc>
              <a:spcBef>
                <a:spcPts val="0"/>
              </a:spcBef>
              <a:buNone/>
              <a:defRPr sz="50000" baseline="0">
                <a:solidFill>
                  <a:schemeClr val="bg1">
                    <a:alpha val="8000"/>
                  </a:schemeClr>
                </a:solidFill>
                <a:latin typeface="Kunstler Script" panose="030304020206070D0D06" pitchFamily="66" charset="0"/>
              </a:defRPr>
            </a:lvl1pPr>
          </a:lstStyle>
          <a:p>
            <a:r>
              <a:rPr lang="en-US" dirty="0"/>
              <a:t>Market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09877-9D5E-4728-9E1B-F801C727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5AAD1-49C3-459F-8752-6773813A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C1F07-5ADF-4FA1-890D-55E05685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5000"/>
                    <a:lumOff val="75000"/>
                  </a:schemeClr>
                </a:solidFill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E430114-0FFE-44D3-9D11-77F649F9B1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75483" y="1941509"/>
            <a:ext cx="4386945" cy="639955"/>
          </a:xfrm>
          <a:prstGeom prst="rect">
            <a:avLst/>
          </a:prstGeom>
        </p:spPr>
        <p:txBody>
          <a:bodyPr anchor="ctr"/>
          <a:lstStyle>
            <a:lvl1pPr algn="r">
              <a:defRPr sz="22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A448A10-6C5A-42B4-AFD7-DF6DD58F073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0223" y="4076963"/>
            <a:ext cx="2834640" cy="1151633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D1B0E05-9C40-4BB7-B07F-D8FD6B11F6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3" y="2806964"/>
            <a:ext cx="2693128" cy="99168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4000" kern="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FF94E508-0A60-413A-9DE0-DE8BDEC1FC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8372" y="4076963"/>
            <a:ext cx="2833338" cy="1151633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3A34A8A7-647E-4685-A99B-1177931A13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5219" y="4076963"/>
            <a:ext cx="2833339" cy="1151633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Add text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ECDC73-A31B-4C94-AE4B-BDC32D94F1EA}"/>
              </a:ext>
            </a:extLst>
          </p:cNvPr>
          <p:cNvCxnSpPr>
            <a:cxnSpLocks/>
          </p:cNvCxnSpPr>
          <p:nvPr userDrawn="1"/>
        </p:nvCxnSpPr>
        <p:spPr>
          <a:xfrm>
            <a:off x="860223" y="3939883"/>
            <a:ext cx="290367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DD83A920-6634-4731-94D5-4186C82C6A9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37619" y="2806964"/>
            <a:ext cx="2693128" cy="99168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4000" kern="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6592B16-F73C-4572-ACB3-FBB03EE7EE7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804467" y="2806964"/>
            <a:ext cx="2693128" cy="99168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4000" kern="0" cap="all" spc="4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685373-D021-44D0-B9F5-DD46F7C2EACA}"/>
              </a:ext>
            </a:extLst>
          </p:cNvPr>
          <p:cNvCxnSpPr>
            <a:cxnSpLocks/>
          </p:cNvCxnSpPr>
          <p:nvPr userDrawn="1"/>
        </p:nvCxnSpPr>
        <p:spPr>
          <a:xfrm>
            <a:off x="8593917" y="3939883"/>
            <a:ext cx="274111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6020995-72BD-4944-B899-E6DA4064D131}"/>
              </a:ext>
            </a:extLst>
          </p:cNvPr>
          <p:cNvCxnSpPr>
            <a:cxnSpLocks/>
          </p:cNvCxnSpPr>
          <p:nvPr userDrawn="1"/>
        </p:nvCxnSpPr>
        <p:spPr>
          <a:xfrm>
            <a:off x="4727069" y="3939883"/>
            <a:ext cx="290367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0C8E87B-2B7F-4A86-8EE0-6B1F9CDB72CD}"/>
              </a:ext>
            </a:extLst>
          </p:cNvPr>
          <p:cNvCxnSpPr>
            <a:cxnSpLocks/>
          </p:cNvCxnSpPr>
          <p:nvPr userDrawn="1"/>
        </p:nvCxnSpPr>
        <p:spPr>
          <a:xfrm>
            <a:off x="8593917" y="3939883"/>
            <a:ext cx="290367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00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4C966-5542-475A-B224-2E541D9AE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bg2">
                    <a:lumMod val="25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1E08C-E5A1-412C-88D3-C6BF9430D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00" baseline="0">
                <a:solidFill>
                  <a:schemeClr val="bg2">
                    <a:lumMod val="25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BAFCC-DBDE-4891-B3DD-4B3754E7D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bg2">
                    <a:lumMod val="25000"/>
                  </a:schemeClr>
                </a:solidFill>
                <a:latin typeface="Avenir Next LT Pro" panose="020B0504020202020204" pitchFamily="34" charset="0"/>
              </a:defRPr>
            </a:lvl1pPr>
          </a:lstStyle>
          <a:p>
            <a:fld id="{4F6357DA-28E9-40D3-918C-4D14E8263D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5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59" r:id="rId12"/>
    <p:sldLayoutId id="2147483666" r:id="rId13"/>
    <p:sldLayoutId id="2147483667" r:id="rId14"/>
    <p:sldLayoutId id="2147483668" r:id="rId15"/>
    <p:sldLayoutId id="2147483669" r:id="rId16"/>
    <p:sldLayoutId id="2147483663" r:id="rId17"/>
    <p:sldLayoutId id="2147483665" r:id="rId18"/>
    <p:sldLayoutId id="2147483664" r:id="rId19"/>
    <p:sldLayoutId id="2147483661" r:id="rId20"/>
    <p:sldLayoutId id="2147483662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4056CF-DEDB-4079-BF11-FA4761D09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2713" y="1597287"/>
            <a:ext cx="3943724" cy="2387600"/>
          </a:xfrm>
        </p:spPr>
        <p:txBody>
          <a:bodyPr/>
          <a:lstStyle/>
          <a:p>
            <a:r>
              <a:rPr lang="en-IN" b="1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Restaurant Orders</a:t>
            </a:r>
            <a:br>
              <a:rPr lang="en-IN" b="1" i="0" dirty="0">
                <a:solidFill>
                  <a:srgbClr val="252525"/>
                </a:solidFill>
                <a:effectLst/>
                <a:latin typeface="D-DIN"/>
              </a:rPr>
            </a:br>
            <a:endParaRPr lang="en-US" dirty="0"/>
          </a:p>
        </p:txBody>
      </p:sp>
      <p:pic>
        <p:nvPicPr>
          <p:cNvPr id="19" name="Picture Placeholder 18" descr="A half booth, table, and chair at a restaurant">
            <a:extLst>
              <a:ext uri="{FF2B5EF4-FFF2-40B4-BE49-F238E27FC236}">
                <a16:creationId xmlns:a16="http://schemas.microsoft.com/office/drawing/2014/main" id="{43474057-1F43-4A8C-A00F-A151DC1D107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677150" cy="6858000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CBE6AF0-3BE0-469F-85B7-CC1F87C35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4175" y="4241283"/>
            <a:ext cx="10537825" cy="2616717"/>
          </a:xfrm>
        </p:spPr>
        <p:txBody>
          <a:bodyPr/>
          <a:lstStyle/>
          <a:p>
            <a:r>
              <a:rPr lang="en-US" dirty="0"/>
              <a:t>Pitch</a:t>
            </a:r>
          </a:p>
        </p:txBody>
      </p:sp>
    </p:spTree>
    <p:extLst>
      <p:ext uri="{BB962C8B-B14F-4D97-AF65-F5344CB8AC3E}">
        <p14:creationId xmlns:p14="http://schemas.microsoft.com/office/powerpoint/2010/main" val="2835773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65BBA0-595D-4970-8768-2D8DC31F2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7666" y="277792"/>
            <a:ext cx="7284334" cy="1087031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How does order volume change on weekends vs. weekdays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B088D-5629-4F27-A688-7D8F606C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8/03/20XX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CCCADD-9AEB-211F-A878-1E25025D8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287" y="1562582"/>
            <a:ext cx="6458672" cy="3654641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D21CD16-14AD-F0D2-5640-6BCFE0673C3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60987" y="5764192"/>
            <a:ext cx="6458671" cy="109380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Determines if more orders occur on </a:t>
            </a:r>
            <a:r>
              <a:rPr lang="en-US" sz="1800" b="1" dirty="0"/>
              <a:t>weekends or weekdays</a:t>
            </a:r>
            <a:r>
              <a:rPr lang="en-US" sz="1800" dirty="0"/>
              <a:t>.</a:t>
            </a:r>
            <a:endParaRPr lang="en-IN" sz="1800" dirty="0"/>
          </a:p>
        </p:txBody>
      </p:sp>
      <p:pic>
        <p:nvPicPr>
          <p:cNvPr id="3074" name="Picture 2" descr="Weekdays stock illustration. Illustration of blue, days - 23733705">
            <a:extLst>
              <a:ext uri="{FF2B5EF4-FFF2-40B4-BE49-F238E27FC236}">
                <a16:creationId xmlns:a16="http://schemas.microsoft.com/office/drawing/2014/main" id="{CEB28F51-ECAF-6BBF-ADBC-0659FD2947CB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r="20000"/>
          <a:stretch>
            <a:fillRect/>
          </a:stretch>
        </p:blipFill>
        <p:spPr bwMode="auto">
          <a:xfrm>
            <a:off x="1" y="0"/>
            <a:ext cx="47919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319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D284643B-288B-4193-AFF3-324BA95A7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0939" y="725448"/>
            <a:ext cx="5870122" cy="639955"/>
          </a:xfrm>
        </p:spPr>
        <p:txBody>
          <a:bodyPr anchor="ctr">
            <a:noAutofit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What is the trend in total revenue over the quarter?</a:t>
            </a:r>
          </a:p>
        </p:txBody>
      </p:sp>
      <p:sp>
        <p:nvSpPr>
          <p:cNvPr id="4103" name="Text Placeholder 5">
            <a:extLst>
              <a:ext uri="{FF2B5EF4-FFF2-40B4-BE49-F238E27FC236}">
                <a16:creationId xmlns:a16="http://schemas.microsoft.com/office/drawing/2014/main" id="{C70BEBC1-615B-767B-C6A8-05E8465693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61805" y="1820457"/>
            <a:ext cx="4998576" cy="448769"/>
          </a:xfrm>
        </p:spPr>
        <p:txBody>
          <a:bodyPr/>
          <a:lstStyle/>
          <a:p>
            <a:r>
              <a:rPr lang="en-US" sz="1400" dirty="0"/>
              <a:t>Helps track </a:t>
            </a:r>
            <a:r>
              <a:rPr lang="en-US" sz="1400" b="1" dirty="0"/>
              <a:t>daily revenue trends</a:t>
            </a:r>
            <a:r>
              <a:rPr lang="en-US" sz="1400" dirty="0"/>
              <a:t> over the quarter.</a:t>
            </a:r>
          </a:p>
          <a:p>
            <a:endParaRPr lang="en-US" dirty="0"/>
          </a:p>
        </p:txBody>
      </p:sp>
      <p:pic>
        <p:nvPicPr>
          <p:cNvPr id="4098" name="Picture 2" descr="Metrics Every Hotel Revenue Manager ...">
            <a:extLst>
              <a:ext uri="{FF2B5EF4-FFF2-40B4-BE49-F238E27FC236}">
                <a16:creationId xmlns:a16="http://schemas.microsoft.com/office/drawing/2014/main" id="{4F2E26F0-EC7B-F8C1-FB7B-458FF2933105}"/>
              </a:ext>
            </a:extLst>
          </p:cNvPr>
          <p:cNvPicPr>
            <a:picLocks noGrp="1" noChangeAspect="1" noChangeArrowheads="1"/>
          </p:cNvPicPr>
          <p:nvPr>
            <p:ph sz="quarter" idx="3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8" b="-3"/>
          <a:stretch/>
        </p:blipFill>
        <p:spPr bwMode="auto">
          <a:xfrm>
            <a:off x="906949" y="2724280"/>
            <a:ext cx="5010912" cy="285324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930454-CDBD-40B6-6A03-7AE77BC370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2" b="8757"/>
          <a:stretch/>
        </p:blipFill>
        <p:spPr>
          <a:xfrm>
            <a:off x="6325261" y="2724280"/>
            <a:ext cx="5010912" cy="28532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45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B7C68D5-425C-4465-842E-6EC3B305D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901598"/>
            <a:ext cx="3684814" cy="336548"/>
          </a:xfrm>
        </p:spPr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37F7ED61-C894-4A41-AC49-EFA304B05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454764"/>
            <a:ext cx="3684814" cy="2801597"/>
          </a:xfrm>
        </p:spPr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A quarter's worth of orders from a fictitious restaurant serving international cuisine, including the date and time of each order, the items ordered, and additional details on the type, name and price of the items.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C553516-5C72-4D87-B46F-91D466877B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4002437"/>
            <a:ext cx="12186555" cy="2855564"/>
          </a:xfrm>
        </p:spPr>
        <p:txBody>
          <a:bodyPr/>
          <a:lstStyle/>
          <a:p>
            <a:r>
              <a:rPr lang="en-US" dirty="0"/>
              <a:t>About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B8589-4778-44CD-881F-7A7231F61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9B032-9B39-4E33-A8E4-7843247F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6357DA-28E9-40D3-918C-4D14E8263D8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D0ACA28-EE87-9C50-4108-FC8764CA8948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 spc="100" baseline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4F6357DA-28E9-40D3-918C-4D14E8263D81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A75CFA9-298F-72C1-8CCE-D0971872F6F9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8" r="1679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90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CC2A221-B199-4A29-BC00-83D349B94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6051" y="893523"/>
            <a:ext cx="5094517" cy="296198"/>
          </a:xfrm>
        </p:spPr>
        <p:txBody>
          <a:bodyPr/>
          <a:lstStyle/>
          <a:p>
            <a:r>
              <a:rPr lang="en-IN" b="1" i="0" dirty="0">
                <a:effectLst/>
                <a:latin typeface="Lato" panose="020F0502020204030203" pitchFamily="34" charset="0"/>
              </a:rPr>
              <a:t>Recommended Analysis</a:t>
            </a:r>
            <a:br>
              <a:rPr lang="en-IN" b="1" i="0" dirty="0">
                <a:solidFill>
                  <a:srgbClr val="252525"/>
                </a:solidFill>
                <a:effectLst/>
                <a:latin typeface="Lato" panose="020F0502020204030203" pitchFamily="34" charset="0"/>
              </a:rPr>
            </a:br>
            <a:endParaRPr lang="en-US" dirty="0"/>
          </a:p>
        </p:txBody>
      </p:sp>
      <p:pic>
        <p:nvPicPr>
          <p:cNvPr id="9" name="Picture Placeholder 8" descr="A person stirring a pot of food behind shelves with plates">
            <a:extLst>
              <a:ext uri="{FF2B5EF4-FFF2-40B4-BE49-F238E27FC236}">
                <a16:creationId xmlns:a16="http://schemas.microsoft.com/office/drawing/2014/main" id="{4EF477F3-5AC0-413A-B339-D306DD3A25A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038600" cy="6858000"/>
          </a:xfrm>
        </p:spPr>
      </p:pic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44B41E8C-0A45-AC8D-4D94-B3D092F3B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6738" y="1736203"/>
            <a:ext cx="4663090" cy="2372810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What were the least and most ordered items? What categories were they in?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What do the highest spend orders look like? Which items did they buy and how much did they spend?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Were there certain times that had more or less orders?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Which cuisines should we focus on developing more menu items for based on the data?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DB86E33-83FE-315F-AF94-F824C53857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4002437"/>
            <a:ext cx="12186555" cy="28555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013202-E0BA-C8DB-BA37-CD0EB49FB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6288F-80AF-2C2F-5053-F13AE019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F6357DA-28E9-40D3-918C-4D14E8263D81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25" name="Title 6">
            <a:extLst>
              <a:ext uri="{FF2B5EF4-FFF2-40B4-BE49-F238E27FC236}">
                <a16:creationId xmlns:a16="http://schemas.microsoft.com/office/drawing/2014/main" id="{EC98CE63-868A-2C96-CD0A-05CF65901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609" y="535825"/>
            <a:ext cx="4887239" cy="1101621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What is the total number of orders placed?</a:t>
            </a:r>
          </a:p>
        </p:txBody>
      </p:sp>
      <p:pic>
        <p:nvPicPr>
          <p:cNvPr id="5122" name="Picture 2" descr="Online Food Ordering System for ...">
            <a:extLst>
              <a:ext uri="{FF2B5EF4-FFF2-40B4-BE49-F238E27FC236}">
                <a16:creationId xmlns:a16="http://schemas.microsoft.com/office/drawing/2014/main" id="{A5E57681-285C-6B2D-F550-176F3E230B54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8" r="16858"/>
          <a:stretch>
            <a:fillRect/>
          </a:stretch>
        </p:blipFill>
        <p:spPr bwMode="auto">
          <a:xfrm>
            <a:off x="5360988" y="0"/>
            <a:ext cx="68310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875E1DC-7955-E530-E5D3-24161C9C5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09" y="1869051"/>
            <a:ext cx="6736396" cy="356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A01C0-5F61-08E2-B0D3-C79B0406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8/03/20XX</a:t>
            </a: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4D68817B-8137-8464-2986-18E38C4DD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942" y="729426"/>
            <a:ext cx="7106855" cy="786858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What is the total number of unique items on the menu?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53E34BA-336E-20B3-8CE6-991C27A6220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371369" y="1863524"/>
            <a:ext cx="5883150" cy="3355978"/>
          </a:xfrm>
        </p:spPr>
      </p:pic>
      <p:pic>
        <p:nvPicPr>
          <p:cNvPr id="6146" name="Picture 2" descr="Customize 19,239+ Menus Templates ...">
            <a:extLst>
              <a:ext uri="{FF2B5EF4-FFF2-40B4-BE49-F238E27FC236}">
                <a16:creationId xmlns:a16="http://schemas.microsoft.com/office/drawing/2014/main" id="{02B486C4-74F4-7CFB-9F73-58E96B8B33DC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" r="1994"/>
          <a:stretch>
            <a:fillRect/>
          </a:stretch>
        </p:blipFill>
        <p:spPr bwMode="auto">
          <a:xfrm>
            <a:off x="0" y="0"/>
            <a:ext cx="4660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22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666E47-001E-4F4E-B62E-8A6D933DF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432686"/>
            <a:ext cx="7558269" cy="757035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What are the most and least ordered items?</a:t>
            </a:r>
          </a:p>
        </p:txBody>
      </p:sp>
      <p:pic>
        <p:nvPicPr>
          <p:cNvPr id="9" name="Picture Placeholder 8" descr="A close up of a stack of plates">
            <a:extLst>
              <a:ext uri="{FF2B5EF4-FFF2-40B4-BE49-F238E27FC236}">
                <a16:creationId xmlns:a16="http://schemas.microsoft.com/office/drawing/2014/main" id="{085E5B6A-0758-4158-877E-C7279ECA014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62439" y="0"/>
            <a:ext cx="5328822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0521C-0778-4218-AC9C-D1774B90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6357DA-28E9-40D3-918C-4D14E8263D8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FA1C23C-F507-CA7C-3436-E1821E8EC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571" y="1622407"/>
            <a:ext cx="8391647" cy="41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5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plore Sydney's Best Date Night Restaurants | Book Now">
            <a:extLst>
              <a:ext uri="{FF2B5EF4-FFF2-40B4-BE49-F238E27FC236}">
                <a16:creationId xmlns:a16="http://schemas.microsoft.com/office/drawing/2014/main" id="{2F788D2D-751E-E4FB-0B31-97AEAF22F171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9" r="1263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DE448B2E-6018-4416-8166-6B439B617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8856" y="707693"/>
            <a:ext cx="6609725" cy="648182"/>
          </a:xfrm>
        </p:spPr>
        <p:txBody>
          <a:bodyPr anchor="b"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What do the TOP 5 spending orders</a:t>
            </a:r>
            <a:endParaRPr lang="en-US" sz="60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BF19-4FB4-4D3E-B5AE-2F8E75EFCB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4175" y="4241283"/>
            <a:ext cx="10537825" cy="261671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800" dirty="0"/>
              <a:t>Company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97379-0320-142A-EE1F-4365D9D49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873" y="1566296"/>
            <a:ext cx="6706181" cy="429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65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89D3D565-42FF-4C0C-9E4C-5BF29B4473C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-1325217" y="3977202"/>
            <a:ext cx="16229934" cy="2852057"/>
          </a:xfrm>
        </p:spPr>
        <p:txBody>
          <a:bodyPr/>
          <a:lstStyle/>
          <a:p>
            <a:r>
              <a:rPr lang="en-US" dirty="0"/>
              <a:t>Business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93A47-486D-4EC7-8BD7-622BB9444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6357DA-28E9-40D3-918C-4D14E8263D8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FF31A41E-8202-40FC-B2C6-C7EB5EDAC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2067161"/>
            <a:ext cx="4386945" cy="1006199"/>
          </a:xfrm>
        </p:spPr>
        <p:txBody>
          <a:bodyPr/>
          <a:lstStyle/>
          <a:p>
            <a:r>
              <a:rPr lang="en-ZA" dirty="0"/>
              <a:t>We based our research on market trends and data from over 1,000 restaurants</a:t>
            </a:r>
            <a:r>
              <a:rPr lang="en-US" dirty="0"/>
              <a:t>​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0AABD7E-46EF-4DB8-A2F5-BB80528CD5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1766051"/>
            <a:ext cx="4386945" cy="464399"/>
          </a:xfrm>
        </p:spPr>
        <p:txBody>
          <a:bodyPr/>
          <a:lstStyle/>
          <a:p>
            <a:r>
              <a:rPr lang="en-US" dirty="0"/>
              <a:t>research​</a:t>
            </a:r>
          </a:p>
          <a:p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74713F65-A47E-465C-963B-E10AC5351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203" y="230089"/>
            <a:ext cx="6690169" cy="113208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Which cuisines should we focus on developing more menu items for?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82BE7B0-1CCA-4BF0-98DC-456A6AB81B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3199611"/>
            <a:ext cx="4386945" cy="464399"/>
          </a:xfrm>
        </p:spPr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86766364-83B6-44A6-8415-121DAAD878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3512803"/>
            <a:ext cx="4386758" cy="1006475"/>
          </a:xfrm>
        </p:spPr>
        <p:txBody>
          <a:bodyPr/>
          <a:lstStyle/>
          <a:p>
            <a:r>
              <a:rPr lang="en-ZA" dirty="0"/>
              <a:t>We believe managers need new industry tools to help run their restaurants</a:t>
            </a:r>
            <a:r>
              <a:rPr lang="en-US" dirty="0"/>
              <a:t>​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C70AE34-A728-49BD-95CB-82DDDCF646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7976" y="4643683"/>
            <a:ext cx="4386945" cy="464399"/>
          </a:xfrm>
        </p:spPr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9670BB3-7936-47E7-A284-3C1A76A4CCF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7977" y="5572481"/>
            <a:ext cx="4386758" cy="390869"/>
          </a:xfrm>
        </p:spPr>
        <p:txBody>
          <a:bodyPr/>
          <a:lstStyle/>
          <a:p>
            <a:r>
              <a:rPr lang="en-ZA" dirty="0"/>
              <a:t> </a:t>
            </a:r>
            <a:r>
              <a:rPr lang="en-US" dirty="0"/>
              <a:t>Identifies cuisines that are </a:t>
            </a:r>
            <a:r>
              <a:rPr lang="en-US" b="1" dirty="0"/>
              <a:t>frequently ordered</a:t>
            </a:r>
            <a:r>
              <a:rPr lang="en-US" dirty="0"/>
              <a:t> but may have </a:t>
            </a:r>
            <a:r>
              <a:rPr lang="en-US" b="1" dirty="0"/>
              <a:t>fewer menu options</a:t>
            </a:r>
            <a:r>
              <a:rPr lang="en-US" dirty="0"/>
              <a:t>.​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E06B78-33FE-DED1-9B2F-5EB444B99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77" y="1203768"/>
            <a:ext cx="6613398" cy="4339972"/>
          </a:xfrm>
          <a:prstGeom prst="rect">
            <a:avLst/>
          </a:prstGeom>
        </p:spPr>
      </p:pic>
      <p:pic>
        <p:nvPicPr>
          <p:cNvPr id="2050" name="Picture 2" descr="Mexican Food in the United States | Origins">
            <a:extLst>
              <a:ext uri="{FF2B5EF4-FFF2-40B4-BE49-F238E27FC236}">
                <a16:creationId xmlns:a16="http://schemas.microsoft.com/office/drawing/2014/main" id="{094CC12D-0BA7-5BF1-0FEF-F84FAD50D9AD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3" r="5753"/>
          <a:stretch>
            <a:fillRect/>
          </a:stretch>
        </p:blipFill>
        <p:spPr bwMode="auto">
          <a:xfrm>
            <a:off x="7280475" y="0"/>
            <a:ext cx="4911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96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F19EF74-69FF-4593-903B-F4018E21C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5483" y="1941509"/>
            <a:ext cx="4386945" cy="639955"/>
          </a:xfrm>
        </p:spPr>
        <p:txBody>
          <a:bodyPr/>
          <a:lstStyle/>
          <a:p>
            <a:r>
              <a:rPr lang="en-US" dirty="0"/>
              <a:t>Market overview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7C176E5-3AE1-44F2-9330-D25112CA774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0" y="0"/>
            <a:ext cx="13879773" cy="2514600"/>
          </a:xfrm>
        </p:spPr>
        <p:txBody>
          <a:bodyPr/>
          <a:lstStyle/>
          <a:p>
            <a:r>
              <a:rPr lang="en-US" dirty="0"/>
              <a:t>Market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F8DD117-8EC8-4825-BBB5-553DEA7349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0773" y="2806964"/>
            <a:ext cx="2693128" cy="991689"/>
          </a:xfrm>
        </p:spPr>
        <p:txBody>
          <a:bodyPr/>
          <a:lstStyle/>
          <a:p>
            <a:r>
              <a:rPr lang="en-US" dirty="0"/>
              <a:t>$3B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6DF28A9-C0AE-407A-9AFC-DBC32D4F615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937619" y="2806964"/>
            <a:ext cx="2693128" cy="991689"/>
          </a:xfrm>
        </p:spPr>
        <p:txBody>
          <a:bodyPr/>
          <a:lstStyle/>
          <a:p>
            <a:r>
              <a:rPr lang="en-US" dirty="0"/>
              <a:t>$2b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B0E68A5-7FD4-42F8-A4BA-07C6999D38B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804467" y="2806964"/>
            <a:ext cx="2693128" cy="991689"/>
          </a:xfrm>
        </p:spPr>
        <p:txBody>
          <a:bodyPr/>
          <a:lstStyle/>
          <a:p>
            <a:r>
              <a:rPr lang="en-US" dirty="0"/>
              <a:t>$1b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67A7CEE-BC77-4C94-86A4-09E2D3E7345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87301" y="5521124"/>
            <a:ext cx="9675271" cy="1032037"/>
          </a:xfrm>
        </p:spPr>
        <p:txBody>
          <a:bodyPr/>
          <a:lstStyle/>
          <a:p>
            <a:r>
              <a:rPr lang="en-US" dirty="0"/>
              <a:t>Shows </a:t>
            </a:r>
            <a:r>
              <a:rPr lang="en-US" b="1" dirty="0"/>
              <a:t>average order value</a:t>
            </a:r>
            <a:r>
              <a:rPr lang="en-US" dirty="0"/>
              <a:t> for each day, helping to track customer spending trends.​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3D7A057-56FC-4C14-AFD4-64D99F826AE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8372" y="4076963"/>
            <a:ext cx="2833338" cy="1151633"/>
          </a:xfrm>
        </p:spPr>
        <p:txBody>
          <a:bodyPr/>
          <a:lstStyle/>
          <a:p>
            <a:r>
              <a:rPr lang="en-US" dirty="0"/>
              <a:t>Freedom to invent​</a:t>
            </a:r>
          </a:p>
          <a:p>
            <a:r>
              <a:rPr lang="en-ZA" dirty="0"/>
              <a:t>Selectively inclusive market</a:t>
            </a:r>
            <a:r>
              <a:rPr lang="en-US" dirty="0"/>
              <a:t>​</a:t>
            </a:r>
          </a:p>
          <a:p>
            <a:r>
              <a:rPr lang="en-ZA" dirty="0"/>
              <a:t>Serviceable available market</a:t>
            </a:r>
            <a:r>
              <a:rPr lang="en-US" dirty="0"/>
              <a:t>​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16A95C3-844A-429D-A34D-A0E89B5F4BB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59657" y="548474"/>
            <a:ext cx="7944100" cy="835920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latin typeface="Algerian" panose="04020705040A02060702" pitchFamily="82" charset="0"/>
              </a:rPr>
              <a:t>What is the average order value per day?</a:t>
            </a:r>
          </a:p>
          <a:p>
            <a:r>
              <a:rPr lang="en-ZA" dirty="0"/>
              <a:t>​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3461D2-BCBF-40C2-C227-1E141C0D0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13" y="1509200"/>
            <a:ext cx="10391655" cy="383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27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E3C375"/>
      </a:dk2>
      <a:lt2>
        <a:srgbClr val="E7E6E6"/>
      </a:lt2>
      <a:accent1>
        <a:srgbClr val="485441"/>
      </a:accent1>
      <a:accent2>
        <a:srgbClr val="EBFFE4"/>
      </a:accent2>
      <a:accent3>
        <a:srgbClr val="AAC59E"/>
      </a:accent3>
      <a:accent4>
        <a:srgbClr val="7C4B79"/>
      </a:accent4>
      <a:accent5>
        <a:srgbClr val="C59EC3"/>
      </a:accent5>
      <a:accent6>
        <a:srgbClr val="302030"/>
      </a:accent6>
      <a:hlink>
        <a:srgbClr val="0563C1"/>
      </a:hlink>
      <a:folHlink>
        <a:srgbClr val="954F72"/>
      </a:folHlink>
    </a:clrScheme>
    <a:fontScheme name="Custom 74">
      <a:majorFont>
        <a:latin typeface="Avenir Next LT Pro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taurant Pitch Deck_TM16411246_Win32_JC_v4.potx" id="{579F7F05-5F3A-44F6-BAD8-A9CB3AB382EA}" vid="{1F780C43-0257-417B-AF27-9B769DABFA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6BC72-0158-4AB8-9F35-F365C88D29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CF18AE-D61A-46A3-9130-AB96E808872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509A09C-A249-4D30-8888-26F183AD87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Restaurant pitch deck</Template>
  <TotalTime>126</TotalTime>
  <Words>308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Agency FB</vt:lpstr>
      <vt:lpstr>Algerian</vt:lpstr>
      <vt:lpstr>Arial</vt:lpstr>
      <vt:lpstr>Avenir Next LT Pro</vt:lpstr>
      <vt:lpstr>Calibri</vt:lpstr>
      <vt:lpstr>Courier New</vt:lpstr>
      <vt:lpstr>D-DIN</vt:lpstr>
      <vt:lpstr>Kunstler Script</vt:lpstr>
      <vt:lpstr>Lato</vt:lpstr>
      <vt:lpstr>Office Theme</vt:lpstr>
      <vt:lpstr>Restaurant Orders </vt:lpstr>
      <vt:lpstr>About us</vt:lpstr>
      <vt:lpstr>Recommended Analysis </vt:lpstr>
      <vt:lpstr>What is the total number of orders placed?</vt:lpstr>
      <vt:lpstr>What is the total number of unique items on the menu?</vt:lpstr>
      <vt:lpstr>What are the most and least ordered items?</vt:lpstr>
      <vt:lpstr>What do the TOP 5 spending orders</vt:lpstr>
      <vt:lpstr>Which cuisines should we focus on developing more menu items for?</vt:lpstr>
      <vt:lpstr>Market overview</vt:lpstr>
      <vt:lpstr>How does order volume change on weekends vs. weekdays</vt:lpstr>
      <vt:lpstr>What is the trend in total revenue over the quarter?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Sushma Gongade</dc:creator>
  <cp:lastModifiedBy>Sushma Gongade</cp:lastModifiedBy>
  <cp:revision>3</cp:revision>
  <dcterms:created xsi:type="dcterms:W3CDTF">2025-03-22T12:19:19Z</dcterms:created>
  <dcterms:modified xsi:type="dcterms:W3CDTF">2025-03-22T14:25:45Z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