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298" r:id="rId4"/>
    <p:sldId id="278" r:id="rId5"/>
    <p:sldId id="279" r:id="rId6"/>
    <p:sldId id="263" r:id="rId7"/>
    <p:sldId id="264"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A458-3C05-43FD-7C7A-BC8AF0BAA7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4E6236-494D-9BC7-DC09-93D8B2AB3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E269C9-2AEA-24EF-47DF-FCDF38AF4F4F}"/>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5" name="Footer Placeholder 4">
            <a:extLst>
              <a:ext uri="{FF2B5EF4-FFF2-40B4-BE49-F238E27FC236}">
                <a16:creationId xmlns:a16="http://schemas.microsoft.com/office/drawing/2014/main" id="{5CAD9FED-BD81-0829-7DF2-7FAD7F87C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68B25-6CA4-59ED-69AE-FA5BB851FC81}"/>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2053038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9EC7C-AA8D-66C0-38EE-3E41B14A8E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5C8C93-B3DC-1FA8-303A-B1F1F7B326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9C223-F16F-F6BE-4419-0ED57AE4F93D}"/>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5" name="Footer Placeholder 4">
            <a:extLst>
              <a:ext uri="{FF2B5EF4-FFF2-40B4-BE49-F238E27FC236}">
                <a16:creationId xmlns:a16="http://schemas.microsoft.com/office/drawing/2014/main" id="{34454C61-6C3F-FC7D-1AEE-9A805A6AB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DBA6B9-C92A-E5D4-89E5-75813BA1AEC9}"/>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360347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56580E-EA4A-88BB-8F48-0A1A078022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F9BA12-EA66-C46B-267A-CBAED9CF3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2C1B0-8E54-9FE8-20EA-8A0521110550}"/>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5" name="Footer Placeholder 4">
            <a:extLst>
              <a:ext uri="{FF2B5EF4-FFF2-40B4-BE49-F238E27FC236}">
                <a16:creationId xmlns:a16="http://schemas.microsoft.com/office/drawing/2014/main" id="{070CE248-7848-5184-A2E0-87D266F79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F425D-F3DB-B442-2A2D-FCF71716B71C}"/>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3101754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D0A54-3E0D-C475-3E4C-4FB0AF2DFB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D00BD4-D8DE-4029-9419-826E0E8FD0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1728F9-DE16-A5E6-AF9E-CB6CBA126FAF}"/>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5" name="Footer Placeholder 4">
            <a:extLst>
              <a:ext uri="{FF2B5EF4-FFF2-40B4-BE49-F238E27FC236}">
                <a16:creationId xmlns:a16="http://schemas.microsoft.com/office/drawing/2014/main" id="{9D13C0D8-A8F8-DFEF-3978-B341ECF1F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843A9-5CFE-A35A-D73D-1D10C9FB503D}"/>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6673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6FE1-FB06-F29E-ED8E-CCF0D8598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87C11-5754-FD21-4193-5948FF282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A58FE9C-DB9E-5C8C-106F-ED22A2206D3F}"/>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5" name="Footer Placeholder 4">
            <a:extLst>
              <a:ext uri="{FF2B5EF4-FFF2-40B4-BE49-F238E27FC236}">
                <a16:creationId xmlns:a16="http://schemas.microsoft.com/office/drawing/2014/main" id="{72FFC8C3-9865-E4C2-C39D-FCE438BE6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135CB-A890-B9D9-396B-42175294003F}"/>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657134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C9FC-C5F6-4BBE-F270-0FE90E846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E4BE9-55CF-46B2-AA1D-DBC45560C7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82E81-22F6-8912-A13A-11686908F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CBFC4-9FE2-129B-6769-8CDA2ED3D683}"/>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6" name="Footer Placeholder 5">
            <a:extLst>
              <a:ext uri="{FF2B5EF4-FFF2-40B4-BE49-F238E27FC236}">
                <a16:creationId xmlns:a16="http://schemas.microsoft.com/office/drawing/2014/main" id="{A5CD1390-3FD7-623C-0D8A-C50D326FE4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38AF8A-E735-4A97-3C24-2FBE1EB4F314}"/>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2830784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28837-B03F-BBAC-9E60-B30857E0AD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A26B2C-6927-444D-F803-1498A33CCA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162130-C3A9-0C94-1F09-D5FC5419C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7772C8-5935-2908-AED3-C3775C68C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F5860-5019-A675-A849-D4B092ED7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5CFF63-04EF-1B44-8FF9-756FBCF601D4}"/>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8" name="Footer Placeholder 7">
            <a:extLst>
              <a:ext uri="{FF2B5EF4-FFF2-40B4-BE49-F238E27FC236}">
                <a16:creationId xmlns:a16="http://schemas.microsoft.com/office/drawing/2014/main" id="{B8F48730-9D6F-1B6D-98C8-D3910E319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DF2391-0EC3-E660-1631-2BF5060D6863}"/>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358488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43C65-DA99-ED22-BBBA-A42E32B824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7392B4-C47F-1F5E-7C62-48AE5ECD4631}"/>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4" name="Footer Placeholder 3">
            <a:extLst>
              <a:ext uri="{FF2B5EF4-FFF2-40B4-BE49-F238E27FC236}">
                <a16:creationId xmlns:a16="http://schemas.microsoft.com/office/drawing/2014/main" id="{56A8AF33-F4BC-95E5-FB79-494C6F549F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2BF587-27A5-35FF-F64D-C47A9EAD737C}"/>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329399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3C1D8E-CF60-C21E-ECC9-E6C8646CF393}"/>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3" name="Footer Placeholder 2">
            <a:extLst>
              <a:ext uri="{FF2B5EF4-FFF2-40B4-BE49-F238E27FC236}">
                <a16:creationId xmlns:a16="http://schemas.microsoft.com/office/drawing/2014/main" id="{63D66D8C-2F61-AF6C-54F0-0CE697F9DB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B95B33-81F5-8E24-8AEF-36CFC039E678}"/>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342116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A92C1-CE5B-EA5C-3B33-A1F300E68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D0D880-E460-C42D-D495-CA0BC9F326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3BC73E-8A65-3B12-F943-70A1F85AE4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4B8AC-4DA5-A70A-A1D2-DE91DB54D6C5}"/>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6" name="Footer Placeholder 5">
            <a:extLst>
              <a:ext uri="{FF2B5EF4-FFF2-40B4-BE49-F238E27FC236}">
                <a16:creationId xmlns:a16="http://schemas.microsoft.com/office/drawing/2014/main" id="{5B3DAA2C-1A9B-18E5-BF8D-3671AE16F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2F135-D0C1-F75D-8E8B-50E7473D2C0B}"/>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30343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13C1-5D25-DED8-D586-EB066793DA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1FD56E-BFC5-9BD1-70F7-0EC7E23503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1A8350-885C-52E7-8C86-282A4D958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3973A-43F7-5BA4-F92A-E01FF306D7B2}"/>
              </a:ext>
            </a:extLst>
          </p:cNvPr>
          <p:cNvSpPr>
            <a:spLocks noGrp="1"/>
          </p:cNvSpPr>
          <p:nvPr>
            <p:ph type="dt" sz="half" idx="10"/>
          </p:nvPr>
        </p:nvSpPr>
        <p:spPr/>
        <p:txBody>
          <a:bodyPr/>
          <a:lstStyle/>
          <a:p>
            <a:fld id="{9412CE7A-EF2B-4AC4-8709-3B4AB3A3C114}" type="datetimeFigureOut">
              <a:rPr lang="en-US" smtClean="0"/>
              <a:t>7/18/2024</a:t>
            </a:fld>
            <a:endParaRPr lang="en-US"/>
          </a:p>
        </p:txBody>
      </p:sp>
      <p:sp>
        <p:nvSpPr>
          <p:cNvPr id="6" name="Footer Placeholder 5">
            <a:extLst>
              <a:ext uri="{FF2B5EF4-FFF2-40B4-BE49-F238E27FC236}">
                <a16:creationId xmlns:a16="http://schemas.microsoft.com/office/drawing/2014/main" id="{AA58FC85-DA1A-DD96-E9FA-50C17F784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38445A-D195-875A-B355-E663E9026A43}"/>
              </a:ext>
            </a:extLst>
          </p:cNvPr>
          <p:cNvSpPr>
            <a:spLocks noGrp="1"/>
          </p:cNvSpPr>
          <p:nvPr>
            <p:ph type="sldNum" sz="quarter" idx="12"/>
          </p:nvPr>
        </p:nvSpPr>
        <p:spPr/>
        <p:txBody>
          <a:bodyPr/>
          <a:lstStyle/>
          <a:p>
            <a:fld id="{DC81DED2-E623-4D2C-9139-EC4562175687}" type="slidenum">
              <a:rPr lang="en-US" smtClean="0"/>
              <a:t>‹#›</a:t>
            </a:fld>
            <a:endParaRPr lang="en-US"/>
          </a:p>
        </p:txBody>
      </p:sp>
    </p:spTree>
    <p:extLst>
      <p:ext uri="{BB962C8B-B14F-4D97-AF65-F5344CB8AC3E}">
        <p14:creationId xmlns:p14="http://schemas.microsoft.com/office/powerpoint/2010/main" val="2476856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BBB7D3-DA5C-B47C-83D5-3A6A298E4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AFA90B-CA0E-07F5-5E34-F80B2BDAD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FB8F8D-73E4-B182-2C6A-710D3F7A2B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2CE7A-EF2B-4AC4-8709-3B4AB3A3C114}" type="datetimeFigureOut">
              <a:rPr lang="en-US" smtClean="0"/>
              <a:t>7/18/2024</a:t>
            </a:fld>
            <a:endParaRPr lang="en-US"/>
          </a:p>
        </p:txBody>
      </p:sp>
      <p:sp>
        <p:nvSpPr>
          <p:cNvPr id="5" name="Footer Placeholder 4">
            <a:extLst>
              <a:ext uri="{FF2B5EF4-FFF2-40B4-BE49-F238E27FC236}">
                <a16:creationId xmlns:a16="http://schemas.microsoft.com/office/drawing/2014/main" id="{12D79E52-9464-1D5C-5BCA-907AD6F890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A3D554-EFE5-6BD8-408F-639C4D93B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1DED2-E623-4D2C-9139-EC4562175687}" type="slidenum">
              <a:rPr lang="en-US" smtClean="0"/>
              <a:t>‹#›</a:t>
            </a:fld>
            <a:endParaRPr lang="en-US"/>
          </a:p>
        </p:txBody>
      </p:sp>
    </p:spTree>
    <p:extLst>
      <p:ext uri="{BB962C8B-B14F-4D97-AF65-F5344CB8AC3E}">
        <p14:creationId xmlns:p14="http://schemas.microsoft.com/office/powerpoint/2010/main" val="768506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lectronicshub.org/wp-content/uploads/2021/02/ESP32-Block-Diagram.jpg"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AC3D-F13D-33BE-BAB6-333EF4C0C182}"/>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8A0C9BD-4E3A-9914-A14F-436284E709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249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069DE-0A2A-052C-8B6B-4C46A2FE973B}"/>
              </a:ext>
            </a:extLst>
          </p:cNvPr>
          <p:cNvSpPr>
            <a:spLocks noGrp="1"/>
          </p:cNvSpPr>
          <p:nvPr>
            <p:ph type="title"/>
          </p:nvPr>
        </p:nvSpPr>
        <p:spPr>
          <a:xfrm>
            <a:off x="839788" y="457200"/>
            <a:ext cx="3932237" cy="904875"/>
          </a:xfrm>
        </p:spPr>
        <p:txBody>
          <a:bodyPr>
            <a:noAutofit/>
          </a:bodyPr>
          <a:lstStyle/>
          <a:p>
            <a:r>
              <a:rPr lang="en-US" sz="6000" dirty="0"/>
              <a:t>ESP32</a:t>
            </a:r>
          </a:p>
        </p:txBody>
      </p:sp>
      <p:sp>
        <p:nvSpPr>
          <p:cNvPr id="3" name="Content Placeholder 2">
            <a:extLst>
              <a:ext uri="{FF2B5EF4-FFF2-40B4-BE49-F238E27FC236}">
                <a16:creationId xmlns:a16="http://schemas.microsoft.com/office/drawing/2014/main" id="{EBF62FE4-6172-2560-D100-9D59F5940E78}"/>
              </a:ext>
            </a:extLst>
          </p:cNvPr>
          <p:cNvSpPr>
            <a:spLocks noGrp="1"/>
          </p:cNvSpPr>
          <p:nvPr>
            <p:ph idx="1"/>
          </p:nvPr>
        </p:nvSpPr>
        <p:spPr/>
        <p:txBody>
          <a:bodyPr>
            <a:normAutofit fontScale="70000" lnSpcReduction="20000"/>
          </a:bodyPr>
          <a:lstStyle/>
          <a:p>
            <a:pPr algn="l"/>
            <a:r>
              <a:rPr lang="en-US" b="0" i="0" dirty="0">
                <a:solidFill>
                  <a:srgbClr val="34444C"/>
                </a:solidFill>
                <a:effectLst/>
                <a:latin typeface="Open Sans" panose="020B0606030504020204" pitchFamily="34" charset="0"/>
              </a:rPr>
              <a:t>ESP32 is a low-cost System on Chip (SoC) Microcontroller from </a:t>
            </a:r>
            <a:r>
              <a:rPr lang="en-US" b="0" i="0" dirty="0" err="1">
                <a:solidFill>
                  <a:srgbClr val="34444C"/>
                </a:solidFill>
                <a:effectLst/>
                <a:latin typeface="Open Sans" panose="020B0606030504020204" pitchFamily="34" charset="0"/>
              </a:rPr>
              <a:t>Espressif</a:t>
            </a:r>
            <a:r>
              <a:rPr lang="en-US" b="0" i="0" dirty="0">
                <a:solidFill>
                  <a:srgbClr val="34444C"/>
                </a:solidFill>
                <a:effectLst/>
                <a:latin typeface="Open Sans" panose="020B0606030504020204" pitchFamily="34" charset="0"/>
              </a:rPr>
              <a:t> Systems, the developers of the famous ESP8266 </a:t>
            </a:r>
            <a:r>
              <a:rPr lang="en-US" b="0" i="0" dirty="0" err="1">
                <a:solidFill>
                  <a:srgbClr val="34444C"/>
                </a:solidFill>
                <a:effectLst/>
                <a:latin typeface="Open Sans" panose="020B0606030504020204" pitchFamily="34" charset="0"/>
              </a:rPr>
              <a:t>SoC.</a:t>
            </a:r>
            <a:r>
              <a:rPr lang="en-US" b="0" i="0" dirty="0">
                <a:solidFill>
                  <a:srgbClr val="34444C"/>
                </a:solidFill>
                <a:effectLst/>
                <a:latin typeface="Open Sans" panose="020B0606030504020204" pitchFamily="34" charset="0"/>
              </a:rPr>
              <a:t> It is a successor to ESP8266 SoC and comes in both single-core and dual-core variations of the </a:t>
            </a:r>
            <a:r>
              <a:rPr lang="en-US" b="0" i="0" dirty="0" err="1">
                <a:solidFill>
                  <a:srgbClr val="34444C"/>
                </a:solidFill>
                <a:effectLst/>
                <a:latin typeface="Open Sans" panose="020B0606030504020204" pitchFamily="34" charset="0"/>
              </a:rPr>
              <a:t>Tensilica’s</a:t>
            </a:r>
            <a:r>
              <a:rPr lang="en-US" b="0" i="0" dirty="0">
                <a:solidFill>
                  <a:srgbClr val="34444C"/>
                </a:solidFill>
                <a:effectLst/>
                <a:latin typeface="Open Sans" panose="020B0606030504020204" pitchFamily="34" charset="0"/>
              </a:rPr>
              <a:t> 32-bit </a:t>
            </a:r>
            <a:r>
              <a:rPr lang="en-US" b="0" i="0" dirty="0" err="1">
                <a:solidFill>
                  <a:srgbClr val="34444C"/>
                </a:solidFill>
                <a:effectLst/>
                <a:latin typeface="Open Sans" panose="020B0606030504020204" pitchFamily="34" charset="0"/>
              </a:rPr>
              <a:t>Xtensa</a:t>
            </a:r>
            <a:r>
              <a:rPr lang="en-US" b="0" i="0" dirty="0">
                <a:solidFill>
                  <a:srgbClr val="34444C"/>
                </a:solidFill>
                <a:effectLst/>
                <a:latin typeface="Open Sans" panose="020B0606030504020204" pitchFamily="34" charset="0"/>
              </a:rPr>
              <a:t> LX6 Microprocessor with integrated Wi-Fi and Bluetooth.</a:t>
            </a:r>
          </a:p>
          <a:p>
            <a:pPr algn="l"/>
            <a:r>
              <a:rPr lang="en-US" b="0" i="0" dirty="0">
                <a:solidFill>
                  <a:srgbClr val="34444C"/>
                </a:solidFill>
                <a:effectLst/>
                <a:latin typeface="Open Sans" panose="020B0606030504020204" pitchFamily="34" charset="0"/>
              </a:rPr>
              <a:t>The good thing about ESP32, like ESP8266 is its integrated RF components like Power Amplifier, Low-Noise Receive Amplifier, Antenna Switch, Filters and RF Balun. This makes designing hardware around ESP32 very easy as you require very few external components.</a:t>
            </a:r>
          </a:p>
          <a:p>
            <a:br>
              <a:rPr lang="en-US" b="0" i="0" dirty="0">
                <a:solidFill>
                  <a:srgbClr val="34444C"/>
                </a:solidFill>
                <a:effectLst/>
                <a:latin typeface="Open Sans" panose="020B0606030504020204" pitchFamily="34" charset="0"/>
                <a:hlinkClick r:id="rId2"/>
              </a:rPr>
            </a:br>
            <a:endParaRPr lang="en-US" dirty="0"/>
          </a:p>
        </p:txBody>
      </p:sp>
      <p:pic>
        <p:nvPicPr>
          <p:cNvPr id="5" name="Picture 4">
            <a:extLst>
              <a:ext uri="{FF2B5EF4-FFF2-40B4-BE49-F238E27FC236}">
                <a16:creationId xmlns:a16="http://schemas.microsoft.com/office/drawing/2014/main" id="{EB14BCC1-021B-8CEC-A692-46C9153F25FF}"/>
              </a:ext>
            </a:extLst>
          </p:cNvPr>
          <p:cNvPicPr>
            <a:picLocks noChangeAspect="1"/>
          </p:cNvPicPr>
          <p:nvPr/>
        </p:nvPicPr>
        <p:blipFill>
          <a:blip r:embed="rId3"/>
          <a:stretch>
            <a:fillRect/>
          </a:stretch>
        </p:blipFill>
        <p:spPr>
          <a:xfrm>
            <a:off x="223043" y="1657350"/>
            <a:ext cx="4754563" cy="3987006"/>
          </a:xfrm>
          <a:prstGeom prst="rect">
            <a:avLst/>
          </a:prstGeom>
        </p:spPr>
      </p:pic>
    </p:spTree>
    <p:extLst>
      <p:ext uri="{BB962C8B-B14F-4D97-AF65-F5344CB8AC3E}">
        <p14:creationId xmlns:p14="http://schemas.microsoft.com/office/powerpoint/2010/main" val="1781287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1DAB1-6FA0-55BA-2036-8A1A043C4E83}"/>
              </a:ext>
            </a:extLst>
          </p:cNvPr>
          <p:cNvSpPr>
            <a:spLocks noGrp="1"/>
          </p:cNvSpPr>
          <p:nvPr>
            <p:ph idx="1"/>
          </p:nvPr>
        </p:nvSpPr>
        <p:spPr>
          <a:xfrm>
            <a:off x="838200" y="390525"/>
            <a:ext cx="10515600" cy="6134100"/>
          </a:xfrm>
        </p:spPr>
        <p:txBody>
          <a:bodyPr>
            <a:normAutofit fontScale="70000" lnSpcReduction="20000"/>
          </a:bodyPr>
          <a:lstStyle/>
          <a:p>
            <a:pPr algn="l"/>
            <a:r>
              <a:rPr lang="en-US" b="1" i="0" dirty="0">
                <a:solidFill>
                  <a:srgbClr val="34444C"/>
                </a:solidFill>
                <a:effectLst/>
                <a:latin typeface="Open Sans" panose="020B0606030504020204" pitchFamily="34" charset="0"/>
              </a:rPr>
              <a:t>Specifications of ESP32</a:t>
            </a:r>
          </a:p>
          <a:p>
            <a:pPr algn="l"/>
            <a:r>
              <a:rPr lang="en-US" b="0" i="0" dirty="0">
                <a:solidFill>
                  <a:srgbClr val="34444C"/>
                </a:solidFill>
                <a:effectLst/>
                <a:latin typeface="Open Sans" panose="020B0606030504020204" pitchFamily="34" charset="0"/>
              </a:rPr>
              <a:t>ESP32 has a lot more features than ESP8266 and it is difficult to include all the specifications in this Getting Started with ESP32 guide. So, I made a list of some of the important specifications of ESP32 here. But for complete set of specifications, I strongly suggest you to refer to the Datasheet.</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Single or Dual-Core 32-bit LX6 Microprocessor with clock frequency up to 240 MHz.</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520 KB of SRAM, 448 KB of ROM and 16 KB of RTC SRAM.</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Supports 802.11 b/g/n Wi-Fi connectivity with speeds up to 150 Mbps.</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Support for both Classic Bluetooth v4.2 and BLE specifications.</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34 Programmable GPIOs.</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Up to 18 channels of 12-bit SAR ADC and 2 channels of 8-bit DAC</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Serial Connectivity include 4 x SPI, 2 x I</a:t>
            </a:r>
            <a:r>
              <a:rPr lang="en-US" b="0" i="0" baseline="30000" dirty="0">
                <a:solidFill>
                  <a:srgbClr val="34444C"/>
                </a:solidFill>
                <a:effectLst/>
                <a:latin typeface="Open Sans" panose="020B0606030504020204" pitchFamily="34" charset="0"/>
              </a:rPr>
              <a:t>2</a:t>
            </a:r>
            <a:r>
              <a:rPr lang="en-US" b="0" i="0" dirty="0">
                <a:solidFill>
                  <a:srgbClr val="34444C"/>
                </a:solidFill>
                <a:effectLst/>
                <a:latin typeface="Open Sans" panose="020B0606030504020204" pitchFamily="34" charset="0"/>
              </a:rPr>
              <a:t>C, 2 x I</a:t>
            </a:r>
            <a:r>
              <a:rPr lang="en-US" b="0" i="0" baseline="30000" dirty="0">
                <a:solidFill>
                  <a:srgbClr val="34444C"/>
                </a:solidFill>
                <a:effectLst/>
                <a:latin typeface="Open Sans" panose="020B0606030504020204" pitchFamily="34" charset="0"/>
              </a:rPr>
              <a:t>2</a:t>
            </a:r>
            <a:r>
              <a:rPr lang="en-US" b="0" i="0" dirty="0">
                <a:solidFill>
                  <a:srgbClr val="34444C"/>
                </a:solidFill>
                <a:effectLst/>
                <a:latin typeface="Open Sans" panose="020B0606030504020204" pitchFamily="34" charset="0"/>
              </a:rPr>
              <a:t>S, 3 x UART.</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Ethernet MAC for physical LAN Communication (requires external PHY).</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1 Host controller for SD/SDIO/MMC and 1 Slave controller for SDIO/SPI.</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Motor PWM and up to 16-channels of LED PWM.</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Secure Boot and Flash Encryption.</a:t>
            </a:r>
          </a:p>
          <a:p>
            <a:pPr algn="l" fontAlgn="base">
              <a:buFont typeface="Arial" panose="020B0604020202020204" pitchFamily="34" charset="0"/>
              <a:buChar char="•"/>
            </a:pPr>
            <a:r>
              <a:rPr lang="en-US" b="0" i="0" dirty="0">
                <a:solidFill>
                  <a:srgbClr val="34444C"/>
                </a:solidFill>
                <a:effectLst/>
                <a:latin typeface="Open Sans" panose="020B0606030504020204" pitchFamily="34" charset="0"/>
              </a:rPr>
              <a:t>Cryptographic Hardware Acceleration for AES, Hash (SHA-2), RSA, ECC and RNG.</a:t>
            </a:r>
          </a:p>
          <a:p>
            <a:endParaRPr lang="en-US" dirty="0"/>
          </a:p>
        </p:txBody>
      </p:sp>
    </p:spTree>
    <p:extLst>
      <p:ext uri="{BB962C8B-B14F-4D97-AF65-F5344CB8AC3E}">
        <p14:creationId xmlns:p14="http://schemas.microsoft.com/office/powerpoint/2010/main" val="71907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90943"/>
          </a:xfrm>
        </p:spPr>
        <p:txBody>
          <a:bodyPr>
            <a:normAutofit fontScale="90000"/>
          </a:bodyPr>
          <a:lstStyle/>
          <a:p>
            <a:r>
              <a:rPr lang="en-US" dirty="0" err="1"/>
              <a:t>Lcd</a:t>
            </a:r>
            <a:r>
              <a:rPr lang="en-US" dirty="0"/>
              <a:t> display</a:t>
            </a:r>
            <a:endParaRPr lang="en-IN" dirty="0"/>
          </a:p>
        </p:txBody>
      </p:sp>
      <p:sp>
        <p:nvSpPr>
          <p:cNvPr id="3" name="Content Placeholder 2"/>
          <p:cNvSpPr>
            <a:spLocks noGrp="1"/>
          </p:cNvSpPr>
          <p:nvPr>
            <p:ph idx="1"/>
          </p:nvPr>
        </p:nvSpPr>
        <p:spPr>
          <a:xfrm>
            <a:off x="6168980" y="1146219"/>
            <a:ext cx="5184820" cy="5030744"/>
          </a:xfrm>
        </p:spPr>
        <p:txBody>
          <a:bodyPr>
            <a:normAutofit fontScale="92500" lnSpcReduction="20000"/>
          </a:bodyPr>
          <a:lstStyle/>
          <a:p>
            <a:r>
              <a:rPr lang="en-US" dirty="0"/>
              <a:t>The term LCD stands for liquid crystal display. It is one kind of electronic display module used in an extensive range of applications like various circuits &amp; devices like mobile phones, calculators, computers, TV sets, etc. These displays are mainly preferred for multi-segment light-emitting diodes and seven segments. The main benefits of using this module are inexpensive; simply programmable, animations, and there are no limitations for displaying custom characters, special and even animations, etc.</a:t>
            </a:r>
            <a:endParaRPr lang="en-IN" dirty="0"/>
          </a:p>
          <a:p>
            <a:pPr marL="0" indent="0">
              <a:buNone/>
            </a:pPr>
            <a:endParaRPr lang="en-IN" dirty="0"/>
          </a:p>
        </p:txBody>
      </p:sp>
      <p:pic>
        <p:nvPicPr>
          <p:cNvPr id="4" name="Picture 2" descr="lcd-16x2-pin-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4521" y="1146219"/>
            <a:ext cx="3592178" cy="54992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661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767848"/>
          </a:xfrm>
        </p:spPr>
        <p:txBody>
          <a:bodyPr>
            <a:normAutofit fontScale="85000" lnSpcReduction="20000"/>
          </a:bodyPr>
          <a:lstStyle/>
          <a:p>
            <a:pPr marL="0" indent="0" fontAlgn="base">
              <a:buNone/>
            </a:pPr>
            <a:r>
              <a:rPr lang="en-US" b="1" dirty="0"/>
              <a:t>PIN DESCRIPTION:</a:t>
            </a:r>
          </a:p>
          <a:p>
            <a:pPr marL="285750" indent="-285750" fontAlgn="base"/>
            <a:r>
              <a:rPr lang="en-US" dirty="0"/>
              <a:t>Pin1 (Ground/Source Pin): This is a GND pin of display, used to connect the GND terminal of the microcontroller unit or power source.</a:t>
            </a:r>
          </a:p>
          <a:p>
            <a:pPr marL="285750" indent="-285750" fontAlgn="base"/>
            <a:r>
              <a:rPr lang="en-US" dirty="0"/>
              <a:t>Pin2 (VCC/Source Pin): This is the voltage supply pin of the display, used to connect the supply pin of the power source.</a:t>
            </a:r>
          </a:p>
          <a:p>
            <a:pPr marL="285750" indent="-285750" fontAlgn="base"/>
            <a:r>
              <a:rPr lang="en-US" dirty="0"/>
              <a:t>Pin3 (V0/VEE/Control Pin): This pin regulates the difference of the display, used to connect a changeable POT that can supply 0 to 5V.</a:t>
            </a:r>
          </a:p>
          <a:p>
            <a:pPr marL="285750" indent="-285750" fontAlgn="base"/>
            <a:r>
              <a:rPr lang="en-US" dirty="0"/>
              <a:t>Pin4 (Register Select/Control Pin): This pin toggles among command or data register, used to connect a microcontroller unit pin and obtains either 0 or 1(0 = data mode, and 1 = command mode).</a:t>
            </a:r>
          </a:p>
          <a:p>
            <a:pPr marL="285750" indent="-285750" fontAlgn="base"/>
            <a:r>
              <a:rPr lang="en-US" dirty="0"/>
              <a:t>Pin5 (Read/Write/Control Pin): This pin toggles the display among the read or writes operation, and it is connected to a microcontroller unit pin to get either 0 or 1 (0 = Write Operation, and 1 = Read Operation).</a:t>
            </a:r>
          </a:p>
          <a:p>
            <a:pPr marL="285750" indent="-285750" fontAlgn="base"/>
            <a:r>
              <a:rPr lang="en-US" dirty="0"/>
              <a:t>Pin 6 (Enable/Control Pin): This pin should be held high to execute Read/Write process, and it is connected to the microcontroller unit &amp; constantly held high.</a:t>
            </a:r>
          </a:p>
          <a:p>
            <a:pPr marL="285750" indent="-285750" fontAlgn="base"/>
            <a:r>
              <a:rPr lang="en-US" dirty="0"/>
              <a:t>Pins 7-14 (Data Pins): These pins are used to send data to the display. These pins are connected in two-wire modes like 4-wire mode and 8-wire mode. In 4-wire mode, only four pins are connected to the microcontroller unit like 0 to 3, whereas in 8-wire mode, 8-pins are connected to microcontroller unit like 0 to 7.</a:t>
            </a:r>
          </a:p>
          <a:p>
            <a:pPr marL="285750" indent="-285750" fontAlgn="base"/>
            <a:r>
              <a:rPr lang="en-US" dirty="0"/>
              <a:t>Pin15 (+</a:t>
            </a:r>
            <a:r>
              <a:rPr lang="en-US" dirty="0" err="1"/>
              <a:t>ve</a:t>
            </a:r>
            <a:r>
              <a:rPr lang="en-US" dirty="0"/>
              <a:t> pin of the LED): This pin is connected to +5V</a:t>
            </a:r>
          </a:p>
          <a:p>
            <a:pPr marL="285750" indent="-285750" fontAlgn="base"/>
            <a:r>
              <a:rPr lang="en-US" dirty="0"/>
              <a:t>Pin 16 (-</a:t>
            </a:r>
            <a:r>
              <a:rPr lang="en-US" dirty="0" err="1"/>
              <a:t>ve</a:t>
            </a:r>
            <a:r>
              <a:rPr lang="en-US" dirty="0"/>
              <a:t> pin of the LED): This pin is connected to GND.</a:t>
            </a:r>
          </a:p>
          <a:p>
            <a:endParaRPr lang="en-IN" dirty="0"/>
          </a:p>
        </p:txBody>
      </p:sp>
    </p:spTree>
    <p:extLst>
      <p:ext uri="{BB962C8B-B14F-4D97-AF65-F5344CB8AC3E}">
        <p14:creationId xmlns:p14="http://schemas.microsoft.com/office/powerpoint/2010/main" val="132276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F9D2-52CC-93B9-1A5E-EB2821076DA2}"/>
              </a:ext>
            </a:extLst>
          </p:cNvPr>
          <p:cNvSpPr>
            <a:spLocks noGrp="1"/>
          </p:cNvSpPr>
          <p:nvPr>
            <p:ph type="title"/>
          </p:nvPr>
        </p:nvSpPr>
        <p:spPr/>
        <p:txBody>
          <a:bodyPr/>
          <a:lstStyle/>
          <a:p>
            <a:r>
              <a:rPr lang="en-US" dirty="0"/>
              <a:t>HUMIDITY AND TEMPERATURE SENSOR:</a:t>
            </a:r>
          </a:p>
        </p:txBody>
      </p:sp>
      <p:sp>
        <p:nvSpPr>
          <p:cNvPr id="3" name="Content Placeholder 2">
            <a:extLst>
              <a:ext uri="{FF2B5EF4-FFF2-40B4-BE49-F238E27FC236}">
                <a16:creationId xmlns:a16="http://schemas.microsoft.com/office/drawing/2014/main" id="{91B9A3B4-9F0C-A22C-7DA4-619056459B2E}"/>
              </a:ext>
            </a:extLst>
          </p:cNvPr>
          <p:cNvSpPr>
            <a:spLocks noGrp="1"/>
          </p:cNvSpPr>
          <p:nvPr>
            <p:ph idx="1"/>
          </p:nvPr>
        </p:nvSpPr>
        <p:spPr/>
        <p:txBody>
          <a:bodyPr>
            <a:normAutofit fontScale="70000" lnSpcReduction="20000"/>
          </a:bodyPr>
          <a:lstStyle/>
          <a:p>
            <a:r>
              <a:rPr lang="en-US" b="0" i="0" dirty="0">
                <a:effectLst/>
                <a:latin typeface="Arial" panose="020B0604020202020204" pitchFamily="34" charset="0"/>
              </a:rPr>
              <a:t>DHT11 is a low-cost digital sensor for sensing temperature and humidity.  This sensor can be easily interfaced with any micro-controller such as Arduino, Raspberry Pi </a:t>
            </a:r>
            <a:r>
              <a:rPr lang="en-US" b="0" i="0" dirty="0" err="1">
                <a:effectLst/>
                <a:latin typeface="Arial" panose="020B0604020202020204" pitchFamily="34" charset="0"/>
              </a:rPr>
              <a:t>etc</a:t>
            </a:r>
            <a:r>
              <a:rPr lang="en-US" b="0" i="0" dirty="0">
                <a:effectLst/>
                <a:latin typeface="Arial" panose="020B0604020202020204" pitchFamily="34" charset="0"/>
              </a:rPr>
              <a:t>… to measure humidity and temperature instantaneously.</a:t>
            </a:r>
          </a:p>
          <a:p>
            <a:pPr algn="just" fontAlgn="base"/>
            <a:r>
              <a:rPr lang="en-US" b="0" i="0" dirty="0">
                <a:effectLst/>
                <a:latin typeface="Arial" panose="020B0604020202020204" pitchFamily="34" charset="0"/>
              </a:rPr>
              <a:t>DHT11 sensor consists of a capacitive humidity sensing element and a thermistor for sensing temperature.  The humidity sensing </a:t>
            </a:r>
            <a:r>
              <a:rPr lang="en-US" dirty="0">
                <a:latin typeface="inherit"/>
              </a:rPr>
              <a:t>capacitor</a:t>
            </a:r>
            <a:r>
              <a:rPr lang="en-US" b="0" i="0" dirty="0">
                <a:effectLst/>
                <a:latin typeface="Arial" panose="020B0604020202020204" pitchFamily="34" charset="0"/>
              </a:rPr>
              <a:t> has two electrodes with a moisture holding substrate as a dielectric between them. Change in the capacitance value occurs with the change in humidity levels. The IC measure, process this changed resistance values and change them into digital form.</a:t>
            </a:r>
          </a:p>
          <a:p>
            <a:pPr algn="just" fontAlgn="base"/>
            <a:r>
              <a:rPr lang="en-US" b="0" i="0" dirty="0">
                <a:effectLst/>
                <a:latin typeface="Arial" panose="020B0604020202020204" pitchFamily="34" charset="0"/>
              </a:rPr>
              <a:t>For measuring temperature this sensor uses a Negative Temperature coefficient thermistor, which causes a decrease in its resistance value with increase in temperature. To get larger resistance value even for the smallest change in temperature, this sensor is usually made up of semiconductor ceramics or polymers.</a:t>
            </a:r>
          </a:p>
          <a:p>
            <a:pPr algn="just" fontAlgn="base"/>
            <a:r>
              <a:rPr lang="en-US" b="0" i="0" dirty="0">
                <a:effectLst/>
                <a:latin typeface="Arial" panose="020B0604020202020204" pitchFamily="34" charset="0"/>
              </a:rPr>
              <a:t>The temperature range of DHT11 is from 0 to 50 degree Celsius with a 2-degree accuracy. Humidity range of this sensor is from 20 to 80% with 5% accuracy. The sampling rate of this sensor is 1Hz .i.e. it gives one reading for every second.  DHT11 is small in size with operating voltage from 3 to 5 volts. The maximum current used while measuring is 2.5mA.</a:t>
            </a:r>
          </a:p>
          <a:p>
            <a:endParaRPr lang="en-US" dirty="0"/>
          </a:p>
        </p:txBody>
      </p:sp>
    </p:spTree>
    <p:extLst>
      <p:ext uri="{BB962C8B-B14F-4D97-AF65-F5344CB8AC3E}">
        <p14:creationId xmlns:p14="http://schemas.microsoft.com/office/powerpoint/2010/main" val="378580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0577AF-A66A-BDE7-C92E-0F46E246C405}"/>
              </a:ext>
            </a:extLst>
          </p:cNvPr>
          <p:cNvSpPr txBox="1"/>
          <p:nvPr/>
        </p:nvSpPr>
        <p:spPr>
          <a:xfrm>
            <a:off x="5658678" y="2173357"/>
            <a:ext cx="6096000" cy="3693319"/>
          </a:xfrm>
          <a:prstGeom prst="rect">
            <a:avLst/>
          </a:prstGeom>
          <a:noFill/>
        </p:spPr>
        <p:txBody>
          <a:bodyPr wrap="square" rtlCol="0">
            <a:spAutoFit/>
          </a:bodyPr>
          <a:lstStyle/>
          <a:p>
            <a:pPr algn="l"/>
            <a:r>
              <a:rPr lang="en-US" b="1" i="0" dirty="0">
                <a:solidFill>
                  <a:srgbClr val="000000"/>
                </a:solidFill>
                <a:effectLst/>
                <a:latin typeface="Open Sans" panose="020B0606030504020204" pitchFamily="34" charset="0"/>
              </a:rPr>
              <a:t>SPECIFICATIONS:</a:t>
            </a: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3 to 5V power and I/O</a:t>
            </a: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2.5mA max current use during conversion (while requesting data)</a:t>
            </a: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Good for 20-80% humidity readings with 5% accuracy</a:t>
            </a: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Good for 0-50 °C temperature readings +-2 °C accuracy</a:t>
            </a: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No more than 1 Hz sampling rate (once every second)</a:t>
            </a: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Body size 15.5mm x 12mm x 5.5mm</a:t>
            </a:r>
          </a:p>
          <a:p>
            <a:pPr marL="285750" indent="-285750">
              <a:buFont typeface="Arial" panose="020B0604020202020204" pitchFamily="34" charset="0"/>
              <a:buChar char="•"/>
            </a:pPr>
            <a:r>
              <a:rPr lang="en-US" b="0" i="0" dirty="0">
                <a:solidFill>
                  <a:srgbClr val="000000"/>
                </a:solidFill>
                <a:effectLst/>
                <a:latin typeface="Open Sans" panose="020B0606030504020204" pitchFamily="34" charset="0"/>
              </a:rPr>
              <a:t>4 pins with 0.1" spacing</a:t>
            </a:r>
          </a:p>
          <a:p>
            <a:endParaRPr lang="en-US" dirty="0"/>
          </a:p>
        </p:txBody>
      </p:sp>
      <p:pic>
        <p:nvPicPr>
          <p:cNvPr id="4098" name="Picture 2" descr="Graphical user interface Description automatically generated with medium confidence">
            <a:extLst>
              <a:ext uri="{FF2B5EF4-FFF2-40B4-BE49-F238E27FC236}">
                <a16:creationId xmlns:a16="http://schemas.microsoft.com/office/drawing/2014/main" id="{9C81B034-F8B0-05C1-ABD5-761143B8BC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7" y="1987826"/>
            <a:ext cx="4479235" cy="4300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605AA-1A6E-B351-AF52-21C79DE161AB}"/>
              </a:ext>
            </a:extLst>
          </p:cNvPr>
          <p:cNvSpPr>
            <a:spLocks noGrp="1"/>
          </p:cNvSpPr>
          <p:nvPr>
            <p:ph type="title"/>
          </p:nvPr>
        </p:nvSpPr>
        <p:spPr/>
        <p:txBody>
          <a:bodyPr/>
          <a:lstStyle/>
          <a:p>
            <a:r>
              <a:rPr lang="en-US" dirty="0"/>
              <a:t>WET SENSOR:</a:t>
            </a:r>
          </a:p>
        </p:txBody>
      </p:sp>
      <p:sp>
        <p:nvSpPr>
          <p:cNvPr id="3" name="Content Placeholder 2">
            <a:extLst>
              <a:ext uri="{FF2B5EF4-FFF2-40B4-BE49-F238E27FC236}">
                <a16:creationId xmlns:a16="http://schemas.microsoft.com/office/drawing/2014/main" id="{06E0A7D7-34DA-707E-2B72-1D09E538608E}"/>
              </a:ext>
            </a:extLst>
          </p:cNvPr>
          <p:cNvSpPr>
            <a:spLocks noGrp="1"/>
          </p:cNvSpPr>
          <p:nvPr>
            <p:ph idx="1"/>
          </p:nvPr>
        </p:nvSpPr>
        <p:spPr/>
        <p:txBody>
          <a:bodyPr>
            <a:normAutofit fontScale="92500" lnSpcReduction="20000"/>
          </a:bodyPr>
          <a:lstStyle/>
          <a:p>
            <a:r>
              <a:rPr lang="en-US" b="0" i="0" dirty="0">
                <a:solidFill>
                  <a:srgbClr val="666666"/>
                </a:solidFill>
                <a:effectLst/>
                <a:latin typeface="Arial" panose="020B0604020202020204" pitchFamily="34" charset="0"/>
              </a:rPr>
              <a:t>The moisture of the soil plays an essential role in </a:t>
            </a:r>
            <a:r>
              <a:rPr lang="en-US" dirty="0">
                <a:latin typeface="Arial" panose="020B0604020202020204" pitchFamily="34" charset="0"/>
              </a:rPr>
              <a:t>the irrigation field </a:t>
            </a:r>
            <a:r>
              <a:rPr lang="en-US" b="0" i="0" dirty="0">
                <a:solidFill>
                  <a:srgbClr val="666666"/>
                </a:solidFill>
                <a:effectLst/>
                <a:latin typeface="Arial" panose="020B0604020202020204" pitchFamily="34" charset="0"/>
              </a:rPr>
              <a:t>as well as in gardens for plants. As nutrients in the soil provide the food to the plants for their growth. Supplying water to the plants is also essential to change the temperature of the plants. The temperature of the plant can be changed with water using the method like transpiration. And plant root systems are also developed better when rising within moist soil.</a:t>
            </a:r>
          </a:p>
          <a:p>
            <a:r>
              <a:rPr lang="en-US" b="0" i="0" dirty="0">
                <a:solidFill>
                  <a:srgbClr val="666666"/>
                </a:solidFill>
                <a:effectLst/>
                <a:latin typeface="Arial" panose="020B0604020202020204" pitchFamily="34" charset="0"/>
              </a:rPr>
              <a:t>The soil moisture sensor is one </a:t>
            </a:r>
            <a:r>
              <a:rPr lang="en-US" dirty="0">
                <a:latin typeface="Arial" panose="020B0604020202020204" pitchFamily="34" charset="0"/>
              </a:rPr>
              <a:t>kind of sensor</a:t>
            </a:r>
            <a:r>
              <a:rPr lang="en-US" b="0" i="0" dirty="0">
                <a:effectLst/>
                <a:latin typeface="Arial" panose="020B0604020202020204" pitchFamily="34" charset="0"/>
              </a:rPr>
              <a:t> </a:t>
            </a:r>
            <a:r>
              <a:rPr lang="en-US" b="0" i="0" dirty="0">
                <a:solidFill>
                  <a:srgbClr val="666666"/>
                </a:solidFill>
                <a:effectLst/>
                <a:latin typeface="Arial" panose="020B0604020202020204" pitchFamily="34" charset="0"/>
              </a:rPr>
              <a:t>used to gauge the volumetric content of water within the soil. As the straight gravimetric dimension of soil moisture needs eliminating, drying, as well as sample weighting. These sensors measure the volumetric water content not directly with the help of some other rules of soil like dielectric constant, electrical resistance, otherwise interaction with neutrons, and replacement of the moisture content.</a:t>
            </a:r>
            <a:endParaRPr lang="en-US" dirty="0"/>
          </a:p>
        </p:txBody>
      </p:sp>
    </p:spTree>
    <p:extLst>
      <p:ext uri="{BB962C8B-B14F-4D97-AF65-F5344CB8AC3E}">
        <p14:creationId xmlns:p14="http://schemas.microsoft.com/office/powerpoint/2010/main" val="21014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A9404-6C24-7A9F-844B-D65E10740BB7}"/>
              </a:ext>
            </a:extLst>
          </p:cNvPr>
          <p:cNvPicPr>
            <a:picLocks noChangeAspect="1"/>
          </p:cNvPicPr>
          <p:nvPr/>
        </p:nvPicPr>
        <p:blipFill rotWithShape="1">
          <a:blip r:embed="rId2"/>
          <a:srcRect t="-3782" b="-3782"/>
          <a:stretch/>
        </p:blipFill>
        <p:spPr>
          <a:xfrm>
            <a:off x="417029" y="1968500"/>
            <a:ext cx="3486150" cy="4524375"/>
          </a:xfrm>
          <a:prstGeom prst="rect">
            <a:avLst/>
          </a:prstGeom>
        </p:spPr>
      </p:pic>
      <p:sp>
        <p:nvSpPr>
          <p:cNvPr id="6" name="TextBox 5">
            <a:extLst>
              <a:ext uri="{FF2B5EF4-FFF2-40B4-BE49-F238E27FC236}">
                <a16:creationId xmlns:a16="http://schemas.microsoft.com/office/drawing/2014/main" id="{9C26570F-67D5-712A-8D55-04DA224C93E7}"/>
              </a:ext>
            </a:extLst>
          </p:cNvPr>
          <p:cNvSpPr txBox="1"/>
          <p:nvPr/>
        </p:nvSpPr>
        <p:spPr>
          <a:xfrm>
            <a:off x="5049078" y="2093843"/>
            <a:ext cx="6725893" cy="3416320"/>
          </a:xfrm>
          <a:prstGeom prst="rect">
            <a:avLst/>
          </a:prstGeom>
          <a:noFill/>
        </p:spPr>
        <p:txBody>
          <a:bodyPr wrap="square" rtlCol="0">
            <a:spAutoFit/>
          </a:bodyPr>
          <a:lstStyle/>
          <a:p>
            <a:pPr algn="just" fontAlgn="base"/>
            <a:r>
              <a:rPr lang="en-US" b="0" i="0" dirty="0">
                <a:effectLst/>
                <a:latin typeface="Arial" panose="020B0604020202020204" pitchFamily="34" charset="0"/>
              </a:rPr>
              <a:t>PIN DETAILS:</a:t>
            </a:r>
          </a:p>
          <a:p>
            <a:pPr algn="just" fontAlgn="base">
              <a:buFont typeface="Arial" panose="020B0604020202020204" pitchFamily="34" charset="0"/>
              <a:buChar char="•"/>
            </a:pPr>
            <a:r>
              <a:rPr lang="en-US" b="0" i="0" dirty="0">
                <a:effectLst/>
                <a:latin typeface="Arial" panose="020B0604020202020204" pitchFamily="34" charset="0"/>
              </a:rPr>
              <a:t>VCC pin is used for power</a:t>
            </a:r>
          </a:p>
          <a:p>
            <a:pPr algn="just" fontAlgn="base">
              <a:buFont typeface="Arial" panose="020B0604020202020204" pitchFamily="34" charset="0"/>
              <a:buChar char="•"/>
            </a:pPr>
            <a:r>
              <a:rPr lang="en-US" b="0" i="0" dirty="0">
                <a:effectLst/>
                <a:latin typeface="Arial" panose="020B0604020202020204" pitchFamily="34" charset="0"/>
              </a:rPr>
              <a:t>A0 pin is an analog output</a:t>
            </a:r>
          </a:p>
          <a:p>
            <a:pPr algn="just" fontAlgn="base">
              <a:buFont typeface="Arial" panose="020B0604020202020204" pitchFamily="34" charset="0"/>
              <a:buChar char="•"/>
            </a:pPr>
            <a:r>
              <a:rPr lang="en-US" b="0" i="0" dirty="0">
                <a:effectLst/>
                <a:latin typeface="Arial" panose="020B0604020202020204" pitchFamily="34" charset="0"/>
              </a:rPr>
              <a:t>D0 pin is a digital output</a:t>
            </a:r>
          </a:p>
          <a:p>
            <a:pPr algn="just" fontAlgn="base">
              <a:buFont typeface="Arial" panose="020B0604020202020204" pitchFamily="34" charset="0"/>
              <a:buChar char="•"/>
            </a:pPr>
            <a:r>
              <a:rPr lang="en-US" b="0" i="0" dirty="0">
                <a:effectLst/>
                <a:latin typeface="Arial" panose="020B0604020202020204" pitchFamily="34" charset="0"/>
              </a:rPr>
              <a:t>GND pin is a Ground</a:t>
            </a:r>
          </a:p>
          <a:p>
            <a:pPr algn="just" fontAlgn="base">
              <a:buFont typeface="Arial" panose="020B0604020202020204" pitchFamily="34" charset="0"/>
              <a:buChar char="•"/>
            </a:pPr>
            <a:endParaRPr lang="en-US" b="0" i="0" dirty="0">
              <a:effectLst/>
              <a:latin typeface="Arial" panose="020B0604020202020204" pitchFamily="34" charset="0"/>
            </a:endParaRPr>
          </a:p>
          <a:p>
            <a:r>
              <a:rPr lang="en-US" dirty="0"/>
              <a:t>SPECIFICATION:</a:t>
            </a:r>
          </a:p>
          <a:p>
            <a:pPr algn="just" fontAlgn="base">
              <a:buFont typeface="Arial" panose="020B0604020202020204" pitchFamily="34" charset="0"/>
              <a:buChar char="•"/>
            </a:pPr>
            <a:r>
              <a:rPr lang="en-US" b="0" i="0" dirty="0">
                <a:effectLst/>
                <a:latin typeface="Arial" panose="020B0604020202020204" pitchFamily="34" charset="0"/>
              </a:rPr>
              <a:t>The required voltage for working is 5V</a:t>
            </a:r>
          </a:p>
          <a:p>
            <a:pPr algn="just" fontAlgn="base">
              <a:buFont typeface="Arial" panose="020B0604020202020204" pitchFamily="34" charset="0"/>
              <a:buChar char="•"/>
            </a:pPr>
            <a:r>
              <a:rPr lang="en-US" b="0" i="0" dirty="0">
                <a:effectLst/>
                <a:latin typeface="Arial" panose="020B0604020202020204" pitchFamily="34" charset="0"/>
              </a:rPr>
              <a:t>The required current for working is &lt;20mA</a:t>
            </a:r>
          </a:p>
          <a:p>
            <a:pPr algn="just" fontAlgn="base">
              <a:buFont typeface="Arial" panose="020B0604020202020204" pitchFamily="34" charset="0"/>
              <a:buChar char="•"/>
            </a:pPr>
            <a:r>
              <a:rPr lang="en-US" b="0" i="0" dirty="0">
                <a:effectLst/>
                <a:latin typeface="Arial" panose="020B0604020202020204" pitchFamily="34" charset="0"/>
              </a:rPr>
              <a:t>Type of interface is analog</a:t>
            </a:r>
          </a:p>
          <a:p>
            <a:pPr algn="just" fontAlgn="base">
              <a:buFont typeface="Arial" panose="020B0604020202020204" pitchFamily="34" charset="0"/>
              <a:buChar char="•"/>
            </a:pPr>
            <a:r>
              <a:rPr lang="en-US" b="0" i="0" dirty="0">
                <a:effectLst/>
                <a:latin typeface="Arial" panose="020B0604020202020204" pitchFamily="34" charset="0"/>
              </a:rPr>
              <a:t>The required working temperature of this sensor is 10°C~30°C</a:t>
            </a:r>
          </a:p>
          <a:p>
            <a:endParaRPr lang="en-US" dirty="0"/>
          </a:p>
        </p:txBody>
      </p:sp>
    </p:spTree>
    <p:extLst>
      <p:ext uri="{BB962C8B-B14F-4D97-AF65-F5344CB8AC3E}">
        <p14:creationId xmlns:p14="http://schemas.microsoft.com/office/powerpoint/2010/main" val="1683355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1235</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inherit</vt:lpstr>
      <vt:lpstr>Open Sans</vt:lpstr>
      <vt:lpstr>Office Theme</vt:lpstr>
      <vt:lpstr>PowerPoint Presentation</vt:lpstr>
      <vt:lpstr>ESP32</vt:lpstr>
      <vt:lpstr>PowerPoint Presentation</vt:lpstr>
      <vt:lpstr>Lcd display</vt:lpstr>
      <vt:lpstr>PowerPoint Presentation</vt:lpstr>
      <vt:lpstr>HUMIDITY AND TEMPERATURE SENSOR:</vt:lpstr>
      <vt:lpstr>PowerPoint Presentation</vt:lpstr>
      <vt:lpstr>WET SENSOR: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cp:revision>
  <dcterms:created xsi:type="dcterms:W3CDTF">2024-04-11T07:29:47Z</dcterms:created>
  <dcterms:modified xsi:type="dcterms:W3CDTF">2024-07-18T13:06:31Z</dcterms:modified>
</cp:coreProperties>
</file>