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2" r:id="rId6"/>
    <p:sldId id="268" r:id="rId7"/>
    <p:sldId id="271" r:id="rId8"/>
    <p:sldId id="283" r:id="rId9"/>
    <p:sldId id="286" r:id="rId10"/>
    <p:sldId id="269" r:id="rId11"/>
    <p:sldId id="272" r:id="rId12"/>
    <p:sldId id="273" r:id="rId13"/>
    <p:sldId id="274" r:id="rId14"/>
    <p:sldId id="277" r:id="rId15"/>
    <p:sldId id="278" r:id="rId16"/>
    <p:sldId id="280" r:id="rId17"/>
    <p:sldId id="279" r:id="rId18"/>
    <p:sldId id="276" r:id="rId19"/>
    <p:sldId id="281" r:id="rId20"/>
    <p:sldId id="282" r:id="rId21"/>
    <p:sldId id="284"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62" d="100"/>
          <a:sy n="62" d="100"/>
        </p:scale>
        <p:origin x="1424"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FFF07-1637-4010-BBAB-4FF4A7A00B6E}" type="datetimeFigureOut">
              <a:rPr lang="en-IN" smtClean="0"/>
              <a:t>25-03-2024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C266D4-7705-49BB-808F-AF22437DD214}" type="slidenum">
              <a:rPr lang="en-IN" smtClean="0"/>
              <a:t>‹#›</a:t>
            </a:fld>
            <a:endParaRPr lang="en-IN"/>
          </a:p>
        </p:txBody>
      </p:sp>
    </p:spTree>
    <p:extLst>
      <p:ext uri="{BB962C8B-B14F-4D97-AF65-F5344CB8AC3E}">
        <p14:creationId xmlns:p14="http://schemas.microsoft.com/office/powerpoint/2010/main" val="114812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79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DD8DFC-B574-46F9-8F8B-64B26A07127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368249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DD8DFC-B574-46F9-8F8B-64B26A07127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316723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DD8DFC-B574-46F9-8F8B-64B26A07127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34841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DD8DFC-B574-46F9-8F8B-64B26A07127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13328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D8DFC-B574-46F9-8F8B-64B26A071270}"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134827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DD8DFC-B574-46F9-8F8B-64B26A07127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26682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DD8DFC-B574-46F9-8F8B-64B26A071270}"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19903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DD8DFC-B574-46F9-8F8B-64B26A071270}"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20828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D8DFC-B574-46F9-8F8B-64B26A071270}"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383422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D8DFC-B574-46F9-8F8B-64B26A07127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266027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D8DFC-B574-46F9-8F8B-64B26A071270}"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728AD2-B11B-4946-BDE7-4351456BE0F8}" type="slidenum">
              <a:rPr lang="en-IN" smtClean="0"/>
              <a:t>‹#›</a:t>
            </a:fld>
            <a:endParaRPr lang="en-IN"/>
          </a:p>
        </p:txBody>
      </p:sp>
    </p:spTree>
    <p:extLst>
      <p:ext uri="{BB962C8B-B14F-4D97-AF65-F5344CB8AC3E}">
        <p14:creationId xmlns:p14="http://schemas.microsoft.com/office/powerpoint/2010/main" val="223885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D8DFC-B574-46F9-8F8B-64B26A071270}" type="datetimeFigureOut">
              <a:rPr lang="en-IN" smtClean="0"/>
              <a:t>25-03-2024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28AD2-B11B-4946-BDE7-4351456BE0F8}" type="slidenum">
              <a:rPr lang="en-IN" smtClean="0"/>
              <a:t>‹#›</a:t>
            </a:fld>
            <a:endParaRPr lang="en-IN"/>
          </a:p>
        </p:txBody>
      </p:sp>
    </p:spTree>
    <p:extLst>
      <p:ext uri="{BB962C8B-B14F-4D97-AF65-F5344CB8AC3E}">
        <p14:creationId xmlns:p14="http://schemas.microsoft.com/office/powerpoint/2010/main" val="203660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812914" y="39860"/>
            <a:ext cx="7473799" cy="168810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100000"/>
              </a:lnSpc>
              <a:spcBef>
                <a:spcPts val="0"/>
              </a:spcBef>
              <a:spcAft>
                <a:spcPts val="0"/>
              </a:spcAft>
              <a:buClr>
                <a:srgbClr val="733939"/>
              </a:buClr>
              <a:buSzPts val="1800"/>
              <a:buFont typeface="Calibri"/>
              <a:buNone/>
            </a:pPr>
            <a:r>
              <a:rPr lang="en-US" sz="1800" b="1" i="0" u="none" strike="noStrike" cap="none" dirty="0">
                <a:solidFill>
                  <a:srgbClr val="733939"/>
                </a:solidFill>
                <a:latin typeface="Calibri"/>
                <a:ea typeface="Calibri"/>
                <a:cs typeface="Calibri"/>
                <a:sym typeface="Calibri"/>
              </a:rPr>
              <a:t>National Education Society®</a:t>
            </a:r>
            <a:endParaRPr dirty="0"/>
          </a:p>
          <a:p>
            <a:pPr marL="0" marR="0" lvl="0" indent="0" algn="ctr" rtl="0">
              <a:lnSpc>
                <a:spcPct val="100000"/>
              </a:lnSpc>
              <a:spcBef>
                <a:spcPts val="0"/>
              </a:spcBef>
              <a:spcAft>
                <a:spcPts val="0"/>
              </a:spcAft>
              <a:buClr>
                <a:srgbClr val="733939"/>
              </a:buClr>
              <a:buSzPts val="4400"/>
              <a:buFont typeface="Calibri"/>
              <a:buNone/>
            </a:pPr>
            <a:r>
              <a:rPr lang="en-US" sz="4100" b="1" i="0" u="none" strike="noStrike" cap="none" dirty="0">
                <a:solidFill>
                  <a:srgbClr val="733939"/>
                </a:solidFill>
                <a:latin typeface="Calibri"/>
                <a:ea typeface="Calibri"/>
                <a:cs typeface="Calibri"/>
                <a:sym typeface="Calibri"/>
              </a:rPr>
              <a:t>JNN College of Engineering, Shivamogga</a:t>
            </a:r>
            <a:endParaRPr sz="4100" dirty="0"/>
          </a:p>
          <a:p>
            <a:pPr marL="0" marR="0" lvl="0" indent="0" algn="ctr" rtl="0">
              <a:lnSpc>
                <a:spcPct val="100000"/>
              </a:lnSpc>
              <a:spcBef>
                <a:spcPts val="0"/>
              </a:spcBef>
              <a:spcAft>
                <a:spcPts val="0"/>
              </a:spcAft>
              <a:buClr>
                <a:srgbClr val="733939"/>
              </a:buClr>
              <a:buSzPts val="3600"/>
              <a:buFont typeface="Calibri"/>
              <a:buNone/>
            </a:pPr>
            <a:r>
              <a:rPr lang="en-US" sz="4100" b="1" i="0" u="none" strike="noStrike" cap="none" dirty="0">
                <a:solidFill>
                  <a:srgbClr val="733939"/>
                </a:solidFill>
                <a:latin typeface="Calibri"/>
                <a:ea typeface="Calibri"/>
                <a:cs typeface="Calibri"/>
                <a:sym typeface="Calibri"/>
              </a:rPr>
              <a:t>Dept. of Information Science and Engineering</a:t>
            </a:r>
            <a:endParaRPr sz="4100" dirty="0"/>
          </a:p>
        </p:txBody>
      </p:sp>
      <p:cxnSp>
        <p:nvCxnSpPr>
          <p:cNvPr id="89" name="Google Shape;89;p1"/>
          <p:cNvCxnSpPr/>
          <p:nvPr/>
        </p:nvCxnSpPr>
        <p:spPr>
          <a:xfrm rot="10800000" flipH="1">
            <a:off x="29892" y="66328"/>
            <a:ext cx="9063450" cy="14100"/>
          </a:xfrm>
          <a:prstGeom prst="straightConnector1">
            <a:avLst/>
          </a:prstGeom>
          <a:noFill/>
          <a:ln w="38100" cap="flat" cmpd="sng">
            <a:solidFill>
              <a:srgbClr val="0563C1"/>
            </a:solidFill>
            <a:prstDash val="solid"/>
            <a:round/>
            <a:headEnd type="none" w="med" len="med"/>
            <a:tailEnd type="none" w="med" len="med"/>
          </a:ln>
        </p:spPr>
      </p:cxnSp>
      <p:cxnSp>
        <p:nvCxnSpPr>
          <p:cNvPr id="90" name="Google Shape;90;p1"/>
          <p:cNvCxnSpPr/>
          <p:nvPr/>
        </p:nvCxnSpPr>
        <p:spPr>
          <a:xfrm rot="10800000" flipH="1">
            <a:off x="46889" y="1780223"/>
            <a:ext cx="9005850" cy="22500"/>
          </a:xfrm>
          <a:prstGeom prst="straightConnector1">
            <a:avLst/>
          </a:prstGeom>
          <a:noFill/>
          <a:ln w="19050" cap="flat" cmpd="sng">
            <a:solidFill>
              <a:srgbClr val="0563C1"/>
            </a:solidFill>
            <a:prstDash val="solid"/>
            <a:round/>
            <a:headEnd type="none" w="med" len="med"/>
            <a:tailEnd type="none" w="med" len="med"/>
          </a:ln>
        </p:spPr>
      </p:cxnSp>
      <p:cxnSp>
        <p:nvCxnSpPr>
          <p:cNvPr id="91" name="Google Shape;91;p1"/>
          <p:cNvCxnSpPr/>
          <p:nvPr/>
        </p:nvCxnSpPr>
        <p:spPr>
          <a:xfrm rot="10800000" flipH="1">
            <a:off x="60614" y="6375900"/>
            <a:ext cx="9015750" cy="22500"/>
          </a:xfrm>
          <a:prstGeom prst="straightConnector1">
            <a:avLst/>
          </a:prstGeom>
          <a:noFill/>
          <a:ln w="38100" cap="flat" cmpd="sng">
            <a:solidFill>
              <a:srgbClr val="0563C1"/>
            </a:solidFill>
            <a:prstDash val="solid"/>
            <a:round/>
            <a:headEnd type="none" w="med" len="med"/>
            <a:tailEnd type="none" w="med" len="med"/>
          </a:ln>
        </p:spPr>
      </p:cxnSp>
      <p:sp>
        <p:nvSpPr>
          <p:cNvPr id="93" name="Google Shape;93;p1"/>
          <p:cNvSpPr txBox="1"/>
          <p:nvPr/>
        </p:nvSpPr>
        <p:spPr>
          <a:xfrm>
            <a:off x="146180" y="6454480"/>
            <a:ext cx="1113452"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dirty="0">
                <a:solidFill>
                  <a:srgbClr val="0070C0"/>
                </a:solidFill>
                <a:latin typeface="Calibri"/>
                <a:ea typeface="Calibri"/>
                <a:cs typeface="Calibri"/>
                <a:sym typeface="Calibri"/>
              </a:rPr>
              <a:t>6/24/2022</a:t>
            </a:r>
          </a:p>
        </p:txBody>
      </p:sp>
      <p:sp>
        <p:nvSpPr>
          <p:cNvPr id="94" name="Google Shape;94;p1"/>
          <p:cNvSpPr txBox="1"/>
          <p:nvPr/>
        </p:nvSpPr>
        <p:spPr>
          <a:xfrm>
            <a:off x="1331640" y="6509344"/>
            <a:ext cx="7136551" cy="365100"/>
          </a:xfrm>
          <a:prstGeom prst="rect">
            <a:avLst/>
          </a:prstGeom>
          <a:noFill/>
          <a:ln>
            <a:solidFill>
              <a:schemeClr val="accent1"/>
            </a:solidFill>
          </a:ln>
        </p:spPr>
        <p:txBody>
          <a:bodyPr spcFirstLastPara="1" wrap="square" lIns="91425" tIns="45700" rIns="91425" bIns="45700" anchor="ctr" anchorCtr="0">
            <a:noAutofit/>
          </a:bodyPr>
          <a:lstStyle/>
          <a:p>
            <a:pPr lvl="0" algn="ctr"/>
            <a:r>
              <a:rPr lang="en-US" sz="1600" b="1" dirty="0">
                <a:solidFill>
                  <a:schemeClr val="tx2">
                    <a:lumMod val="60000"/>
                    <a:lumOff val="40000"/>
                  </a:schemeClr>
                </a:solidFill>
                <a:ea typeface="Calibri"/>
                <a:cs typeface="Calibri"/>
                <a:sym typeface="Calibri"/>
              </a:rPr>
              <a:t>Image encryption using DNA addition combining with chaotic maps </a:t>
            </a:r>
            <a:endParaRPr sz="1600" b="1" dirty="0">
              <a:solidFill>
                <a:schemeClr val="tx2">
                  <a:lumMod val="60000"/>
                  <a:lumOff val="40000"/>
                </a:schemeClr>
              </a:solidFill>
              <a:latin typeface="Calibri"/>
              <a:ea typeface="Calibri"/>
              <a:cs typeface="Calibri"/>
              <a:sym typeface="Calibri"/>
            </a:endParaRPr>
          </a:p>
        </p:txBody>
      </p:sp>
      <p:sp>
        <p:nvSpPr>
          <p:cNvPr id="95" name="Google Shape;95;p1"/>
          <p:cNvSpPr txBox="1"/>
          <p:nvPr/>
        </p:nvSpPr>
        <p:spPr>
          <a:xfrm>
            <a:off x="8589893" y="6435862"/>
            <a:ext cx="315568"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b="1">
                <a:solidFill>
                  <a:srgbClr val="0070C0"/>
                </a:solidFill>
                <a:latin typeface="Calibri"/>
                <a:ea typeface="Calibri"/>
                <a:cs typeface="Calibri"/>
                <a:sym typeface="Calibri"/>
              </a:rPr>
              <a:t>1</a:t>
            </a:fld>
            <a:endParaRPr sz="1600" b="1" dirty="0">
              <a:solidFill>
                <a:srgbClr val="0070C0"/>
              </a:solidFill>
              <a:latin typeface="Calibri"/>
              <a:ea typeface="Calibri"/>
              <a:cs typeface="Calibri"/>
              <a:sym typeface="Calibri"/>
            </a:endParaRPr>
          </a:p>
        </p:txBody>
      </p:sp>
      <p:sp>
        <p:nvSpPr>
          <p:cNvPr id="96" name="Google Shape;96;p1"/>
          <p:cNvSpPr txBox="1"/>
          <p:nvPr/>
        </p:nvSpPr>
        <p:spPr>
          <a:xfrm>
            <a:off x="77606" y="1958496"/>
            <a:ext cx="9015750" cy="18090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100000"/>
              </a:lnSpc>
              <a:spcBef>
                <a:spcPts val="0"/>
              </a:spcBef>
              <a:spcAft>
                <a:spcPts val="0"/>
              </a:spcAft>
              <a:buClr>
                <a:srgbClr val="002060"/>
              </a:buClr>
              <a:buSzPct val="100000"/>
              <a:buFont typeface="Calibri"/>
              <a:buNone/>
            </a:pPr>
            <a:r>
              <a:rPr lang="en-US" sz="3200" b="1" dirty="0">
                <a:solidFill>
                  <a:srgbClr val="002060"/>
                </a:solidFill>
                <a:latin typeface="Calibri"/>
                <a:ea typeface="Calibri"/>
                <a:cs typeface="Calibri"/>
                <a:sym typeface="Calibri"/>
              </a:rPr>
              <a:t>Final Project(18ISP78) Presentation on</a:t>
            </a:r>
            <a:endParaRPr sz="3200" b="1" i="0" u="none" strike="noStrike" cap="none" dirty="0">
              <a:solidFill>
                <a:srgbClr val="002060"/>
              </a:solidFill>
              <a:latin typeface="Calibri"/>
              <a:ea typeface="Calibri"/>
              <a:cs typeface="Calibri"/>
              <a:sym typeface="Calibri"/>
            </a:endParaRPr>
          </a:p>
          <a:p>
            <a:pPr marL="0" marR="0" lvl="0" indent="0" algn="ctr" rtl="0">
              <a:lnSpc>
                <a:spcPct val="100000"/>
              </a:lnSpc>
              <a:spcBef>
                <a:spcPts val="0"/>
              </a:spcBef>
              <a:spcAft>
                <a:spcPts val="0"/>
              </a:spcAft>
              <a:buClr>
                <a:srgbClr val="002060"/>
              </a:buClr>
              <a:buSzPct val="100000"/>
              <a:buFont typeface="Calibri"/>
              <a:buNone/>
            </a:pPr>
            <a:endParaRPr sz="3200" b="1" dirty="0">
              <a:solidFill>
                <a:srgbClr val="002060"/>
              </a:solidFill>
              <a:latin typeface="Calibri"/>
              <a:ea typeface="Calibri"/>
              <a:cs typeface="Calibri"/>
              <a:sym typeface="Calibri"/>
            </a:endParaRPr>
          </a:p>
          <a:p>
            <a:pPr lvl="0" algn="ctr">
              <a:buClr>
                <a:srgbClr val="002060"/>
              </a:buClr>
              <a:buSzPct val="100000"/>
            </a:pPr>
            <a:r>
              <a:rPr lang="en-US" sz="4000" b="1" i="0" u="none" strike="noStrike" cap="none" dirty="0">
                <a:solidFill>
                  <a:schemeClr val="accent2"/>
                </a:solidFill>
                <a:latin typeface="Calibri"/>
                <a:ea typeface="Calibri"/>
                <a:cs typeface="Calibri"/>
                <a:sym typeface="Calibri"/>
              </a:rPr>
              <a:t>“</a:t>
            </a:r>
            <a:r>
              <a:rPr lang="en-US" sz="4000" b="1" dirty="0">
                <a:solidFill>
                  <a:srgbClr val="FFC000"/>
                </a:solidFill>
                <a:latin typeface="Calibri"/>
                <a:ea typeface="Calibri"/>
                <a:cs typeface="Calibri"/>
                <a:sym typeface="Calibri"/>
              </a:rPr>
              <a:t>Image encryption using DNA addition combining with chaotic maps</a:t>
            </a:r>
            <a:r>
              <a:rPr lang="en-US" sz="3675" b="1" i="0" u="none" strike="noStrike" cap="none" dirty="0">
                <a:solidFill>
                  <a:schemeClr val="accent1"/>
                </a:solidFill>
                <a:latin typeface="Calibri"/>
                <a:ea typeface="Calibri"/>
                <a:cs typeface="Calibri"/>
                <a:sym typeface="Calibri"/>
              </a:rPr>
              <a:t> </a:t>
            </a:r>
            <a:r>
              <a:rPr lang="en-US" sz="4000" b="1" i="0" u="none" strike="noStrike" cap="none" dirty="0">
                <a:solidFill>
                  <a:schemeClr val="accent2"/>
                </a:solidFill>
                <a:latin typeface="Calibri"/>
                <a:ea typeface="Calibri"/>
                <a:cs typeface="Calibri"/>
                <a:sym typeface="Calibri"/>
              </a:rPr>
              <a:t>”</a:t>
            </a:r>
            <a:endParaRPr dirty="0">
              <a:solidFill>
                <a:schemeClr val="accent2"/>
              </a:solidFill>
            </a:endParaRPr>
          </a:p>
        </p:txBody>
      </p:sp>
      <p:graphicFrame>
        <p:nvGraphicFramePr>
          <p:cNvPr id="97" name="Google Shape;97;p1"/>
          <p:cNvGraphicFramePr/>
          <p:nvPr>
            <p:extLst>
              <p:ext uri="{D42A27DB-BD31-4B8C-83A1-F6EECF244321}">
                <p14:modId xmlns:p14="http://schemas.microsoft.com/office/powerpoint/2010/main" val="1445709206"/>
              </p:ext>
            </p:extLst>
          </p:nvPr>
        </p:nvGraphicFramePr>
        <p:xfrm>
          <a:off x="1176496" y="4418877"/>
          <a:ext cx="7355944" cy="2011690"/>
        </p:xfrm>
        <a:graphic>
          <a:graphicData uri="http://schemas.openxmlformats.org/drawingml/2006/table">
            <a:tbl>
              <a:tblPr firstRow="1" bandRow="1">
                <a:noFill/>
              </a:tblPr>
              <a:tblGrid>
                <a:gridCol w="332349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3456384">
                  <a:extLst>
                    <a:ext uri="{9D8B030D-6E8A-4147-A177-3AD203B41FA5}">
                      <a16:colId xmlns:a16="http://schemas.microsoft.com/office/drawing/2014/main" val="20002"/>
                    </a:ext>
                  </a:extLst>
                </a:gridCol>
              </a:tblGrid>
              <a:tr h="1803070">
                <a:tc>
                  <a:txBody>
                    <a:bodyPr/>
                    <a:lstStyle/>
                    <a:p>
                      <a:pPr marL="0" lvl="0" indent="0" algn="l" rtl="0">
                        <a:spcBef>
                          <a:spcPts val="0"/>
                        </a:spcBef>
                        <a:spcAft>
                          <a:spcPts val="0"/>
                        </a:spcAft>
                        <a:buClr>
                          <a:schemeClr val="dk1"/>
                        </a:buClr>
                        <a:buFont typeface="Arial"/>
                        <a:buNone/>
                      </a:pPr>
                      <a:r>
                        <a:rPr lang="en-US" sz="1800" b="1" dirty="0">
                          <a:solidFill>
                            <a:srgbClr val="FFC000"/>
                          </a:solidFill>
                        </a:rPr>
                        <a:t>Under Guidance of :</a:t>
                      </a:r>
                      <a:endParaRPr lang="en-US" sz="1800" b="1" u="none" strike="noStrike" cap="none" dirty="0">
                        <a:solidFill>
                          <a:srgbClr val="FFC000"/>
                        </a:solidFill>
                      </a:endParaRPr>
                    </a:p>
                    <a:p>
                      <a:pPr marL="0" marR="0" lvl="0" indent="0" algn="l" rtl="0">
                        <a:spcBef>
                          <a:spcPts val="0"/>
                        </a:spcBef>
                        <a:spcAft>
                          <a:spcPts val="0"/>
                        </a:spcAft>
                        <a:buNone/>
                      </a:pPr>
                      <a:endParaRPr lang="en-US" sz="1800" b="1" dirty="0">
                        <a:solidFill>
                          <a:srgbClr val="00B0F0"/>
                        </a:solidFill>
                      </a:endParaRPr>
                    </a:p>
                    <a:p>
                      <a:pPr marL="0" marR="0" lvl="0" indent="0" algn="l" rtl="0">
                        <a:spcBef>
                          <a:spcPts val="0"/>
                        </a:spcBef>
                        <a:spcAft>
                          <a:spcPts val="0"/>
                        </a:spcAft>
                        <a:buNone/>
                      </a:pPr>
                      <a:r>
                        <a:rPr lang="en-US" sz="1800" dirty="0">
                          <a:solidFill>
                            <a:srgbClr val="00B0F0"/>
                          </a:solidFill>
                        </a:rPr>
                        <a:t>Mr. Sayed</a:t>
                      </a:r>
                      <a:r>
                        <a:rPr lang="en-US" sz="1800" baseline="0" dirty="0">
                          <a:solidFill>
                            <a:srgbClr val="00B0F0"/>
                          </a:solidFill>
                        </a:rPr>
                        <a:t> Aftab Ahamed</a:t>
                      </a:r>
                      <a:r>
                        <a:rPr lang="en-US" sz="1800" dirty="0">
                          <a:solidFill>
                            <a:srgbClr val="00B0F0"/>
                          </a:solidFill>
                        </a:rPr>
                        <a:t> </a:t>
                      </a:r>
                      <a:r>
                        <a:rPr lang="en-US" sz="1800" baseline="-25000" dirty="0">
                          <a:solidFill>
                            <a:srgbClr val="00B0F0"/>
                          </a:solidFill>
                        </a:rPr>
                        <a:t>B.E, MTech.</a:t>
                      </a:r>
                      <a:r>
                        <a:rPr lang="en-US" sz="1800" dirty="0">
                          <a:solidFill>
                            <a:srgbClr val="00B0F0"/>
                          </a:solidFill>
                        </a:rPr>
                        <a:t> Assistant Professor</a:t>
                      </a:r>
                    </a:p>
                    <a:p>
                      <a:pPr marL="0" marR="0" lvl="0" indent="0" algn="l" rtl="0">
                        <a:spcBef>
                          <a:spcPts val="0"/>
                        </a:spcBef>
                        <a:spcAft>
                          <a:spcPts val="0"/>
                        </a:spcAft>
                        <a:buNone/>
                      </a:pPr>
                      <a:r>
                        <a:rPr lang="en-US" sz="1800" dirty="0">
                          <a:solidFill>
                            <a:srgbClr val="00B0F0"/>
                          </a:solidFill>
                        </a:rPr>
                        <a:t>Dept. of IS&amp;E</a:t>
                      </a:r>
                    </a:p>
                    <a:p>
                      <a:pPr marL="0" marR="0" lvl="0" indent="0" algn="l" rtl="0">
                        <a:spcBef>
                          <a:spcPts val="0"/>
                        </a:spcBef>
                        <a:spcAft>
                          <a:spcPts val="0"/>
                        </a:spcAft>
                        <a:buNone/>
                      </a:pPr>
                      <a:r>
                        <a:rPr lang="en-US" sz="1800" dirty="0">
                          <a:solidFill>
                            <a:srgbClr val="00B0F0"/>
                          </a:solidFill>
                        </a:rPr>
                        <a:t>JNNCE ,Shimoga.</a:t>
                      </a:r>
                    </a:p>
                    <a:p>
                      <a:pPr marL="0" marR="0" lvl="0" indent="0" algn="l" rtl="0">
                        <a:spcBef>
                          <a:spcPts val="0"/>
                        </a:spcBef>
                        <a:spcAft>
                          <a:spcPts val="0"/>
                        </a:spcAft>
                        <a:buNone/>
                      </a:pPr>
                      <a:endParaRPr lang="en-US" dirty="0"/>
                    </a:p>
                  </a:txBody>
                  <a:tcPr marL="68588" marR="68588" marT="45725" marB="45725"/>
                </a:tc>
                <a:tc>
                  <a:txBody>
                    <a:bodyPr/>
                    <a:lstStyle/>
                    <a:p>
                      <a:pPr marL="0" marR="0" lvl="0" indent="0" algn="l" rtl="0">
                        <a:spcBef>
                          <a:spcPts val="0"/>
                        </a:spcBef>
                        <a:spcAft>
                          <a:spcPts val="0"/>
                        </a:spcAft>
                        <a:buNone/>
                      </a:pPr>
                      <a:r>
                        <a:rPr lang="en-US" sz="1800" b="1" dirty="0">
                          <a:solidFill>
                            <a:srgbClr val="00B0F0"/>
                          </a:solidFill>
                        </a:rPr>
                        <a:t> </a:t>
                      </a:r>
                      <a:endParaRPr sz="1800" b="1" dirty="0">
                        <a:solidFill>
                          <a:srgbClr val="00B0F0"/>
                        </a:solidFill>
                      </a:endParaRPr>
                    </a:p>
                  </a:txBody>
                  <a:tcPr marL="68588" marR="68588" marT="45725" marB="45725"/>
                </a:tc>
                <a:tc>
                  <a:txBody>
                    <a:bodyPr/>
                    <a:lstStyle/>
                    <a:p>
                      <a:pPr marL="0" lvl="0" indent="0" algn="l" rtl="0">
                        <a:spcBef>
                          <a:spcPts val="0"/>
                        </a:spcBef>
                        <a:spcAft>
                          <a:spcPts val="0"/>
                        </a:spcAft>
                        <a:buClr>
                          <a:schemeClr val="dk1"/>
                        </a:buClr>
                        <a:buFont typeface="Arial"/>
                        <a:buNone/>
                      </a:pPr>
                      <a:r>
                        <a:rPr lang="en-US" sz="1800" b="1" dirty="0">
                          <a:solidFill>
                            <a:srgbClr val="FFC000"/>
                          </a:solidFill>
                        </a:rPr>
                        <a:t>Presented By :</a:t>
                      </a:r>
                      <a:endParaRPr dirty="0">
                        <a:solidFill>
                          <a:srgbClr val="FFC000"/>
                        </a:solidFill>
                      </a:endParaRPr>
                    </a:p>
                    <a:p>
                      <a:pPr marL="0" marR="0" lvl="0" indent="0" algn="l" rtl="0">
                        <a:spcBef>
                          <a:spcPts val="0"/>
                        </a:spcBef>
                        <a:spcAft>
                          <a:spcPts val="0"/>
                        </a:spcAft>
                        <a:buNone/>
                      </a:pPr>
                      <a:r>
                        <a:rPr lang="en-US" sz="1800" dirty="0">
                          <a:solidFill>
                            <a:srgbClr val="00B0F0"/>
                          </a:solidFill>
                        </a:rPr>
                        <a:t>Sushma H P                  -4JN18IS105</a:t>
                      </a:r>
                    </a:p>
                    <a:p>
                      <a:pPr marL="0" marR="0" lvl="0" indent="0" algn="l" rtl="0">
                        <a:spcBef>
                          <a:spcPts val="0"/>
                        </a:spcBef>
                        <a:spcAft>
                          <a:spcPts val="0"/>
                        </a:spcAft>
                        <a:buNone/>
                      </a:pPr>
                      <a:r>
                        <a:rPr lang="en-US" sz="1800" dirty="0">
                          <a:solidFill>
                            <a:srgbClr val="00B0F0"/>
                          </a:solidFill>
                        </a:rPr>
                        <a:t>Syeda</a:t>
                      </a:r>
                      <a:r>
                        <a:rPr lang="en-US" sz="1800" baseline="0" dirty="0">
                          <a:solidFill>
                            <a:srgbClr val="00B0F0"/>
                          </a:solidFill>
                        </a:rPr>
                        <a:t> Fathima Zahara-4JN18IS108</a:t>
                      </a:r>
                      <a:endParaRPr lang="en-US" sz="1800" dirty="0">
                        <a:solidFill>
                          <a:srgbClr val="00B0F0"/>
                        </a:solidFill>
                      </a:endParaRPr>
                    </a:p>
                    <a:p>
                      <a:pPr marL="0" marR="0" lvl="0" indent="0" algn="l" rtl="0">
                        <a:spcBef>
                          <a:spcPts val="0"/>
                        </a:spcBef>
                        <a:spcAft>
                          <a:spcPts val="0"/>
                        </a:spcAft>
                        <a:buNone/>
                      </a:pPr>
                      <a:r>
                        <a:rPr lang="en-US" sz="1800" dirty="0">
                          <a:solidFill>
                            <a:srgbClr val="00B0F0"/>
                          </a:solidFill>
                        </a:rPr>
                        <a:t>Zubia A Khan                -4JN18IS118</a:t>
                      </a:r>
                    </a:p>
                    <a:p>
                      <a:pPr marL="0" marR="0" lvl="0" indent="0" algn="l" rtl="0">
                        <a:spcBef>
                          <a:spcPts val="0"/>
                        </a:spcBef>
                        <a:spcAft>
                          <a:spcPts val="0"/>
                        </a:spcAft>
                        <a:buNone/>
                      </a:pPr>
                      <a:r>
                        <a:rPr lang="en-US" sz="1800" dirty="0">
                          <a:solidFill>
                            <a:srgbClr val="00B0F0"/>
                          </a:solidFill>
                        </a:rPr>
                        <a:t>Pooja Reddy K              -4JN19IS408</a:t>
                      </a:r>
                      <a:endParaRPr dirty="0"/>
                    </a:p>
                  </a:txBody>
                  <a:tcPr marL="68588" marR="68588" marT="45725" marB="45725"/>
                </a:tc>
                <a:extLst>
                  <a:ext uri="{0D108BD9-81ED-4DB2-BD59-A6C34878D82A}">
                    <a16:rowId xmlns:a16="http://schemas.microsoft.com/office/drawing/2014/main" val="10000"/>
                  </a:ext>
                </a:extLst>
              </a:tr>
            </a:tbl>
          </a:graphicData>
        </a:graphic>
      </p:graphicFrame>
      <p:pic>
        <p:nvPicPr>
          <p:cNvPr id="98" name="Google Shape;98;p1"/>
          <p:cNvPicPr preferRelativeResize="0"/>
          <p:nvPr/>
        </p:nvPicPr>
        <p:blipFill rotWithShape="1">
          <a:blip r:embed="rId3">
            <a:alphaModFix/>
          </a:blip>
          <a:srcRect/>
          <a:stretch/>
        </p:blipFill>
        <p:spPr>
          <a:xfrm>
            <a:off x="8030921" y="326489"/>
            <a:ext cx="874540" cy="1170871"/>
          </a:xfrm>
          <a:prstGeom prst="rect">
            <a:avLst/>
          </a:prstGeom>
          <a:noFill/>
          <a:ln>
            <a:noFill/>
          </a:ln>
        </p:spPr>
      </p:pic>
      <p:pic>
        <p:nvPicPr>
          <p:cNvPr id="99" name="Google Shape;99;p1"/>
          <p:cNvPicPr preferRelativeResize="0"/>
          <p:nvPr/>
        </p:nvPicPr>
        <p:blipFill rotWithShape="1">
          <a:blip r:embed="rId4">
            <a:alphaModFix/>
          </a:blip>
          <a:srcRect/>
          <a:stretch/>
        </p:blipFill>
        <p:spPr>
          <a:xfrm>
            <a:off x="119852" y="263300"/>
            <a:ext cx="874540" cy="1287959"/>
          </a:xfrm>
          <a:prstGeom prst="rect">
            <a:avLst/>
          </a:prstGeom>
          <a:noFill/>
          <a:ln>
            <a:noFill/>
          </a:ln>
        </p:spPr>
      </p:pic>
    </p:spTree>
    <p:extLst>
      <p:ext uri="{BB962C8B-B14F-4D97-AF65-F5344CB8AC3E}">
        <p14:creationId xmlns:p14="http://schemas.microsoft.com/office/powerpoint/2010/main" val="84101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251520" y="-13148"/>
            <a:ext cx="8814870"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60613" y="1019703"/>
            <a:ext cx="8988780" cy="5220297"/>
          </a:xfrm>
          <a:prstGeom prst="rect">
            <a:avLst/>
          </a:prstGeom>
          <a:noFill/>
          <a:ln>
            <a:noFill/>
          </a:ln>
        </p:spPr>
        <p:txBody>
          <a:bodyPr spcFirstLastPara="1" wrap="square" lIns="91425" tIns="45700" rIns="91425" bIns="45700" anchor="t" anchorCtr="0">
            <a:normAutofit lnSpcReduction="10000"/>
          </a:bodyPr>
          <a:lstStyle/>
          <a:p>
            <a:pPr algn="just"/>
            <a:r>
              <a:rPr lang="en-US" sz="2400" b="1" dirty="0">
                <a:solidFill>
                  <a:schemeClr val="tx2">
                    <a:lumMod val="75000"/>
                  </a:schemeClr>
                </a:solidFill>
                <a:latin typeface="Times New Roman"/>
                <a:ea typeface="Times New Roman"/>
                <a:cs typeface="Times New Roman"/>
                <a:sym typeface="Times New Roman"/>
              </a:rPr>
              <a:t>Generation of secret key:	</a:t>
            </a:r>
            <a:r>
              <a:rPr lang="en-US" sz="2200" b="1" dirty="0">
                <a:solidFill>
                  <a:schemeClr val="tx2">
                    <a:lumMod val="75000"/>
                  </a:schemeClr>
                </a:solidFill>
                <a:latin typeface="Times New Roman" pitchFamily="18" charset="0"/>
                <a:ea typeface="Times New Roman"/>
                <a:cs typeface="Times New Roman" pitchFamily="18" charset="0"/>
                <a:sym typeface="Times New Roman"/>
              </a:rPr>
              <a:t> </a:t>
            </a:r>
          </a:p>
          <a:p>
            <a:pPr algn="just"/>
            <a:r>
              <a:rPr lang="en-IN" sz="2200" b="1" dirty="0">
                <a:solidFill>
                  <a:schemeClr val="tx2">
                    <a:lumMod val="75000"/>
                  </a:schemeClr>
                </a:solidFill>
                <a:latin typeface="Times New Roman" pitchFamily="18" charset="0"/>
                <a:cs typeface="Times New Roman" pitchFamily="18" charset="0"/>
              </a:rPr>
              <a:t>	</a:t>
            </a:r>
            <a:r>
              <a:rPr lang="en-IN" sz="2200" dirty="0">
                <a:solidFill>
                  <a:schemeClr val="tx2">
                    <a:lumMod val="75000"/>
                  </a:schemeClr>
                </a:solidFill>
                <a:latin typeface="Times New Roman" pitchFamily="18" charset="0"/>
                <a:cs typeface="Times New Roman" pitchFamily="18" charset="0"/>
              </a:rPr>
              <a:t>We will generate the secret key. Input an 8-bit grey image A as the original image, A = A(</a:t>
            </a:r>
            <a:r>
              <a:rPr lang="en-IN" sz="2200" dirty="0" err="1">
                <a:solidFill>
                  <a:schemeClr val="tx2">
                    <a:lumMod val="75000"/>
                  </a:schemeClr>
                </a:solidFill>
                <a:latin typeface="Times New Roman" pitchFamily="18" charset="0"/>
                <a:cs typeface="Times New Roman" pitchFamily="18" charset="0"/>
              </a:rPr>
              <a:t>aij</a:t>
            </a:r>
            <a:r>
              <a:rPr lang="en-IN" sz="2200" dirty="0">
                <a:solidFill>
                  <a:schemeClr val="tx2">
                    <a:lumMod val="75000"/>
                  </a:schemeClr>
                </a:solidFill>
                <a:latin typeface="Times New Roman" pitchFamily="18" charset="0"/>
                <a:cs typeface="Times New Roman" pitchFamily="18" charset="0"/>
              </a:rPr>
              <a:t>), i = 1, 2, . . ., m, j = 1, 2, . . ., n. Here, </a:t>
            </a:r>
            <a:r>
              <a:rPr lang="en-IN" sz="2200" dirty="0" err="1">
                <a:solidFill>
                  <a:schemeClr val="tx2">
                    <a:lumMod val="75000"/>
                  </a:schemeClr>
                </a:solidFill>
                <a:latin typeface="Times New Roman" pitchFamily="18" charset="0"/>
                <a:cs typeface="Times New Roman" pitchFamily="18" charset="0"/>
              </a:rPr>
              <a:t>aij</a:t>
            </a:r>
            <a:r>
              <a:rPr lang="en-IN" sz="2200" dirty="0">
                <a:solidFill>
                  <a:schemeClr val="tx2">
                    <a:lumMod val="75000"/>
                  </a:schemeClr>
                </a:solidFill>
                <a:latin typeface="Times New Roman" pitchFamily="18" charset="0"/>
                <a:cs typeface="Times New Roman" pitchFamily="18" charset="0"/>
              </a:rPr>
              <a:t> is the value of the image pixel, (i, j) is pixel position, and (m, n) is the size of image. Using these formulas we can calculate K1 and K2</a:t>
            </a:r>
          </a:p>
          <a:p>
            <a:pPr algn="just">
              <a:lnSpc>
                <a:spcPct val="110000"/>
              </a:lnSpc>
            </a:pPr>
            <a:endParaRPr sz="2200" i="0" u="none" strike="noStrike" cap="none"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just"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indent="-279400" algn="just">
              <a:lnSpc>
                <a:spcPct val="110000"/>
              </a:lnSpc>
              <a:spcBef>
                <a:spcPts val="1000"/>
              </a:spcBef>
              <a:buClr>
                <a:schemeClr val="dk1"/>
              </a:buClr>
              <a:buSzPts val="2800"/>
            </a:pPr>
            <a:r>
              <a:rPr lang="en-IN" sz="2200" b="1" dirty="0">
                <a:solidFill>
                  <a:schemeClr val="tx2">
                    <a:lumMod val="75000"/>
                  </a:schemeClr>
                </a:solidFill>
                <a:latin typeface="Times New Roman" pitchFamily="18" charset="0"/>
                <a:cs typeface="Times New Roman" pitchFamily="18" charset="0"/>
              </a:rPr>
              <a:t>The security analysis</a:t>
            </a:r>
            <a:r>
              <a:rPr lang="en-IN" sz="2200" b="1" dirty="0">
                <a:solidFill>
                  <a:schemeClr val="tx2">
                    <a:lumMod val="50000"/>
                  </a:schemeClr>
                </a:solidFill>
                <a:latin typeface="Times New Roman" pitchFamily="18" charset="0"/>
                <a:cs typeface="Times New Roman" pitchFamily="18" charset="0"/>
              </a:rPr>
              <a:t>: </a:t>
            </a:r>
            <a:r>
              <a:rPr lang="en-IN" sz="2200" dirty="0">
                <a:solidFill>
                  <a:schemeClr val="tx2">
                    <a:lumMod val="75000"/>
                  </a:schemeClr>
                </a:solidFill>
                <a:latin typeface="Times New Roman" pitchFamily="18" charset="0"/>
                <a:cs typeface="Times New Roman" pitchFamily="18" charset="0"/>
              </a:rPr>
              <a:t>The encryption algorithm resists all kinds of known attacks, such as exhaustive attack, statistical attack and differential attack.</a:t>
            </a:r>
          </a:p>
          <a:p>
            <a:pPr marL="457200" indent="-279400" algn="just">
              <a:lnSpc>
                <a:spcPct val="110000"/>
              </a:lnSpc>
              <a:spcBef>
                <a:spcPts val="1000"/>
              </a:spcBef>
              <a:buClr>
                <a:schemeClr val="dk1"/>
              </a:buClr>
              <a:buSzPts val="2800"/>
            </a:pPr>
            <a:r>
              <a:rPr lang="en-IN" sz="2200" b="1" dirty="0">
                <a:solidFill>
                  <a:schemeClr val="tx2">
                    <a:lumMod val="75000"/>
                  </a:schemeClr>
                </a:solidFill>
                <a:latin typeface="Times New Roman" pitchFamily="18" charset="0"/>
                <a:cs typeface="Times New Roman" pitchFamily="18" charset="0"/>
              </a:rPr>
              <a:t>Secret key’s sensitivity analysis: </a:t>
            </a:r>
            <a:r>
              <a:rPr lang="en-IN" sz="2400" dirty="0">
                <a:solidFill>
                  <a:schemeClr val="tx2">
                    <a:lumMod val="75000"/>
                  </a:schemeClr>
                </a:solidFill>
                <a:latin typeface="Times New Roman" pitchFamily="18" charset="0"/>
                <a:cs typeface="Times New Roman" pitchFamily="18" charset="0"/>
              </a:rPr>
              <a:t>The 2D Logistic and 1D Logistic chaotic maps are sensitive to the system parameters and initial values. If they have a slight difference, the decrypted image has no connection with the original image.</a:t>
            </a:r>
          </a:p>
          <a:p>
            <a:pPr marL="457200" indent="-279400">
              <a:lnSpc>
                <a:spcPct val="110000"/>
              </a:lnSpc>
              <a:spcBef>
                <a:spcPts val="1000"/>
              </a:spcBef>
              <a:buClr>
                <a:schemeClr val="dk1"/>
              </a:buClr>
              <a:buSzPts val="2800"/>
            </a:pPr>
            <a:endParaRPr lang="en-IN" sz="2200" b="1" dirty="0">
              <a:solidFill>
                <a:schemeClr val="tx2">
                  <a:lumMod val="75000"/>
                </a:schemeClr>
              </a:solidFill>
              <a:latin typeface="Times New Roman" pitchFamily="18" charset="0"/>
              <a:cs typeface="Times New Roman" pitchFamily="18" charset="0"/>
            </a:endParaRPr>
          </a:p>
          <a:p>
            <a:pPr marL="457200" marR="0" lvl="0" indent="-279400" algn="l" rtl="0">
              <a:lnSpc>
                <a:spcPct val="110000"/>
              </a:lnSpc>
              <a:spcBef>
                <a:spcPts val="1000"/>
              </a:spcBef>
              <a:spcAft>
                <a:spcPts val="0"/>
              </a:spcAft>
              <a:buClr>
                <a:schemeClr val="dk1"/>
              </a:buClr>
              <a:buSzPts val="2800"/>
              <a:buFont typeface="Calibri"/>
              <a:buNone/>
            </a:pPr>
            <a:endParaRPr sz="2800" b="1" i="0" u="none" strike="noStrike" cap="none" dirty="0">
              <a:solidFill>
                <a:schemeClr val="tx2">
                  <a:lumMod val="75000"/>
                </a:schemeClr>
              </a:solidFill>
              <a:latin typeface="Times New Roman" pitchFamily="18" charset="0"/>
              <a:ea typeface="Times New Roman"/>
              <a:cs typeface="Times New Roman" pitchFamily="18" charset="0"/>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13</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13" name="Picture 12"/>
          <p:cNvPicPr/>
          <p:nvPr/>
        </p:nvPicPr>
        <p:blipFill>
          <a:blip r:embed="rId4"/>
          <a:stretch>
            <a:fillRect/>
          </a:stretch>
        </p:blipFill>
        <p:spPr>
          <a:xfrm>
            <a:off x="832663" y="2540864"/>
            <a:ext cx="3256551" cy="864096"/>
          </a:xfrm>
          <a:prstGeom prst="rect">
            <a:avLst/>
          </a:prstGeom>
        </p:spPr>
      </p:pic>
      <p:pic>
        <p:nvPicPr>
          <p:cNvPr id="14" name="Picture 13"/>
          <p:cNvPicPr/>
          <p:nvPr/>
        </p:nvPicPr>
        <p:blipFill>
          <a:blip r:embed="rId5"/>
          <a:stretch>
            <a:fillRect/>
          </a:stretch>
        </p:blipFill>
        <p:spPr>
          <a:xfrm>
            <a:off x="4644083" y="2540864"/>
            <a:ext cx="3024336" cy="834384"/>
          </a:xfrm>
          <a:prstGeom prst="rect">
            <a:avLst/>
          </a:prstGeom>
        </p:spPr>
      </p:pic>
    </p:spTree>
    <p:extLst>
      <p:ext uri="{BB962C8B-B14F-4D97-AF65-F5344CB8AC3E}">
        <p14:creationId xmlns:p14="http://schemas.microsoft.com/office/powerpoint/2010/main" val="256917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251520" y="-13148"/>
            <a:ext cx="8814870"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77610" y="948349"/>
            <a:ext cx="8988780" cy="5220297"/>
          </a:xfrm>
          <a:prstGeom prst="rect">
            <a:avLst/>
          </a:prstGeom>
          <a:noFill/>
          <a:ln>
            <a:noFill/>
          </a:ln>
        </p:spPr>
        <p:txBody>
          <a:bodyPr spcFirstLastPara="1" wrap="square" lIns="91425" tIns="45700" rIns="91425" bIns="45700" anchor="t" anchorCtr="0">
            <a:normAutofit/>
          </a:bodyPr>
          <a:lstStyle/>
          <a:p>
            <a:pPr algn="just"/>
            <a:r>
              <a:rPr lang="en-IN" sz="2200" dirty="0">
                <a:solidFill>
                  <a:schemeClr val="tx2">
                    <a:lumMod val="75000"/>
                  </a:schemeClr>
                </a:solidFill>
                <a:latin typeface="Times New Roman" pitchFamily="18" charset="0"/>
                <a:cs typeface="Times New Roman" pitchFamily="18" charset="0"/>
              </a:rPr>
              <a:t>The result of decrypted image and histogram of decrypted image is fairly uniform and the decrypted image is different from the original image. </a:t>
            </a:r>
            <a:endParaRPr lang="en-US" sz="2200" b="1" dirty="0">
              <a:solidFill>
                <a:schemeClr val="tx2">
                  <a:lumMod val="75000"/>
                </a:schemeClr>
              </a:solidFill>
              <a:latin typeface="Times New Roman" pitchFamily="18" charset="0"/>
              <a:ea typeface="Times New Roman"/>
              <a:cs typeface="Times New Roman" pitchFamily="18" charset="0"/>
              <a:sym typeface="Times New Roman"/>
            </a:endParaRPr>
          </a:p>
          <a:p>
            <a:r>
              <a:rPr lang="en-IN" sz="2200" b="1" dirty="0">
                <a:latin typeface="Times New Roman" pitchFamily="18" charset="0"/>
                <a:cs typeface="Times New Roman" pitchFamily="18" charset="0"/>
              </a:rPr>
              <a:t>	</a:t>
            </a:r>
          </a:p>
          <a:p>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200" b="1" dirty="0">
              <a:solidFill>
                <a:srgbClr val="002060"/>
              </a:solidFill>
              <a:latin typeface="Times New Roman" pitchFamily="18" charset="0"/>
              <a:ea typeface="Times New Roman"/>
              <a:cs typeface="Times New Roman" pitchFamily="18" charset="0"/>
              <a:sym typeface="Times New Roman"/>
            </a:endParaRPr>
          </a:p>
          <a:p>
            <a:pPr algn="just"/>
            <a:r>
              <a:rPr lang="en-IN" sz="2200" dirty="0">
                <a:solidFill>
                  <a:schemeClr val="tx2">
                    <a:lumMod val="75000"/>
                  </a:schemeClr>
                </a:solidFill>
                <a:latin typeface="Times New Roman" pitchFamily="18" charset="0"/>
                <a:cs typeface="Times New Roman" pitchFamily="18" charset="0"/>
              </a:rPr>
              <a:t>Fig 5.1: The grey histogram of the (a)original image and (b)the encrypted image.</a:t>
            </a:r>
          </a:p>
          <a:p>
            <a:pPr algn="just"/>
            <a:r>
              <a:rPr lang="en-IN" sz="2200" b="1" dirty="0">
                <a:solidFill>
                  <a:schemeClr val="tx2">
                    <a:lumMod val="75000"/>
                  </a:schemeClr>
                </a:solidFill>
                <a:latin typeface="Times New Roman" pitchFamily="18" charset="0"/>
                <a:cs typeface="Times New Roman" pitchFamily="18" charset="0"/>
              </a:rPr>
              <a:t>	 </a:t>
            </a:r>
          </a:p>
          <a:p>
            <a:pPr algn="just"/>
            <a:r>
              <a:rPr lang="en-IN" sz="2200" b="1" dirty="0">
                <a:solidFill>
                  <a:schemeClr val="tx2">
                    <a:lumMod val="75000"/>
                  </a:schemeClr>
                </a:solidFill>
                <a:latin typeface="Times New Roman" pitchFamily="18" charset="0"/>
                <a:cs typeface="Times New Roman" pitchFamily="18" charset="0"/>
              </a:rPr>
              <a:t>	</a:t>
            </a:r>
            <a:r>
              <a:rPr lang="en-US" sz="2200" dirty="0">
                <a:solidFill>
                  <a:schemeClr val="tx2">
                    <a:lumMod val="75000"/>
                  </a:schemeClr>
                </a:solidFill>
                <a:latin typeface="Times New Roman" pitchFamily="18" charset="0"/>
                <a:cs typeface="Times New Roman" pitchFamily="18" charset="0"/>
              </a:rPr>
              <a:t>A histogram tells us the frequency of each intensity value in the</a:t>
            </a:r>
          </a:p>
          <a:p>
            <a:pPr algn="just"/>
            <a:r>
              <a:rPr lang="en-US" sz="2200" dirty="0">
                <a:solidFill>
                  <a:schemeClr val="tx2">
                    <a:lumMod val="75000"/>
                  </a:schemeClr>
                </a:solidFill>
                <a:latin typeface="Times New Roman" pitchFamily="18" charset="0"/>
                <a:cs typeface="Times New Roman" pitchFamily="18" charset="0"/>
              </a:rPr>
              <a:t> gray-scale equivalent of a picture. It plots each of the intensity values versus the number of pixels that has that value. It is conceptually important, as it gives us an idea of the distribution of various intensity values in a picture.</a:t>
            </a:r>
            <a:endParaRPr lang="en-IN" sz="2200" dirty="0">
              <a:solidFill>
                <a:schemeClr val="tx2">
                  <a:lumMod val="75000"/>
                </a:schemeClr>
              </a:solidFill>
              <a:latin typeface="Times New Roman" pitchFamily="18" charset="0"/>
              <a:cs typeface="Times New Roman" pitchFamily="18" charset="0"/>
            </a:endParaRPr>
          </a:p>
          <a:p>
            <a:pPr marL="457200" marR="0" lvl="0" indent="-279400" algn="l"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14</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15" name="Picture 14"/>
          <p:cNvPicPr/>
          <p:nvPr/>
        </p:nvPicPr>
        <p:blipFill>
          <a:blip r:embed="rId4"/>
          <a:stretch>
            <a:fillRect/>
          </a:stretch>
        </p:blipFill>
        <p:spPr>
          <a:xfrm>
            <a:off x="1259632" y="1700808"/>
            <a:ext cx="6264696" cy="1857689"/>
          </a:xfrm>
          <a:prstGeom prst="rect">
            <a:avLst/>
          </a:prstGeom>
        </p:spPr>
      </p:pic>
    </p:spTree>
    <p:extLst>
      <p:ext uri="{BB962C8B-B14F-4D97-AF65-F5344CB8AC3E}">
        <p14:creationId xmlns:p14="http://schemas.microsoft.com/office/powerpoint/2010/main" val="101421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251520" y="-13148"/>
            <a:ext cx="8814870"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77610" y="948349"/>
            <a:ext cx="8988780" cy="5220297"/>
          </a:xfrm>
          <a:prstGeom prst="rect">
            <a:avLst/>
          </a:prstGeom>
          <a:noFill/>
          <a:ln>
            <a:noFill/>
          </a:ln>
        </p:spPr>
        <p:txBody>
          <a:bodyPr spcFirstLastPara="1" wrap="square" lIns="91425" tIns="45700" rIns="91425" bIns="45700" anchor="t" anchorCtr="0">
            <a:normAutofit fontScale="47500" lnSpcReduction="20000"/>
          </a:bodyPr>
          <a:lstStyle/>
          <a:p>
            <a:r>
              <a:rPr lang="en-US" sz="2400" b="1" dirty="0">
                <a:solidFill>
                  <a:srgbClr val="002060"/>
                </a:solidFill>
                <a:latin typeface="Times New Roman"/>
                <a:ea typeface="Times New Roman"/>
                <a:cs typeface="Times New Roman"/>
                <a:sym typeface="Times New Roman"/>
              </a:rPr>
              <a:t>	</a:t>
            </a:r>
            <a:r>
              <a:rPr lang="en-US" sz="2200" b="1" dirty="0">
                <a:solidFill>
                  <a:srgbClr val="002060"/>
                </a:solidFill>
                <a:latin typeface="Times New Roman" pitchFamily="18" charset="0"/>
                <a:ea typeface="Times New Roman"/>
                <a:cs typeface="Times New Roman" pitchFamily="18" charset="0"/>
                <a:sym typeface="Times New Roman"/>
              </a:rPr>
              <a:t> </a:t>
            </a:r>
          </a:p>
          <a:p>
            <a:r>
              <a:rPr lang="en-IN" sz="2200" b="1" dirty="0">
                <a:latin typeface="Times New Roman" pitchFamily="18" charset="0"/>
                <a:cs typeface="Times New Roman" pitchFamily="18" charset="0"/>
              </a:rPr>
              <a:t>	</a:t>
            </a: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200" b="1" dirty="0">
              <a:solidFill>
                <a:srgbClr val="002060"/>
              </a:solidFill>
              <a:latin typeface="Times New Roman" pitchFamily="18" charset="0"/>
              <a:ea typeface="Times New Roman"/>
              <a:cs typeface="Times New Roman" pitchFamily="18" charset="0"/>
              <a:sym typeface="Times New Roman"/>
            </a:endParaRPr>
          </a:p>
          <a:p>
            <a:pPr marL="457200" lvl="0" indent="-279400">
              <a:lnSpc>
                <a:spcPct val="110000"/>
              </a:lnSpc>
              <a:spcBef>
                <a:spcPts val="1000"/>
              </a:spcBef>
              <a:buClr>
                <a:schemeClr val="dk1"/>
              </a:buClr>
              <a:buSzPts val="2800"/>
            </a:pPr>
            <a:r>
              <a:rPr lang="en-IN" sz="2200" dirty="0">
                <a:latin typeface="Times New Roman" pitchFamily="18" charset="0"/>
                <a:cs typeface="Times New Roman" pitchFamily="18" charset="0"/>
              </a:rPr>
              <a:t> 		</a:t>
            </a:r>
          </a:p>
          <a:p>
            <a:pPr marL="457200" lvl="0" indent="-279400">
              <a:lnSpc>
                <a:spcPct val="110000"/>
              </a:lnSpc>
              <a:spcBef>
                <a:spcPts val="1000"/>
              </a:spcBef>
              <a:buClr>
                <a:schemeClr val="dk1"/>
              </a:buClr>
              <a:buSzPts val="2800"/>
            </a:pPr>
            <a:endParaRPr lang="en-IN" sz="2200" dirty="0">
              <a:solidFill>
                <a:schemeClr val="tx2">
                  <a:lumMod val="75000"/>
                </a:schemeClr>
              </a:solidFill>
              <a:latin typeface="Times New Roman" pitchFamily="18" charset="0"/>
              <a:cs typeface="Times New Roman" pitchFamily="18" charset="0"/>
            </a:endParaRPr>
          </a:p>
          <a:p>
            <a:pPr marL="457200" lvl="0" indent="-279400">
              <a:lnSpc>
                <a:spcPct val="110000"/>
              </a:lnSpc>
              <a:spcBef>
                <a:spcPts val="1000"/>
              </a:spcBef>
              <a:buClr>
                <a:schemeClr val="dk1"/>
              </a:buClr>
              <a:buSzPts val="2800"/>
            </a:pPr>
            <a:endParaRPr lang="en-IN" sz="2200" dirty="0">
              <a:solidFill>
                <a:schemeClr val="tx2">
                  <a:lumMod val="75000"/>
                </a:schemeClr>
              </a:solidFill>
              <a:latin typeface="Times New Roman" pitchFamily="18" charset="0"/>
              <a:cs typeface="Times New Roman" pitchFamily="18" charset="0"/>
            </a:endParaRPr>
          </a:p>
          <a:p>
            <a:pPr marL="457200" lvl="0" indent="-279400">
              <a:lnSpc>
                <a:spcPct val="110000"/>
              </a:lnSpc>
              <a:spcBef>
                <a:spcPts val="1000"/>
              </a:spcBef>
              <a:buClr>
                <a:schemeClr val="dk1"/>
              </a:buClr>
              <a:buSzPts val="2800"/>
            </a:pPr>
            <a:r>
              <a:rPr lang="en-IN" sz="2200" dirty="0">
                <a:solidFill>
                  <a:schemeClr val="tx2">
                    <a:lumMod val="75000"/>
                  </a:schemeClr>
                </a:solidFill>
                <a:latin typeface="Times New Roman" pitchFamily="18" charset="0"/>
                <a:cs typeface="Times New Roman" pitchFamily="18" charset="0"/>
              </a:rPr>
              <a:t>		</a:t>
            </a:r>
            <a:r>
              <a:rPr lang="en-IN" sz="4000" dirty="0">
                <a:solidFill>
                  <a:schemeClr val="tx2">
                    <a:lumMod val="75000"/>
                  </a:schemeClr>
                </a:solidFill>
                <a:latin typeface="Times New Roman" pitchFamily="18" charset="0"/>
                <a:cs typeface="Times New Roman" pitchFamily="18" charset="0"/>
              </a:rPr>
              <a:t>Grey values on location (x, y)       Grey values on location (x, y)</a:t>
            </a:r>
          </a:p>
          <a:p>
            <a:pPr marL="457200" lvl="0" indent="-279400">
              <a:lnSpc>
                <a:spcPct val="110000"/>
              </a:lnSpc>
              <a:spcBef>
                <a:spcPts val="1000"/>
              </a:spcBef>
              <a:buClr>
                <a:schemeClr val="dk1"/>
              </a:buClr>
              <a:buSzPts val="2800"/>
            </a:pPr>
            <a:r>
              <a:rPr lang="en-IN" sz="4000" b="1" dirty="0">
                <a:solidFill>
                  <a:schemeClr val="tx2">
                    <a:lumMod val="75000"/>
                  </a:schemeClr>
                </a:solidFill>
                <a:latin typeface="Times New Roman" pitchFamily="18" charset="0"/>
                <a:cs typeface="Times New Roman" pitchFamily="18" charset="0"/>
              </a:rPr>
              <a:t>Fig 5.2: Correlation of two horizontally adjacent pixels in the original image and in the encrypted image</a:t>
            </a:r>
            <a:r>
              <a:rPr lang="en-IN" sz="4000" dirty="0">
                <a:solidFill>
                  <a:schemeClr val="tx2">
                    <a:lumMod val="75000"/>
                  </a:schemeClr>
                </a:solidFill>
                <a:latin typeface="Times New Roman" pitchFamily="18" charset="0"/>
                <a:cs typeface="Times New Roman" pitchFamily="18" charset="0"/>
              </a:rPr>
              <a:t>.</a:t>
            </a:r>
          </a:p>
          <a:p>
            <a:pPr marL="457200" indent="-279400">
              <a:lnSpc>
                <a:spcPct val="110000"/>
              </a:lnSpc>
              <a:spcBef>
                <a:spcPts val="1000"/>
              </a:spcBef>
              <a:buClr>
                <a:schemeClr val="dk1"/>
              </a:buClr>
              <a:buSzPts val="2800"/>
            </a:pPr>
            <a:r>
              <a:rPr lang="en-IN" sz="4000" b="1" dirty="0">
                <a:solidFill>
                  <a:schemeClr val="tx2">
                    <a:lumMod val="75000"/>
                  </a:schemeClr>
                </a:solidFill>
                <a:latin typeface="Times New Roman" pitchFamily="18" charset="0"/>
                <a:cs typeface="Times New Roman" pitchFamily="18" charset="0"/>
              </a:rPr>
              <a:t> Correlation coefficient analysis: </a:t>
            </a:r>
            <a:r>
              <a:rPr lang="en-IN" sz="4000" dirty="0">
                <a:solidFill>
                  <a:schemeClr val="tx2">
                    <a:lumMod val="75000"/>
                  </a:schemeClr>
                </a:solidFill>
                <a:latin typeface="Times New Roman" pitchFamily="18" charset="0"/>
                <a:cs typeface="Times New Roman" pitchFamily="18" charset="0"/>
              </a:rPr>
              <a:t>As far as we know the correlation of between adjacent pixels in the original image is very high. An effective encryption algorithm can reduce the correlation between adjacent pixels, in order to test the correlation of two adjacent pixels.</a:t>
            </a:r>
            <a:r>
              <a:rPr lang="en-IN" sz="4000" dirty="0">
                <a:latin typeface="Times New Roman" pitchFamily="18" charset="0"/>
                <a:cs typeface="Times New Roman" pitchFamily="18" charset="0"/>
              </a:rPr>
              <a:t> </a:t>
            </a:r>
            <a:r>
              <a:rPr lang="en-IN" sz="4000" dirty="0">
                <a:solidFill>
                  <a:schemeClr val="tx2">
                    <a:lumMod val="75000"/>
                  </a:schemeClr>
                </a:solidFill>
                <a:latin typeface="Times New Roman" pitchFamily="18" charset="0"/>
                <a:cs typeface="Times New Roman" pitchFamily="18" charset="0"/>
              </a:rPr>
              <a:t>Fig (a)shows the correlation of two horizontally adjacent pixels in the original image and its encrypted image.</a:t>
            </a:r>
            <a:r>
              <a:rPr lang="en-IN" sz="4000" dirty="0">
                <a:latin typeface="Times New Roman" pitchFamily="18" charset="0"/>
                <a:cs typeface="Times New Roman" pitchFamily="18" charset="0"/>
              </a:rPr>
              <a:t> </a:t>
            </a:r>
            <a:r>
              <a:rPr lang="en-IN" sz="4000" dirty="0">
                <a:solidFill>
                  <a:schemeClr val="tx2">
                    <a:lumMod val="75000"/>
                  </a:schemeClr>
                </a:solidFill>
                <a:latin typeface="Times New Roman" pitchFamily="18" charset="0"/>
                <a:cs typeface="Times New Roman" pitchFamily="18" charset="0"/>
              </a:rPr>
              <a:t>Fig(b) shows that the correlations of adjacent pixels in the encrypted image are greatly reduced. </a:t>
            </a:r>
          </a:p>
          <a:p>
            <a:pPr marL="457200" lvl="0" indent="-279400">
              <a:lnSpc>
                <a:spcPct val="110000"/>
              </a:lnSpc>
              <a:spcBef>
                <a:spcPts val="1000"/>
              </a:spcBef>
              <a:buClr>
                <a:schemeClr val="dk1"/>
              </a:buClr>
              <a:buSzPts val="2800"/>
            </a:pPr>
            <a:endParaRPr lang="en-IN" sz="2200" dirty="0">
              <a:solidFill>
                <a:schemeClr val="tx2">
                  <a:lumMod val="75000"/>
                </a:schemeClr>
              </a:solidFill>
              <a:latin typeface="Times New Roman" pitchFamily="18" charset="0"/>
              <a:cs typeface="Times New Roman" pitchFamily="18" charset="0"/>
            </a:endParaRPr>
          </a:p>
          <a:p>
            <a:pPr marL="457200" lvl="0" indent="-279400">
              <a:lnSpc>
                <a:spcPct val="110000"/>
              </a:lnSpc>
              <a:spcBef>
                <a:spcPts val="1000"/>
              </a:spcBef>
              <a:buClr>
                <a:schemeClr val="dk1"/>
              </a:buClr>
              <a:buSzPts val="2800"/>
            </a:pPr>
            <a:r>
              <a:rPr lang="en-IN" sz="2200" b="1" dirty="0">
                <a:solidFill>
                  <a:schemeClr val="tx2">
                    <a:lumMod val="75000"/>
                  </a:schemeClr>
                </a:solidFill>
                <a:latin typeface="Times New Roman" pitchFamily="18" charset="0"/>
                <a:cs typeface="Times New Roman" pitchFamily="18" charset="0"/>
              </a:rPr>
              <a:t> </a:t>
            </a:r>
            <a:endParaRPr sz="2200" b="1" i="0" u="none" strike="noStrike" cap="none"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15</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13" name="Picture 12"/>
          <p:cNvPicPr/>
          <p:nvPr/>
        </p:nvPicPr>
        <p:blipFill>
          <a:blip r:embed="rId4"/>
          <a:stretch>
            <a:fillRect/>
          </a:stretch>
        </p:blipFill>
        <p:spPr>
          <a:xfrm>
            <a:off x="1187624" y="1052736"/>
            <a:ext cx="5737225" cy="1584176"/>
          </a:xfrm>
          <a:prstGeom prst="rect">
            <a:avLst/>
          </a:prstGeom>
        </p:spPr>
      </p:pic>
    </p:spTree>
    <p:extLst>
      <p:ext uri="{BB962C8B-B14F-4D97-AF65-F5344CB8AC3E}">
        <p14:creationId xmlns:p14="http://schemas.microsoft.com/office/powerpoint/2010/main" val="81203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251520" y="-13148"/>
            <a:ext cx="8814870"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77610" y="948349"/>
            <a:ext cx="8988780" cy="5220297"/>
          </a:xfrm>
          <a:prstGeom prst="rect">
            <a:avLst/>
          </a:prstGeom>
          <a:noFill/>
          <a:ln>
            <a:noFill/>
          </a:ln>
        </p:spPr>
        <p:txBody>
          <a:bodyPr spcFirstLastPara="1" wrap="square" lIns="91425" tIns="45700" rIns="91425" bIns="45700" anchor="t" anchorCtr="0">
            <a:normAutofit/>
          </a:bodyPr>
          <a:lstStyle/>
          <a:p>
            <a:r>
              <a:rPr lang="en-IN" sz="2200" b="1" dirty="0">
                <a:solidFill>
                  <a:schemeClr val="tx2">
                    <a:lumMod val="75000"/>
                  </a:schemeClr>
                </a:solidFill>
                <a:latin typeface="Times New Roman" pitchFamily="18" charset="0"/>
                <a:cs typeface="Times New Roman" pitchFamily="18" charset="0"/>
              </a:rPr>
              <a:t>Resistance to differential attack:</a:t>
            </a:r>
          </a:p>
          <a:p>
            <a:r>
              <a:rPr lang="en-IN" sz="2200" b="1" dirty="0">
                <a:solidFill>
                  <a:schemeClr val="tx2">
                    <a:lumMod val="75000"/>
                  </a:schemeClr>
                </a:solidFill>
                <a:latin typeface="Times New Roman" pitchFamily="18" charset="0"/>
                <a:cs typeface="Times New Roman" pitchFamily="18" charset="0"/>
              </a:rPr>
              <a:t>	</a:t>
            </a:r>
            <a:r>
              <a:rPr lang="en-IN" sz="2200" dirty="0">
                <a:solidFill>
                  <a:schemeClr val="tx2">
                    <a:lumMod val="75000"/>
                  </a:schemeClr>
                </a:solidFill>
                <a:latin typeface="Times New Roman" pitchFamily="18" charset="0"/>
                <a:cs typeface="Times New Roman" pitchFamily="18" charset="0"/>
              </a:rPr>
              <a:t> Attackers often make a slight change to the original image, and use the proposed algorithm to encrypt for the original image before and after changing, through comparing two encrypted image to find out the relationship between the original image and the encrypted image. It is called differential attack.</a:t>
            </a:r>
          </a:p>
          <a:p>
            <a:r>
              <a:rPr lang="en-IN" sz="2200" b="1" dirty="0">
                <a:solidFill>
                  <a:schemeClr val="tx2">
                    <a:lumMod val="75000"/>
                  </a:schemeClr>
                </a:solidFill>
                <a:latin typeface="Times New Roman" pitchFamily="18" charset="0"/>
                <a:cs typeface="Times New Roman" pitchFamily="18" charset="0"/>
              </a:rPr>
              <a:t> Information entropy</a:t>
            </a:r>
            <a:r>
              <a:rPr lang="en-IN" sz="2200" dirty="0">
                <a:solidFill>
                  <a:schemeClr val="tx2">
                    <a:lumMod val="75000"/>
                  </a:schemeClr>
                </a:solidFill>
                <a:latin typeface="Times New Roman" pitchFamily="18" charset="0"/>
                <a:cs typeface="Times New Roman" pitchFamily="18" charset="0"/>
              </a:rPr>
              <a:t>: </a:t>
            </a:r>
          </a:p>
          <a:p>
            <a:r>
              <a:rPr lang="en-IN" sz="2200" dirty="0">
                <a:solidFill>
                  <a:schemeClr val="tx2">
                    <a:lumMod val="75000"/>
                  </a:schemeClr>
                </a:solidFill>
                <a:latin typeface="Times New Roman" pitchFamily="18" charset="0"/>
                <a:cs typeface="Times New Roman" pitchFamily="18" charset="0"/>
              </a:rPr>
              <a:t>	The information entropy can measure the distribution of grey values in the image. If the distribution of grey values is more uniform, the information entropy is greater.</a:t>
            </a:r>
          </a:p>
          <a:p>
            <a:r>
              <a:rPr lang="en-US" sz="2400" b="1" dirty="0">
                <a:solidFill>
                  <a:srgbClr val="002060"/>
                </a:solidFill>
                <a:latin typeface="Times New Roman"/>
                <a:ea typeface="Times New Roman"/>
                <a:cs typeface="Times New Roman"/>
                <a:sym typeface="Times New Roman"/>
              </a:rPr>
              <a:t>	</a:t>
            </a:r>
            <a:r>
              <a:rPr lang="en-US" sz="2200" b="1" dirty="0">
                <a:solidFill>
                  <a:srgbClr val="002060"/>
                </a:solidFill>
                <a:latin typeface="Times New Roman" pitchFamily="18" charset="0"/>
                <a:ea typeface="Times New Roman"/>
                <a:cs typeface="Times New Roman" pitchFamily="18" charset="0"/>
                <a:sym typeface="Times New Roman"/>
              </a:rPr>
              <a:t> </a:t>
            </a:r>
          </a:p>
          <a:p>
            <a:r>
              <a:rPr lang="en-IN" sz="2200" b="1" dirty="0">
                <a:latin typeface="Times New Roman" pitchFamily="18" charset="0"/>
                <a:cs typeface="Times New Roman" pitchFamily="18" charset="0"/>
              </a:rPr>
              <a:t>	</a:t>
            </a: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16</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9825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6. Results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a:bodyPr>
          <a:lstStyle/>
          <a:p>
            <a:pPr marR="0" lvl="1" algn="l" rtl="0">
              <a:lnSpc>
                <a:spcPct val="150000"/>
              </a:lnSpc>
              <a:spcBef>
                <a:spcPts val="0"/>
              </a:spcBef>
              <a:spcAft>
                <a:spcPts val="0"/>
              </a:spcAft>
              <a:buClr>
                <a:srgbClr val="002060"/>
              </a:buClr>
              <a:buSzPts val="2400"/>
            </a:pPr>
            <a:endParaRPr dirty="0"/>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spcBef>
                <a:spcPts val="1000"/>
              </a:spcBef>
              <a:spcAft>
                <a:spcPts val="0"/>
              </a:spcAft>
              <a:buClr>
                <a:schemeClr val="dk1"/>
              </a:buClr>
              <a:buSzPts val="2800"/>
              <a:buFont typeface="Calibri"/>
              <a:buNone/>
            </a:pPr>
            <a:r>
              <a:rPr lang="en-IN" sz="2200" dirty="0">
                <a:solidFill>
                  <a:srgbClr val="002060"/>
                </a:solidFill>
                <a:latin typeface="Times New Roman"/>
                <a:ea typeface="Times New Roman"/>
                <a:cs typeface="Times New Roman"/>
                <a:sym typeface="Times New Roman"/>
              </a:rPr>
              <a:t>A</a:t>
            </a:r>
            <a:r>
              <a:rPr lang="en-IN" sz="2200" i="0" u="none" strike="noStrike" cap="none" dirty="0">
                <a:solidFill>
                  <a:srgbClr val="002060"/>
                </a:solidFill>
                <a:latin typeface="Times New Roman"/>
                <a:ea typeface="Times New Roman"/>
                <a:cs typeface="Times New Roman"/>
                <a:sym typeface="Times New Roman"/>
              </a:rPr>
              <a:t>fter running of code we get the option to choose which image is to be encrypted .</a:t>
            </a:r>
            <a:endParaRPr sz="2200"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18</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91" y="1002109"/>
            <a:ext cx="8295360" cy="3593306"/>
          </a:xfrm>
          <a:prstGeom prst="rect">
            <a:avLst/>
          </a:prstGeom>
        </p:spPr>
      </p:pic>
    </p:spTree>
    <p:extLst>
      <p:ext uri="{BB962C8B-B14F-4D97-AF65-F5344CB8AC3E}">
        <p14:creationId xmlns:p14="http://schemas.microsoft.com/office/powerpoint/2010/main" val="287551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6. Results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a:bodyPr>
          <a:lstStyle/>
          <a:p>
            <a:pPr marR="0" lvl="1" algn="l" rtl="0">
              <a:lnSpc>
                <a:spcPct val="150000"/>
              </a:lnSpc>
              <a:spcBef>
                <a:spcPts val="0"/>
              </a:spcBef>
              <a:spcAft>
                <a:spcPts val="0"/>
              </a:spcAft>
              <a:buClr>
                <a:srgbClr val="002060"/>
              </a:buClr>
              <a:buSzPts val="2400"/>
            </a:pPr>
            <a:endParaRPr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200"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r>
              <a:rPr lang="en-IN" sz="2200" i="0" u="none" strike="noStrike" cap="none" dirty="0">
                <a:solidFill>
                  <a:srgbClr val="002060"/>
                </a:solidFill>
                <a:latin typeface="Times New Roman"/>
                <a:ea typeface="Times New Roman"/>
                <a:cs typeface="Times New Roman"/>
                <a:sym typeface="Times New Roman"/>
              </a:rPr>
              <a:t>In this we got the encryption key after running of code and selecting an image which is to be decrypted. </a:t>
            </a:r>
            <a:endParaRPr sz="2200"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19</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1141868"/>
            <a:ext cx="6264696" cy="3079220"/>
          </a:xfrm>
          <a:prstGeom prst="rect">
            <a:avLst/>
          </a:prstGeom>
        </p:spPr>
      </p:pic>
    </p:spTree>
    <p:extLst>
      <p:ext uri="{BB962C8B-B14F-4D97-AF65-F5344CB8AC3E}">
        <p14:creationId xmlns:p14="http://schemas.microsoft.com/office/powerpoint/2010/main" val="422302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6. Results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50674" y="1004365"/>
            <a:ext cx="9036498" cy="5220297"/>
          </a:xfrm>
          <a:prstGeom prst="rect">
            <a:avLst/>
          </a:prstGeom>
          <a:noFill/>
          <a:ln>
            <a:noFill/>
          </a:ln>
        </p:spPr>
        <p:txBody>
          <a:bodyPr spcFirstLastPara="1" wrap="square" lIns="91425" tIns="45700" rIns="91425" bIns="45700" anchor="t" anchorCtr="0">
            <a:normAutofit/>
          </a:bodyPr>
          <a:lstStyle/>
          <a:p>
            <a:pPr marR="0" lvl="1" algn="l" rtl="0">
              <a:lnSpc>
                <a:spcPct val="150000"/>
              </a:lnSpc>
              <a:spcBef>
                <a:spcPts val="0"/>
              </a:spcBef>
              <a:spcAft>
                <a:spcPts val="0"/>
              </a:spcAft>
              <a:buClr>
                <a:srgbClr val="002060"/>
              </a:buClr>
              <a:buSzPts val="2400"/>
            </a:pPr>
            <a:endParaRPr dirty="0"/>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ctr" rtl="0">
              <a:lnSpc>
                <a:spcPct val="150000"/>
              </a:lnSpc>
              <a:spcBef>
                <a:spcPts val="1000"/>
              </a:spcBef>
              <a:spcAft>
                <a:spcPts val="0"/>
              </a:spcAft>
              <a:buClr>
                <a:schemeClr val="dk1"/>
              </a:buClr>
              <a:buSzPts val="2800"/>
              <a:buFont typeface="Calibri"/>
              <a:buNone/>
            </a:pPr>
            <a:r>
              <a:rPr lang="en-IN" sz="2200" b="1" dirty="0">
                <a:solidFill>
                  <a:srgbClr val="002060"/>
                </a:solidFill>
                <a:latin typeface="Times New Roman"/>
                <a:ea typeface="Times New Roman"/>
                <a:cs typeface="Times New Roman"/>
                <a:sym typeface="Times New Roman"/>
              </a:rPr>
              <a:t>Encrypted image is shown</a:t>
            </a:r>
            <a:endParaRPr sz="22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20</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1124744"/>
            <a:ext cx="5832648" cy="3384376"/>
          </a:xfrm>
          <a:prstGeom prst="rect">
            <a:avLst/>
          </a:prstGeom>
        </p:spPr>
      </p:pic>
    </p:spTree>
    <p:extLst>
      <p:ext uri="{BB962C8B-B14F-4D97-AF65-F5344CB8AC3E}">
        <p14:creationId xmlns:p14="http://schemas.microsoft.com/office/powerpoint/2010/main" val="3345920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6. Results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a:bodyPr>
          <a:lstStyle/>
          <a:p>
            <a:pPr marR="0" lvl="1" algn="l" rtl="0">
              <a:lnSpc>
                <a:spcPct val="150000"/>
              </a:lnSpc>
              <a:spcBef>
                <a:spcPts val="0"/>
              </a:spcBef>
              <a:spcAft>
                <a:spcPts val="0"/>
              </a:spcAft>
              <a:buClr>
                <a:srgbClr val="002060"/>
              </a:buClr>
              <a:buSzPts val="2400"/>
            </a:pPr>
            <a:endParaRPr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indent="-279400" algn="ctr">
              <a:lnSpc>
                <a:spcPct val="150000"/>
              </a:lnSpc>
              <a:spcBef>
                <a:spcPts val="1000"/>
              </a:spcBef>
              <a:buClr>
                <a:schemeClr val="dk1"/>
              </a:buClr>
              <a:buSzPts val="2800"/>
            </a:pPr>
            <a:r>
              <a:rPr lang="en-US" sz="2200" b="1" dirty="0">
                <a:solidFill>
                  <a:srgbClr val="002060"/>
                </a:solidFill>
                <a:latin typeface="Times New Roman"/>
                <a:ea typeface="Times New Roman"/>
                <a:cs typeface="Times New Roman"/>
                <a:sym typeface="Times New Roman"/>
              </a:rPr>
              <a:t>To decrypt the code is to be pasted and run the program.</a:t>
            </a:r>
          </a:p>
          <a:p>
            <a:pPr marL="457200" marR="0" lvl="0" indent="-279400" algn="ctr"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a:ea typeface="Times New Roman"/>
              <a:cs typeface="Times New Roman"/>
              <a:sym typeface="Times New Roman"/>
            </a:endParaRPr>
          </a:p>
          <a:p>
            <a:pPr marL="457200" marR="0" lvl="0" indent="-279400" algn="ctr"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21</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1268760"/>
            <a:ext cx="6768752" cy="3168352"/>
          </a:xfrm>
          <a:prstGeom prst="rect">
            <a:avLst/>
          </a:prstGeom>
        </p:spPr>
      </p:pic>
    </p:spTree>
    <p:extLst>
      <p:ext uri="{BB962C8B-B14F-4D97-AF65-F5344CB8AC3E}">
        <p14:creationId xmlns:p14="http://schemas.microsoft.com/office/powerpoint/2010/main" val="183187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6. Results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fontScale="92500" lnSpcReduction="10000"/>
          </a:bodyPr>
          <a:lstStyle/>
          <a:p>
            <a:pPr marR="0" lvl="1" algn="l" rtl="0">
              <a:lnSpc>
                <a:spcPct val="150000"/>
              </a:lnSpc>
              <a:spcBef>
                <a:spcPts val="0"/>
              </a:spcBef>
              <a:spcAft>
                <a:spcPts val="0"/>
              </a:spcAft>
              <a:buClr>
                <a:srgbClr val="002060"/>
              </a:buClr>
              <a:buSzPts val="2400"/>
            </a:pPr>
            <a:endParaRPr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r>
              <a:rPr lang="en-IN" sz="2800" b="1" dirty="0">
                <a:solidFill>
                  <a:srgbClr val="002060"/>
                </a:solidFill>
                <a:latin typeface="Times New Roman"/>
                <a:ea typeface="Times New Roman"/>
                <a:cs typeface="Times New Roman"/>
                <a:sym typeface="Times New Roman"/>
              </a:rPr>
              <a:t>	</a:t>
            </a:r>
            <a:r>
              <a:rPr lang="en-IN" sz="2400" b="1" dirty="0">
                <a:solidFill>
                  <a:srgbClr val="002060"/>
                </a:solidFill>
                <a:latin typeface="Times New Roman"/>
                <a:ea typeface="Times New Roman"/>
                <a:cs typeface="Times New Roman"/>
                <a:sym typeface="Times New Roman"/>
              </a:rPr>
              <a:t>This is the last stage where we can get to see the recovered image after decryption.</a:t>
            </a:r>
            <a:endParaRPr sz="24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271" y="1196752"/>
            <a:ext cx="6301740" cy="3672408"/>
          </a:xfrm>
          <a:prstGeom prst="rect">
            <a:avLst/>
          </a:prstGeom>
        </p:spPr>
      </p:pic>
    </p:spTree>
    <p:extLst>
      <p:ext uri="{BB962C8B-B14F-4D97-AF65-F5344CB8AC3E}">
        <p14:creationId xmlns:p14="http://schemas.microsoft.com/office/powerpoint/2010/main" val="82522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7.Analysis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fontScale="25000" lnSpcReduction="20000"/>
          </a:bodyPr>
          <a:lstStyle/>
          <a:p>
            <a:pPr lvl="1">
              <a:lnSpc>
                <a:spcPct val="150000"/>
              </a:lnSpc>
              <a:buClr>
                <a:srgbClr val="002060"/>
              </a:buClr>
              <a:buSzPts val="2400"/>
            </a:pPr>
            <a:r>
              <a:rPr lang="en-US" sz="4000" dirty="0">
                <a:solidFill>
                  <a:schemeClr val="tx2">
                    <a:lumMod val="75000"/>
                  </a:schemeClr>
                </a:solidFill>
                <a:latin typeface="Times New Roman" pitchFamily="18" charset="0"/>
                <a:cs typeface="Times New Roman" pitchFamily="18" charset="0"/>
              </a:rPr>
              <a:t>	</a:t>
            </a:r>
            <a:r>
              <a:rPr lang="en-US" sz="8800" dirty="0">
                <a:solidFill>
                  <a:schemeClr val="tx2">
                    <a:lumMod val="75000"/>
                  </a:schemeClr>
                </a:solidFill>
                <a:latin typeface="Times New Roman" pitchFamily="18" charset="0"/>
                <a:cs typeface="Times New Roman" pitchFamily="18" charset="0"/>
              </a:rPr>
              <a:t>To secure image encryption schemes, We present an image encryption using 1 D logistic map. The proposed scheme is based on key stream generator for confusion process. The confusion process is initiated by a secret key of 256 bits which is itself generated by a logistic map. To make the cipher(a secret code) more dynamic against any attack, the secret  key is  modified after  encrypting each  block of  the image. The experimental results  show that  the proposed method provides an efficient and secure way for real-time image encryption and transmission.</a:t>
            </a:r>
            <a:endParaRPr sz="8800" dirty="0">
              <a:solidFill>
                <a:schemeClr val="tx2">
                  <a:lumMod val="75000"/>
                </a:schemeClr>
              </a:solidFill>
              <a:latin typeface="Times New Roman" pitchFamily="18" charset="0"/>
              <a:cs typeface="Times New Roman" pitchFamily="18" charset="0"/>
            </a:endParaRPr>
          </a:p>
          <a:p>
            <a:pPr marL="457200" marR="0" lvl="0" indent="-279400" algn="l" rtl="0">
              <a:lnSpc>
                <a:spcPct val="150000"/>
              </a:lnSpc>
              <a:spcBef>
                <a:spcPts val="1000"/>
              </a:spcBef>
              <a:spcAft>
                <a:spcPts val="0"/>
              </a:spcAft>
              <a:buClr>
                <a:schemeClr val="dk1"/>
              </a:buClr>
              <a:buSzPts val="2800"/>
              <a:buFont typeface="Calibri"/>
              <a:buNone/>
            </a:pPr>
            <a:endParaRPr sz="8000" b="1" i="0" u="none" strike="noStrike" cap="none"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80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r>
              <a:rPr lang="en-IN" sz="2800" b="1" dirty="0">
                <a:solidFill>
                  <a:srgbClr val="002060"/>
                </a:solidFill>
                <a:latin typeface="Times New Roman"/>
                <a:ea typeface="Times New Roman"/>
                <a:cs typeface="Times New Roman"/>
                <a:sym typeface="Times New Roman"/>
              </a:rPr>
              <a:t>	</a:t>
            </a: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23</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2624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i="0" u="none" strike="noStrike" cap="none" dirty="0">
                <a:solidFill>
                  <a:srgbClr val="733939"/>
                </a:solidFill>
                <a:latin typeface="Calibri"/>
                <a:ea typeface="Calibri"/>
                <a:cs typeface="Calibri"/>
                <a:sym typeface="Calibri"/>
              </a:rPr>
              <a:t>Contents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252536" y="948349"/>
            <a:ext cx="9036498" cy="5220297"/>
          </a:xfrm>
          <a:prstGeom prst="rect">
            <a:avLst/>
          </a:prstGeom>
          <a:noFill/>
          <a:ln>
            <a:noFill/>
          </a:ln>
        </p:spPr>
        <p:txBody>
          <a:bodyPr spcFirstLastPara="1" wrap="square" lIns="91425" tIns="45700" rIns="91425" bIns="45700" anchor="t" anchorCtr="0">
            <a:normAutofit/>
          </a:bodyPr>
          <a:lstStyle/>
          <a:p>
            <a:pPr marL="914400" marR="0" lvl="1" indent="-457200" algn="l" rtl="0">
              <a:lnSpc>
                <a:spcPct val="150000"/>
              </a:lnSpc>
              <a:spcBef>
                <a:spcPts val="0"/>
              </a:spcBef>
              <a:spcAft>
                <a:spcPts val="0"/>
              </a:spcAft>
              <a:buClr>
                <a:srgbClr val="002060"/>
              </a:buClr>
              <a:buSzPts val="2400"/>
              <a:buFont typeface="Calibri"/>
              <a:buAutoNum type="arabicPeriod"/>
            </a:pPr>
            <a:r>
              <a:rPr lang="en-US" sz="2400" b="1" i="0" u="none" strike="noStrike" cap="none" dirty="0">
                <a:solidFill>
                  <a:srgbClr val="002060"/>
                </a:solidFill>
                <a:latin typeface="Times New Roman"/>
                <a:ea typeface="Times New Roman"/>
                <a:cs typeface="Times New Roman"/>
                <a:sym typeface="Times New Roman"/>
              </a:rPr>
              <a:t>Introduction</a:t>
            </a:r>
            <a:endParaRPr dirty="0"/>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i="0" u="none" strike="noStrike" cap="none" dirty="0">
                <a:solidFill>
                  <a:srgbClr val="002060"/>
                </a:solidFill>
                <a:latin typeface="Times New Roman"/>
                <a:ea typeface="Times New Roman"/>
                <a:cs typeface="Times New Roman"/>
                <a:sym typeface="Times New Roman"/>
              </a:rPr>
              <a:t>Problem Description</a:t>
            </a:r>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dirty="0">
                <a:solidFill>
                  <a:srgbClr val="002060"/>
                </a:solidFill>
                <a:latin typeface="Times New Roman"/>
                <a:cs typeface="Times New Roman"/>
                <a:sym typeface="Times New Roman"/>
              </a:rPr>
              <a:t>Objectives</a:t>
            </a:r>
            <a:endParaRPr dirty="0"/>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i="0" u="none" strike="noStrike" cap="none" dirty="0">
                <a:solidFill>
                  <a:srgbClr val="002060"/>
                </a:solidFill>
                <a:latin typeface="Times New Roman"/>
                <a:ea typeface="Times New Roman"/>
                <a:cs typeface="Times New Roman"/>
                <a:sym typeface="Times New Roman"/>
              </a:rPr>
              <a:t>Literature Survey</a:t>
            </a:r>
            <a:endParaRPr dirty="0"/>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i="0" u="none" strike="noStrike" cap="none" dirty="0">
                <a:solidFill>
                  <a:srgbClr val="002060"/>
                </a:solidFill>
                <a:latin typeface="Times New Roman"/>
                <a:ea typeface="Times New Roman"/>
                <a:cs typeface="Times New Roman"/>
                <a:sym typeface="Times New Roman"/>
              </a:rPr>
              <a:t>System Design and Implementation</a:t>
            </a:r>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dirty="0">
                <a:solidFill>
                  <a:srgbClr val="002060"/>
                </a:solidFill>
                <a:latin typeface="Times New Roman"/>
                <a:ea typeface="Times New Roman"/>
                <a:cs typeface="Times New Roman"/>
                <a:sym typeface="Times New Roman"/>
              </a:rPr>
              <a:t>Results</a:t>
            </a:r>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i="0" u="none" strike="noStrike" cap="none" dirty="0">
                <a:solidFill>
                  <a:srgbClr val="002060"/>
                </a:solidFill>
                <a:latin typeface="Times New Roman"/>
                <a:ea typeface="Times New Roman"/>
                <a:cs typeface="Times New Roman"/>
                <a:sym typeface="Times New Roman"/>
              </a:rPr>
              <a:t>Analysis </a:t>
            </a:r>
            <a:endParaRPr lang="en-US" dirty="0">
              <a:sym typeface="Times New Roman"/>
            </a:endParaRPr>
          </a:p>
          <a:p>
            <a:pPr marL="914400" marR="0" lvl="1" indent="-457200" algn="l" rtl="0">
              <a:lnSpc>
                <a:spcPct val="150000"/>
              </a:lnSpc>
              <a:spcBef>
                <a:spcPts val="500"/>
              </a:spcBef>
              <a:spcAft>
                <a:spcPts val="0"/>
              </a:spcAft>
              <a:buClr>
                <a:srgbClr val="002060"/>
              </a:buClr>
              <a:buSzPts val="2400"/>
              <a:buFont typeface="Calibri"/>
              <a:buAutoNum type="arabicPeriod"/>
            </a:pPr>
            <a:r>
              <a:rPr lang="en-US" sz="2400" b="1" i="0" u="none" strike="noStrike" cap="none" dirty="0">
                <a:solidFill>
                  <a:srgbClr val="002060"/>
                </a:solidFill>
                <a:latin typeface="Times New Roman"/>
                <a:ea typeface="Times New Roman"/>
                <a:cs typeface="Times New Roman"/>
                <a:sym typeface="Times New Roman"/>
              </a:rPr>
              <a:t>References</a:t>
            </a:r>
            <a:endParaRPr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10" name="Google Shape;111;p2">
            <a:extLst>
              <a:ext uri="{FF2B5EF4-FFF2-40B4-BE49-F238E27FC236}">
                <a16:creationId xmlns:a16="http://schemas.microsoft.com/office/drawing/2014/main" id="{2D557D85-C5D2-41C3-AE79-8F015B9AF9C6}"/>
              </a:ext>
            </a:extLst>
          </p:cNvPr>
          <p:cNvSpPr txBox="1"/>
          <p:nvPr/>
        </p:nvSpPr>
        <p:spPr>
          <a:xfrm>
            <a:off x="8384651" y="6457992"/>
            <a:ext cx="506895"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l" rtl="0">
              <a:lnSpc>
                <a:spcPct val="150000"/>
              </a:lnSpc>
              <a:spcBef>
                <a:spcPts val="0"/>
              </a:spcBef>
              <a:spcAft>
                <a:spcPts val="0"/>
              </a:spcAft>
              <a:buClr>
                <a:srgbClr val="002060"/>
              </a:buClr>
              <a:buSzPts val="2400"/>
            </a:pPr>
            <a:r>
              <a:rPr lang="en-US" sz="6400" b="1" dirty="0">
                <a:solidFill>
                  <a:srgbClr val="00B0F0"/>
                </a:solidFill>
              </a:rPr>
              <a:t>2</a:t>
            </a:r>
            <a:endParaRPr sz="6400" b="1" dirty="0">
              <a:solidFill>
                <a:srgbClr val="00B0F0"/>
              </a:solidFill>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Tree>
    <p:extLst>
      <p:ext uri="{BB962C8B-B14F-4D97-AF65-F5344CB8AC3E}">
        <p14:creationId xmlns:p14="http://schemas.microsoft.com/office/powerpoint/2010/main" val="1880103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8. References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fontAlgn="base">
              <a:buFont typeface="+mj-lt"/>
              <a:buAutoNum type="arabicPeriod"/>
            </a:pPr>
            <a:r>
              <a:rPr lang="en-US" sz="8000" dirty="0" err="1"/>
              <a:t>Qiang</a:t>
            </a:r>
            <a:r>
              <a:rPr lang="en-US" sz="8000" dirty="0"/>
              <a:t> Zhang, Ling Guo, Xiaoping Wei, “Image encryption using DNA addition combining with chaotic maps”, In proceedings of, Ling Guo from 20-09-2019.</a:t>
            </a:r>
          </a:p>
          <a:p>
            <a:pPr marL="342900" lvl="0" indent="-342900" fontAlgn="base">
              <a:buFont typeface="+mj-lt"/>
              <a:buAutoNum type="arabicPeriod"/>
            </a:pPr>
            <a:r>
              <a:rPr lang="en-US" sz="8000" dirty="0"/>
              <a:t>Tian </a:t>
            </a:r>
            <a:r>
              <a:rPr lang="en-US" sz="8000" dirty="0" err="1"/>
              <a:t>Tian</a:t>
            </a:r>
            <a:r>
              <a:rPr lang="en-US" sz="8000" dirty="0"/>
              <a:t> Zhang, Shan Jun Yan, Cheng Yan Gul, Ran Ren1 and Kai Xin Liao, “Encryption is an efficient way to keep image data free from attackers”, In proceedings of, Shan Jun Yan from 09-06-2018. </a:t>
            </a:r>
          </a:p>
          <a:p>
            <a:pPr marL="342900" lvl="0" indent="-342900" fontAlgn="base">
              <a:buFont typeface="+mj-lt"/>
              <a:buAutoNum type="arabicPeriod"/>
            </a:pPr>
            <a:r>
              <a:rPr lang="en-US" sz="8000" dirty="0"/>
              <a:t>Muhammad Samiullah, Waqar Aslam, Hira Nazir, M. </a:t>
            </a:r>
            <a:r>
              <a:rPr lang="en-US" sz="8000" dirty="0" err="1"/>
              <a:t>Ikramullah</a:t>
            </a:r>
            <a:r>
              <a:rPr lang="en-US" sz="8000" dirty="0"/>
              <a:t> Lali, Basit Shahzad, Muhammad Rafiq Mufti, And Humaira Afzal, “The significance of information security is increasing with digitization”, In proceedings of, Waqar Aslam from January 31, 2020 to February 11, 2020.</a:t>
            </a:r>
          </a:p>
          <a:p>
            <a:pPr marL="342900" lvl="0" indent="-342900" fontAlgn="base">
              <a:buFont typeface="+mj-lt"/>
              <a:buAutoNum type="arabicPeriod"/>
            </a:pPr>
            <a:r>
              <a:rPr lang="en-US" sz="8000" dirty="0"/>
              <a:t>Zeeshan Ahmad, Hafiz Umar, Chundong Li, and Ling Chen, “A DNA-Based Security solution Using Aggregated Chaos Cross and Cubic Map”, In proceedings of, Hafiz Umar from June 17, 2019 to august 16, 2019. </a:t>
            </a:r>
          </a:p>
          <a:p>
            <a:pPr marL="342900" lvl="0" indent="-342900" fontAlgn="base">
              <a:buFont typeface="+mj-lt"/>
              <a:buAutoNum type="arabicPeriod"/>
            </a:pPr>
            <a:r>
              <a:rPr lang="en-US" sz="8000" dirty="0"/>
              <a:t>Saleh Ibrahim, Hesham Alhumyani, Mehedi </a:t>
            </a:r>
            <a:r>
              <a:rPr lang="en-US" sz="8000" dirty="0" err="1"/>
              <a:t>Masud</a:t>
            </a:r>
            <a:r>
              <a:rPr lang="en-US" sz="8000" dirty="0"/>
              <a:t>, Sultan S Alshamrani, Omar Cheikhrouhou, Ghulam Muhammad, M. Shamim Hossain, AND Alaa M. Abbas, “Framework for Efficient Medical Image Encryption using Dynamic S-Boxes and Chaotic Maps”, In proceedings of, Ghulam Muhammad from July 25, 2019 to </a:t>
            </a:r>
            <a:r>
              <a:rPr lang="en-US" sz="8000" dirty="0" err="1"/>
              <a:t>septmeber</a:t>
            </a:r>
            <a:r>
              <a:rPr lang="en-US" sz="8000" dirty="0"/>
              <a:t> 18, 2021.</a:t>
            </a:r>
          </a:p>
          <a:p>
            <a:pPr marL="342900" lvl="0" indent="-342900" fontAlgn="base">
              <a:buFont typeface="+mj-lt"/>
              <a:buAutoNum type="arabicPeriod"/>
            </a:pPr>
            <a:endParaRPr lang="en-IN" sz="2600" b="1"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600" b="1" i="0" u="none" strike="noStrike" cap="none"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r>
              <a:rPr lang="en-IN" sz="2800" b="1" dirty="0">
                <a:solidFill>
                  <a:srgbClr val="002060"/>
                </a:solidFill>
                <a:latin typeface="Times New Roman"/>
                <a:ea typeface="Times New Roman"/>
                <a:cs typeface="Times New Roman"/>
                <a:sym typeface="Times New Roman"/>
              </a:rPr>
              <a:t>	</a:t>
            </a: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24</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752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8. References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35172" y="982669"/>
            <a:ext cx="9036498" cy="5220297"/>
          </a:xfrm>
          <a:prstGeom prst="rect">
            <a:avLst/>
          </a:prstGeom>
          <a:noFill/>
          <a:ln>
            <a:noFill/>
          </a:ln>
        </p:spPr>
        <p:txBody>
          <a:bodyPr spcFirstLastPara="1" wrap="square" lIns="91425" tIns="45700" rIns="91425" bIns="45700" anchor="t" anchorCtr="0">
            <a:normAutofit fontScale="25000" lnSpcReduction="20000"/>
          </a:bodyPr>
          <a:lstStyle/>
          <a:p>
            <a:pPr lvl="0" algn="just" fontAlgn="base"/>
            <a:r>
              <a:rPr lang="en-IN" sz="8000" b="1" dirty="0">
                <a:solidFill>
                  <a:schemeClr val="tx2">
                    <a:lumMod val="75000"/>
                  </a:schemeClr>
                </a:solidFill>
                <a:latin typeface="Times New Roman" pitchFamily="18" charset="0"/>
                <a:ea typeface="Times New Roman"/>
                <a:cs typeface="Times New Roman" pitchFamily="18" charset="0"/>
                <a:sym typeface="Times New Roman"/>
              </a:rPr>
              <a:t>6. </a:t>
            </a:r>
            <a:r>
              <a:rPr lang="en-US" sz="8000" dirty="0"/>
              <a:t>E.E. García-Guerreroa, E. </a:t>
            </a:r>
            <a:r>
              <a:rPr lang="en-US" sz="8000" dirty="0" err="1"/>
              <a:t>Inzunza</a:t>
            </a:r>
            <a:r>
              <a:rPr lang="en-US" sz="8000" dirty="0"/>
              <a:t>-González a, O.R. López-Bonillaa, J.R. Cárdenas-Valdez b, E. Tlelo-</a:t>
            </a:r>
            <a:r>
              <a:rPr lang="en-US" sz="8000" dirty="0" err="1"/>
              <a:t>Cuautle</a:t>
            </a:r>
            <a:r>
              <a:rPr lang="en-US" sz="8000" dirty="0"/>
              <a:t>, “Randomness improvement of chaotic maps for image encryption in a wireless communication scheme using PIC-microcontroller via Zigbee channel”, In proceedings of O.R. López-Bonillaa from July 25, 2019 to January 22,2020.</a:t>
            </a:r>
          </a:p>
          <a:p>
            <a:pPr lvl="0" algn="just" fontAlgn="base"/>
            <a:endParaRPr lang="en-US" sz="8000" dirty="0"/>
          </a:p>
          <a:p>
            <a:pPr lvl="0" algn="just" fontAlgn="base"/>
            <a:r>
              <a:rPr lang="en-IN" sz="8000" b="1" dirty="0">
                <a:solidFill>
                  <a:schemeClr val="tx2">
                    <a:lumMod val="75000"/>
                  </a:schemeClr>
                </a:solidFill>
                <a:latin typeface="Times New Roman" pitchFamily="18" charset="0"/>
                <a:ea typeface="Times New Roman"/>
                <a:cs typeface="Times New Roman" pitchFamily="18" charset="0"/>
                <a:sym typeface="Times New Roman"/>
              </a:rPr>
              <a:t>7. </a:t>
            </a:r>
            <a:r>
              <a:rPr lang="en-US" sz="8000" dirty="0"/>
              <a:t>QIAN LIU AND LINGFENG LIU, “Color Image Encryption Algorithm Based on DNA Coding and Double Chaos System”, In proceedings of Ling feng Liu, from April 22 2020, To May 15 2020.</a:t>
            </a:r>
          </a:p>
          <a:p>
            <a:pPr lvl="0" algn="just" fontAlgn="base"/>
            <a:endParaRPr lang="en-US" sz="8000" dirty="0"/>
          </a:p>
          <a:p>
            <a:pPr lvl="0" algn="just" fontAlgn="base"/>
            <a:r>
              <a:rPr lang="en-US" sz="8000" b="1" dirty="0">
                <a:solidFill>
                  <a:schemeClr val="tx2">
                    <a:lumMod val="75000"/>
                  </a:schemeClr>
                </a:solidFill>
                <a:latin typeface="Times New Roman" pitchFamily="18" charset="0"/>
                <a:ea typeface="Times New Roman"/>
                <a:cs typeface="Times New Roman" pitchFamily="18" charset="0"/>
                <a:sym typeface="Times New Roman"/>
              </a:rPr>
              <a:t>8. </a:t>
            </a:r>
            <a:r>
              <a:rPr lang="en-US" sz="8000" dirty="0"/>
              <a:t>AMIRA G. MOHAMED 1, NOHA O. KORANY 2, AND SAID E. EL-KHAMY 2. “New DNA Coded Fuzzy Based (DNAFZ) S-Boxes”, In proceedings of Amira G. Mohamed, from January 12 2021, To January 26, 2021. </a:t>
            </a:r>
          </a:p>
          <a:p>
            <a:pPr lvl="0" algn="just" fontAlgn="base"/>
            <a:endParaRPr lang="en-US" sz="8000" dirty="0"/>
          </a:p>
          <a:p>
            <a:pPr lvl="0" algn="just" fontAlgn="base"/>
            <a:r>
              <a:rPr lang="en-IN" sz="8000" b="1" dirty="0">
                <a:solidFill>
                  <a:schemeClr val="tx2">
                    <a:lumMod val="75000"/>
                  </a:schemeClr>
                </a:solidFill>
                <a:latin typeface="Times New Roman" pitchFamily="18" charset="0"/>
                <a:ea typeface="Times New Roman"/>
                <a:cs typeface="Times New Roman" pitchFamily="18" charset="0"/>
                <a:sym typeface="Times New Roman"/>
              </a:rPr>
              <a:t>9. </a:t>
            </a:r>
            <a:r>
              <a:rPr lang="en-US" sz="8000" dirty="0"/>
              <a:t>HEGUI ZHU, YIRAN ZHAO, AND YUJIA SONG, “A selective cross-substitution technique for encrypting color images using Chaos, DNA rules and SHA-512”, In proceedings of </a:t>
            </a:r>
            <a:r>
              <a:rPr lang="en-US" sz="8000" dirty="0" err="1"/>
              <a:t>Hegui</a:t>
            </a:r>
            <a:r>
              <a:rPr lang="en-US" sz="8000" dirty="0"/>
              <a:t> Zhu, from 2019 to 2020. </a:t>
            </a:r>
          </a:p>
          <a:p>
            <a:pPr lvl="0" algn="just" fontAlgn="base"/>
            <a:endParaRPr lang="en-US" sz="8000" dirty="0"/>
          </a:p>
          <a:p>
            <a:pPr lvl="0" algn="just" fontAlgn="base"/>
            <a:r>
              <a:rPr lang="en-IN" sz="8000" b="1" dirty="0">
                <a:solidFill>
                  <a:schemeClr val="tx2">
                    <a:lumMod val="75000"/>
                  </a:schemeClr>
                </a:solidFill>
                <a:latin typeface="Times New Roman" pitchFamily="18" charset="0"/>
                <a:ea typeface="Times New Roman"/>
                <a:cs typeface="Times New Roman" pitchFamily="18" charset="0"/>
                <a:sym typeface="Times New Roman"/>
              </a:rPr>
              <a:t>10. </a:t>
            </a:r>
            <a:r>
              <a:rPr lang="en-US" sz="8000" dirty="0"/>
              <a:t>Aqeel Ur Rehman, Huiwei Wang, Malik M. Ali Shahid, Salman Iqbal, Zahid Abbas, </a:t>
            </a:r>
            <a:r>
              <a:rPr lang="en-US" sz="8000" dirty="0" err="1"/>
              <a:t>Amnah</a:t>
            </a:r>
            <a:r>
              <a:rPr lang="en-US" sz="8000" dirty="0"/>
              <a:t> Firdous, “A selective cross-substitution technique for encrypting color images using Chaos, DNA rules and SHA-512”, In proceedings of Huiwei Wang, from February 14, 2020 to June 1, 2020</a:t>
            </a:r>
            <a:endParaRPr lang="en-IN" sz="8000" b="1"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600" b="1" i="0" u="none" strike="noStrike" cap="none" dirty="0">
              <a:solidFill>
                <a:schemeClr val="tx2">
                  <a:lumMod val="75000"/>
                </a:schemeClr>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lang="en-IN" sz="2800" b="1"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r>
              <a:rPr lang="en-IN" sz="2800" b="1" dirty="0">
                <a:solidFill>
                  <a:srgbClr val="002060"/>
                </a:solidFill>
                <a:latin typeface="Times New Roman"/>
                <a:ea typeface="Times New Roman"/>
                <a:cs typeface="Times New Roman"/>
                <a:sym typeface="Times New Roman"/>
              </a:rPr>
              <a:t>	</a:t>
            </a: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24</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41804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0985C-937C-7101-415C-B775AB59AC97}"/>
              </a:ext>
            </a:extLst>
          </p:cNvPr>
          <p:cNvSpPr>
            <a:spLocks noGrp="1"/>
          </p:cNvSpPr>
          <p:nvPr>
            <p:ph idx="1"/>
          </p:nvPr>
        </p:nvSpPr>
        <p:spPr>
          <a:xfrm>
            <a:off x="1979712" y="2780928"/>
            <a:ext cx="8229600" cy="4525963"/>
          </a:xfrm>
        </p:spPr>
        <p:txBody>
          <a:bodyPr>
            <a:normAutofit/>
          </a:bodyPr>
          <a:lstStyle/>
          <a:p>
            <a:pPr marL="0" indent="0">
              <a:buNone/>
            </a:pPr>
            <a:r>
              <a:rPr lang="en-US" sz="6600" dirty="0">
                <a:latin typeface="Arial Black" panose="020B0A04020102020204" pitchFamily="34" charset="0"/>
              </a:rPr>
              <a:t>THANK YOU</a:t>
            </a:r>
          </a:p>
        </p:txBody>
      </p:sp>
    </p:spTree>
    <p:extLst>
      <p:ext uri="{BB962C8B-B14F-4D97-AF65-F5344CB8AC3E}">
        <p14:creationId xmlns:p14="http://schemas.microsoft.com/office/powerpoint/2010/main" val="82366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1. Introduction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50222" y="980728"/>
            <a:ext cx="9036498" cy="5220297"/>
          </a:xfrm>
          <a:prstGeom prst="rect">
            <a:avLst/>
          </a:prstGeom>
          <a:noFill/>
          <a:ln>
            <a:noFill/>
          </a:ln>
        </p:spPr>
        <p:txBody>
          <a:bodyPr spcFirstLastPara="1" wrap="square" lIns="91425" tIns="45700" rIns="91425" bIns="45700" anchor="t" anchorCtr="0">
            <a:normAutofit/>
          </a:bodyPr>
          <a:lstStyle/>
          <a:p>
            <a:pPr lvl="1" algn="just">
              <a:lnSpc>
                <a:spcPct val="150000"/>
              </a:lnSpc>
              <a:buClr>
                <a:srgbClr val="002060"/>
              </a:buClr>
              <a:buSzPts val="2400"/>
            </a:pPr>
            <a:r>
              <a:rPr lang="en-IN" sz="2200" dirty="0">
                <a:solidFill>
                  <a:schemeClr val="tx2">
                    <a:lumMod val="75000"/>
                  </a:schemeClr>
                </a:solidFill>
                <a:latin typeface="Times New Roman" pitchFamily="18" charset="0"/>
                <a:cs typeface="Times New Roman" pitchFamily="18" charset="0"/>
              </a:rPr>
              <a:t>	In this project an efficient image encryption scheme based on DNA sequence addition operation and chaos been proposed. The proposed algorithm consists of three stages: First, a DNA sequence matrix is obtained by encoding the original image, then, divide the DNA sequence matrix into some equal blocks and use the DNA sequence addition operation to add these blocks. Next, perform the DNA sequence complement operation to the result of the added matrix by using two Logistic maps. Finally, decode the DNA sequence matrix from the third step, and we can get the encrypted image.  </a:t>
            </a:r>
          </a:p>
          <a:p>
            <a:pPr marR="0" lvl="1" algn="l" rtl="0">
              <a:lnSpc>
                <a:spcPct val="150000"/>
              </a:lnSpc>
              <a:spcBef>
                <a:spcPts val="0"/>
              </a:spcBef>
              <a:spcAft>
                <a:spcPts val="0"/>
              </a:spcAft>
              <a:buClr>
                <a:srgbClr val="002060"/>
              </a:buClr>
              <a:buSzPts val="2400"/>
            </a:pPr>
            <a:endParaRPr sz="2200" dirty="0">
              <a:solidFill>
                <a:schemeClr val="tx2">
                  <a:lumMod val="75000"/>
                </a:schemeClr>
              </a:solidFill>
              <a:latin typeface="Times New Roman" pitchFamily="18" charset="0"/>
              <a:cs typeface="Times New Roman" pitchFamily="18" charset="0"/>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10" name="Google Shape;111;p2">
            <a:extLst>
              <a:ext uri="{FF2B5EF4-FFF2-40B4-BE49-F238E27FC236}">
                <a16:creationId xmlns:a16="http://schemas.microsoft.com/office/drawing/2014/main" id="{2D557D85-C5D2-41C3-AE79-8F015B9AF9C6}"/>
              </a:ext>
            </a:extLst>
          </p:cNvPr>
          <p:cNvSpPr txBox="1"/>
          <p:nvPr/>
        </p:nvSpPr>
        <p:spPr>
          <a:xfrm>
            <a:off x="8384651" y="6457992"/>
            <a:ext cx="506895"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l" rtl="0">
              <a:lnSpc>
                <a:spcPct val="150000"/>
              </a:lnSpc>
              <a:spcBef>
                <a:spcPts val="0"/>
              </a:spcBef>
              <a:spcAft>
                <a:spcPts val="0"/>
              </a:spcAft>
              <a:buClr>
                <a:srgbClr val="002060"/>
              </a:buClr>
              <a:buSzPts val="2400"/>
            </a:pPr>
            <a:r>
              <a:rPr lang="en-US" sz="6400" b="1" dirty="0">
                <a:solidFill>
                  <a:srgbClr val="00B0F0"/>
                </a:solidFill>
              </a:rPr>
              <a:t>2</a:t>
            </a:r>
            <a:endParaRPr sz="6400" b="1" dirty="0">
              <a:solidFill>
                <a:srgbClr val="00B0F0"/>
              </a:solidFill>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Tree>
    <p:extLst>
      <p:ext uri="{BB962C8B-B14F-4D97-AF65-F5344CB8AC3E}">
        <p14:creationId xmlns:p14="http://schemas.microsoft.com/office/powerpoint/2010/main" val="16859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2.Problem Statement</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180528" y="987905"/>
            <a:ext cx="8988780" cy="5220297"/>
          </a:xfrm>
          <a:prstGeom prst="rect">
            <a:avLst/>
          </a:prstGeom>
          <a:noFill/>
          <a:ln>
            <a:noFill/>
          </a:ln>
        </p:spPr>
        <p:txBody>
          <a:bodyPr spcFirstLastPara="1" wrap="square" lIns="91425" tIns="45700" rIns="91425" bIns="45700" anchor="t" anchorCtr="0">
            <a:normAutofit fontScale="92500"/>
          </a:bodyPr>
          <a:lstStyle/>
          <a:p>
            <a:pPr marR="0" lvl="1" algn="just" rtl="0">
              <a:lnSpc>
                <a:spcPct val="150000"/>
              </a:lnSpc>
              <a:spcBef>
                <a:spcPts val="500"/>
              </a:spcBef>
              <a:spcAft>
                <a:spcPts val="0"/>
              </a:spcAft>
              <a:buClr>
                <a:srgbClr val="002060"/>
              </a:buClr>
              <a:buSzPts val="2400"/>
            </a:pPr>
            <a:r>
              <a:rPr lang="en-US" sz="2400" b="1" dirty="0">
                <a:solidFill>
                  <a:srgbClr val="002060"/>
                </a:solidFill>
                <a:latin typeface="Times New Roman"/>
                <a:ea typeface="Times New Roman"/>
                <a:cs typeface="Times New Roman"/>
                <a:sym typeface="Times New Roman"/>
              </a:rPr>
              <a:t>	</a:t>
            </a:r>
            <a:r>
              <a:rPr lang="en-US" sz="2400" dirty="0">
                <a:solidFill>
                  <a:srgbClr val="002060"/>
                </a:solidFill>
                <a:latin typeface="Times New Roman"/>
                <a:ea typeface="Times New Roman"/>
                <a:cs typeface="Times New Roman"/>
                <a:sym typeface="Times New Roman"/>
              </a:rPr>
              <a:t>In cryptography there is a constraint of co-relation coefficient and it takes long time. To overcome this, we prefer DNA sequence addition operation and chaos. Hence, Chaotic systems are distinguished by sensitive dependence on initial conditions and by having evolution through phase space that appears to be quite random. </a:t>
            </a:r>
          </a:p>
          <a:p>
            <a:pPr marR="0" lvl="1" algn="just" rtl="0">
              <a:lnSpc>
                <a:spcPct val="150000"/>
              </a:lnSpc>
              <a:spcBef>
                <a:spcPts val="500"/>
              </a:spcBef>
              <a:spcAft>
                <a:spcPts val="0"/>
              </a:spcAft>
              <a:buClr>
                <a:srgbClr val="002060"/>
              </a:buClr>
              <a:buSzPts val="2400"/>
            </a:pPr>
            <a:r>
              <a:rPr lang="en-US" sz="2400" dirty="0">
                <a:solidFill>
                  <a:srgbClr val="002060"/>
                </a:solidFill>
                <a:latin typeface="Times New Roman"/>
                <a:ea typeface="Times New Roman"/>
                <a:cs typeface="Times New Roman"/>
                <a:sym typeface="Times New Roman"/>
              </a:rPr>
              <a:t>	The behavior of a chaotic system is unpredictable. Therefore, it resembles noise. Hence it is required to design a secure chaotic based encryption system which takes images as input and encrypts the image into cipher text.</a:t>
            </a:r>
            <a:endParaRPr lang="en-US" sz="2400"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10" name="Google Shape;111;p2">
            <a:extLst>
              <a:ext uri="{FF2B5EF4-FFF2-40B4-BE49-F238E27FC236}">
                <a16:creationId xmlns:a16="http://schemas.microsoft.com/office/drawing/2014/main" id="{2D557D85-C5D2-41C3-AE79-8F015B9AF9C6}"/>
              </a:ext>
            </a:extLst>
          </p:cNvPr>
          <p:cNvSpPr txBox="1"/>
          <p:nvPr/>
        </p:nvSpPr>
        <p:spPr>
          <a:xfrm>
            <a:off x="8384651" y="6457992"/>
            <a:ext cx="506895"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l" rtl="0">
              <a:lnSpc>
                <a:spcPct val="150000"/>
              </a:lnSpc>
              <a:spcBef>
                <a:spcPts val="0"/>
              </a:spcBef>
              <a:spcAft>
                <a:spcPts val="0"/>
              </a:spcAft>
              <a:buClr>
                <a:srgbClr val="002060"/>
              </a:buClr>
              <a:buSzPts val="2400"/>
            </a:pPr>
            <a:r>
              <a:rPr lang="en-US" sz="6400" b="1" dirty="0">
                <a:solidFill>
                  <a:srgbClr val="00B0F0"/>
                </a:solidFill>
              </a:rPr>
              <a:t>4</a:t>
            </a:r>
            <a:endParaRPr sz="6400" b="1" dirty="0">
              <a:solidFill>
                <a:srgbClr val="00B0F0"/>
              </a:solidFill>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Tree>
    <p:extLst>
      <p:ext uri="{BB962C8B-B14F-4D97-AF65-F5344CB8AC3E}">
        <p14:creationId xmlns:p14="http://schemas.microsoft.com/office/powerpoint/2010/main" val="263873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50674" y="-13148"/>
            <a:ext cx="9015716"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3.Objectives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77610" y="948349"/>
            <a:ext cx="8988780" cy="5220297"/>
          </a:xfrm>
          <a:prstGeom prst="rect">
            <a:avLst/>
          </a:prstGeom>
          <a:noFill/>
          <a:ln>
            <a:noFill/>
          </a:ln>
        </p:spPr>
        <p:txBody>
          <a:bodyPr spcFirstLastPara="1" wrap="square" lIns="91425" tIns="45700" rIns="91425" bIns="45700" anchor="t" anchorCtr="0">
            <a:normAutofit/>
          </a:bodyPr>
          <a:lstStyle/>
          <a:p>
            <a:pPr marL="914400" marR="0" lvl="1" indent="-457200" algn="just" rtl="0">
              <a:lnSpc>
                <a:spcPct val="150000"/>
              </a:lnSpc>
              <a:spcBef>
                <a:spcPts val="500"/>
              </a:spcBef>
              <a:spcAft>
                <a:spcPts val="0"/>
              </a:spcAft>
              <a:buClr>
                <a:srgbClr val="002060"/>
              </a:buClr>
              <a:buSzPts val="2400"/>
              <a:buFont typeface="+mj-lt"/>
              <a:buAutoNum type="arabicPeriod"/>
            </a:pPr>
            <a:r>
              <a:rPr lang="en-US" sz="2200" dirty="0">
                <a:solidFill>
                  <a:srgbClr val="002060"/>
                </a:solidFill>
                <a:latin typeface="Times New Roman"/>
                <a:ea typeface="Times New Roman"/>
                <a:cs typeface="Times New Roman"/>
                <a:sym typeface="Times New Roman"/>
              </a:rPr>
              <a:t>To design an image encryption system using DNA sequence addition and chaos cryptography having less Peak Signal to Noise Ratio (PSNR) and high Mean Square Error.</a:t>
            </a:r>
          </a:p>
          <a:p>
            <a:pPr marL="914400" marR="0" lvl="1" indent="-457200" algn="just" rtl="0">
              <a:lnSpc>
                <a:spcPct val="150000"/>
              </a:lnSpc>
              <a:spcBef>
                <a:spcPts val="500"/>
              </a:spcBef>
              <a:spcAft>
                <a:spcPts val="0"/>
              </a:spcAft>
              <a:buClr>
                <a:srgbClr val="002060"/>
              </a:buClr>
              <a:buSzPts val="2400"/>
              <a:buFont typeface="+mj-lt"/>
              <a:buAutoNum type="arabicPeriod"/>
            </a:pPr>
            <a:r>
              <a:rPr lang="en-US" sz="2200" dirty="0">
                <a:solidFill>
                  <a:srgbClr val="002060"/>
                </a:solidFill>
                <a:latin typeface="Times New Roman"/>
                <a:ea typeface="Times New Roman"/>
                <a:cs typeface="Times New Roman"/>
                <a:sym typeface="Times New Roman"/>
              </a:rPr>
              <a:t>To analyze the performance of the developed chaotic cryptographic system .</a:t>
            </a:r>
          </a:p>
          <a:p>
            <a:pPr marL="914400" marR="0" lvl="1" indent="-457200" algn="just" rtl="0">
              <a:lnSpc>
                <a:spcPct val="150000"/>
              </a:lnSpc>
              <a:spcBef>
                <a:spcPts val="500"/>
              </a:spcBef>
              <a:spcAft>
                <a:spcPts val="0"/>
              </a:spcAft>
              <a:buClr>
                <a:srgbClr val="002060"/>
              </a:buClr>
              <a:buSzPts val="2400"/>
              <a:buFont typeface="+mj-lt"/>
              <a:buAutoNum type="arabicPeriod"/>
            </a:pPr>
            <a:r>
              <a:rPr lang="en-US" sz="2200" i="0" u="none" strike="noStrike" cap="none" dirty="0">
                <a:solidFill>
                  <a:srgbClr val="002060"/>
                </a:solidFill>
                <a:latin typeface="Times New Roman"/>
                <a:ea typeface="Times New Roman"/>
                <a:cs typeface="Times New Roman"/>
                <a:sym typeface="Times New Roman"/>
              </a:rPr>
              <a:t>To find the Histogram error between the images.</a:t>
            </a:r>
          </a:p>
          <a:p>
            <a:pPr marL="914400" marR="0" lvl="1" indent="-457200" algn="just" rtl="0">
              <a:lnSpc>
                <a:spcPct val="150000"/>
              </a:lnSpc>
              <a:spcBef>
                <a:spcPts val="500"/>
              </a:spcBef>
              <a:spcAft>
                <a:spcPts val="0"/>
              </a:spcAft>
              <a:buClr>
                <a:srgbClr val="002060"/>
              </a:buClr>
              <a:buSzPts val="2400"/>
              <a:buFont typeface="+mj-lt"/>
              <a:buAutoNum type="arabicPeriod"/>
            </a:pPr>
            <a:r>
              <a:rPr lang="en-US" sz="2200" dirty="0">
                <a:solidFill>
                  <a:srgbClr val="002060"/>
                </a:solidFill>
                <a:latin typeface="Times New Roman"/>
                <a:ea typeface="Times New Roman"/>
                <a:cs typeface="Times New Roman"/>
                <a:sym typeface="Times New Roman"/>
              </a:rPr>
              <a:t>To achieve high entropy value.</a:t>
            </a:r>
          </a:p>
          <a:p>
            <a:pPr marL="914400" marR="0" lvl="1" indent="-457200" algn="just" rtl="0">
              <a:lnSpc>
                <a:spcPct val="150000"/>
              </a:lnSpc>
              <a:spcBef>
                <a:spcPts val="500"/>
              </a:spcBef>
              <a:spcAft>
                <a:spcPts val="0"/>
              </a:spcAft>
              <a:buClr>
                <a:srgbClr val="002060"/>
              </a:buClr>
              <a:buSzPts val="2400"/>
              <a:buFont typeface="+mj-lt"/>
              <a:buAutoNum type="arabicPeriod"/>
            </a:pPr>
            <a:r>
              <a:rPr lang="en-US" sz="2200" i="0" u="none" strike="noStrike" cap="none" dirty="0">
                <a:solidFill>
                  <a:srgbClr val="002060"/>
                </a:solidFill>
                <a:latin typeface="Times New Roman"/>
                <a:ea typeface="Times New Roman"/>
                <a:cs typeface="Times New Roman"/>
                <a:sym typeface="Times New Roman"/>
              </a:rPr>
              <a:t>To analyze the randomness of the generated chaotic sequences.</a:t>
            </a: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10" name="Google Shape;111;p2">
            <a:extLst>
              <a:ext uri="{FF2B5EF4-FFF2-40B4-BE49-F238E27FC236}">
                <a16:creationId xmlns:a16="http://schemas.microsoft.com/office/drawing/2014/main" id="{2D557D85-C5D2-41C3-AE79-8F015B9AF9C6}"/>
              </a:ext>
            </a:extLst>
          </p:cNvPr>
          <p:cNvSpPr txBox="1"/>
          <p:nvPr/>
        </p:nvSpPr>
        <p:spPr>
          <a:xfrm>
            <a:off x="8384651" y="6457992"/>
            <a:ext cx="506895"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l" rtl="0">
              <a:lnSpc>
                <a:spcPct val="150000"/>
              </a:lnSpc>
              <a:spcBef>
                <a:spcPts val="0"/>
              </a:spcBef>
              <a:spcAft>
                <a:spcPts val="0"/>
              </a:spcAft>
              <a:buClr>
                <a:srgbClr val="002060"/>
              </a:buClr>
              <a:buSzPts val="2400"/>
            </a:pPr>
            <a:r>
              <a:rPr lang="en-US" sz="6400" b="1" dirty="0">
                <a:solidFill>
                  <a:srgbClr val="00B0F0"/>
                </a:solidFill>
              </a:rPr>
              <a:t>5</a:t>
            </a:r>
            <a:endParaRPr sz="6400" b="1" dirty="0">
              <a:solidFill>
                <a:srgbClr val="00B0F0"/>
              </a:solidFill>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Tree>
    <p:extLst>
      <p:ext uri="{BB962C8B-B14F-4D97-AF65-F5344CB8AC3E}">
        <p14:creationId xmlns:p14="http://schemas.microsoft.com/office/powerpoint/2010/main" val="351615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698298" y="-13148"/>
            <a:ext cx="8194182" cy="914400"/>
          </a:xfrm>
          <a:prstGeom prst="rect">
            <a:avLst/>
          </a:prstGeom>
          <a:noFill/>
          <a:ln>
            <a:noFill/>
          </a:ln>
        </p:spPr>
        <p:txBody>
          <a:bodyPr spcFirstLastPara="1" wrap="square" lIns="91425" tIns="45700" rIns="91425" bIns="45700" anchor="b" anchorCtr="0">
            <a:normAutofit fontScale="92500"/>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Implementations</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180528" y="1041309"/>
            <a:ext cx="8988780" cy="5220297"/>
          </a:xfrm>
          <a:prstGeom prst="rect">
            <a:avLst/>
          </a:prstGeom>
          <a:noFill/>
          <a:ln>
            <a:noFill/>
          </a:ln>
        </p:spPr>
        <p:txBody>
          <a:bodyPr spcFirstLastPara="1" wrap="square" lIns="91425" tIns="45700" rIns="91425" bIns="45700" anchor="t" anchorCtr="0">
            <a:normAutofit/>
          </a:bodyPr>
          <a:lstStyle/>
          <a:p>
            <a:pPr lvl="1" algn="just">
              <a:lnSpc>
                <a:spcPct val="150000"/>
              </a:lnSpc>
              <a:spcBef>
                <a:spcPts val="500"/>
              </a:spcBef>
              <a:buClr>
                <a:srgbClr val="002060"/>
              </a:buClr>
              <a:buSzPts val="2400"/>
            </a:pPr>
            <a:r>
              <a:rPr lang="en-IN" sz="2800" b="1" dirty="0">
                <a:solidFill>
                  <a:schemeClr val="tx2">
                    <a:lumMod val="75000"/>
                  </a:schemeClr>
                </a:solidFill>
                <a:latin typeface="Times New Roman" pitchFamily="18" charset="0"/>
                <a:cs typeface="Times New Roman" pitchFamily="18" charset="0"/>
              </a:rPr>
              <a:t>	</a:t>
            </a:r>
            <a:r>
              <a:rPr lang="en-IN" sz="2200" dirty="0">
                <a:solidFill>
                  <a:schemeClr val="tx2">
                    <a:lumMod val="75000"/>
                  </a:schemeClr>
                </a:solidFill>
                <a:latin typeface="Times New Roman" pitchFamily="18" charset="0"/>
                <a:cs typeface="Times New Roman" pitchFamily="18" charset="0"/>
              </a:rPr>
              <a:t>In this section, we will study the procedure of image encryption based on the DNA sequence addition operation in detail. Firstly, produce secret keys. Secondly, divide the original image into blocks and add these blocks by using the DNA sequence addition operation. Thirdly, carry out the DNA sequence complement operation for the resulting added matrix using two Logistic maps. Lastly, decoding the result from the third stage, we obtain the encrypted image. </a:t>
            </a:r>
          </a:p>
          <a:p>
            <a:pPr marL="914400" marR="0" lvl="1" indent="-457200" algn="l" rtl="0">
              <a:lnSpc>
                <a:spcPct val="150000"/>
              </a:lnSpc>
              <a:spcBef>
                <a:spcPts val="500"/>
              </a:spcBef>
              <a:spcAft>
                <a:spcPts val="0"/>
              </a:spcAft>
              <a:buClr>
                <a:srgbClr val="002060"/>
              </a:buClr>
              <a:buSzPts val="2400"/>
              <a:buFont typeface="+mj-lt"/>
              <a:buAutoNum type="arabicPeriod"/>
            </a:pPr>
            <a:endParaRPr sz="2800"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3"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11</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0624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251520" y="-13148"/>
            <a:ext cx="8814870"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77610" y="918629"/>
            <a:ext cx="8988780" cy="5220297"/>
          </a:xfrm>
          <a:prstGeom prst="rect">
            <a:avLst/>
          </a:prstGeom>
          <a:noFill/>
          <a:ln>
            <a:noFill/>
          </a:ln>
        </p:spPr>
        <p:txBody>
          <a:bodyPr spcFirstLastPara="1" wrap="square" lIns="91425" tIns="45700" rIns="91425" bIns="45700" anchor="t" anchorCtr="0">
            <a:normAutofit fontScale="55000" lnSpcReduction="20000"/>
          </a:bodyPr>
          <a:lstStyle/>
          <a:p>
            <a:pPr algn="just"/>
            <a:r>
              <a:rPr lang="en-US" sz="4400" b="1" dirty="0">
                <a:solidFill>
                  <a:srgbClr val="002060"/>
                </a:solidFill>
                <a:latin typeface="Times New Roman"/>
                <a:ea typeface="Times New Roman"/>
                <a:cs typeface="Times New Roman"/>
                <a:sym typeface="Times New Roman"/>
              </a:rPr>
              <a:t>Algorithm:	</a:t>
            </a:r>
          </a:p>
          <a:p>
            <a:pPr algn="just">
              <a:lnSpc>
                <a:spcPct val="120000"/>
              </a:lnSpc>
            </a:pPr>
            <a:r>
              <a:rPr lang="en-IN" sz="3600" b="1" dirty="0">
                <a:solidFill>
                  <a:schemeClr val="tx2">
                    <a:lumMod val="75000"/>
                  </a:schemeClr>
                </a:solidFill>
                <a:latin typeface="Times New Roman" pitchFamily="18" charset="0"/>
                <a:cs typeface="Times New Roman" pitchFamily="18" charset="0"/>
              </a:rPr>
              <a:t>Step 1:</a:t>
            </a:r>
            <a:r>
              <a:rPr lang="en-IN" sz="3600" dirty="0">
                <a:solidFill>
                  <a:schemeClr val="tx2">
                    <a:lumMod val="75000"/>
                  </a:schemeClr>
                </a:solidFill>
                <a:latin typeface="Times New Roman" pitchFamily="18" charset="0"/>
                <a:cs typeface="Times New Roman" pitchFamily="18" charset="0"/>
              </a:rPr>
              <a:t> Convert the image into a binary matrix, then carry out DNA encoding for the binary matrix according to obtain a coding matrix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the size of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is (m, n × 4) </a:t>
            </a:r>
          </a:p>
          <a:p>
            <a:pPr algn="just">
              <a:lnSpc>
                <a:spcPct val="120000"/>
              </a:lnSpc>
            </a:pPr>
            <a:r>
              <a:rPr lang="en-IN" sz="3600" b="1" dirty="0">
                <a:solidFill>
                  <a:schemeClr val="tx2">
                    <a:lumMod val="75000"/>
                  </a:schemeClr>
                </a:solidFill>
                <a:latin typeface="Times New Roman" pitchFamily="18" charset="0"/>
                <a:cs typeface="Times New Roman" pitchFamily="18" charset="0"/>
              </a:rPr>
              <a:t>Step 2:</a:t>
            </a:r>
            <a:r>
              <a:rPr lang="en-IN" sz="3600" dirty="0">
                <a:solidFill>
                  <a:schemeClr val="tx2">
                    <a:lumMod val="75000"/>
                  </a:schemeClr>
                </a:solidFill>
                <a:latin typeface="Times New Roman" pitchFamily="18" charset="0"/>
                <a:cs typeface="Times New Roman" pitchFamily="18" charset="0"/>
              </a:rPr>
              <a:t> Divide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into some equal blocks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{i, j}, i = 1, 2, . . ., m 4, j = 1, 2, . . ., n, where the size of blocks is 4 × 4;  </a:t>
            </a:r>
          </a:p>
          <a:p>
            <a:pPr algn="just">
              <a:lnSpc>
                <a:spcPct val="120000"/>
              </a:lnSpc>
            </a:pPr>
            <a:r>
              <a:rPr lang="en-IN" sz="3600" b="1" dirty="0">
                <a:solidFill>
                  <a:schemeClr val="tx2">
                    <a:lumMod val="75000"/>
                  </a:schemeClr>
                </a:solidFill>
                <a:latin typeface="Times New Roman" pitchFamily="18" charset="0"/>
                <a:cs typeface="Times New Roman" pitchFamily="18" charset="0"/>
              </a:rPr>
              <a:t>Step 3:</a:t>
            </a:r>
            <a:r>
              <a:rPr lang="en-IN" sz="3600" dirty="0">
                <a:solidFill>
                  <a:schemeClr val="tx2">
                    <a:lumMod val="75000"/>
                  </a:schemeClr>
                </a:solidFill>
                <a:latin typeface="Times New Roman" pitchFamily="18" charset="0"/>
                <a:cs typeface="Times New Roman" pitchFamily="18" charset="0"/>
              </a:rPr>
              <a:t> Generate two chaotic sequences X = {x1, x2, . . ., x m 4}, </a:t>
            </a:r>
          </a:p>
          <a:p>
            <a:pPr algn="just">
              <a:lnSpc>
                <a:spcPct val="120000"/>
              </a:lnSpc>
            </a:pPr>
            <a:r>
              <a:rPr lang="en-IN" sz="3600" dirty="0">
                <a:solidFill>
                  <a:schemeClr val="tx2">
                    <a:lumMod val="75000"/>
                  </a:schemeClr>
                </a:solidFill>
                <a:latin typeface="Times New Roman" pitchFamily="18" charset="0"/>
                <a:cs typeface="Times New Roman" pitchFamily="18" charset="0"/>
              </a:rPr>
              <a:t>Y = {y1, y2, . . ., </a:t>
            </a:r>
            <a:r>
              <a:rPr lang="en-IN" sz="3600" dirty="0" err="1">
                <a:solidFill>
                  <a:schemeClr val="tx2">
                    <a:lumMod val="75000"/>
                  </a:schemeClr>
                </a:solidFill>
                <a:latin typeface="Times New Roman" pitchFamily="18" charset="0"/>
                <a:cs typeface="Times New Roman" pitchFamily="18" charset="0"/>
              </a:rPr>
              <a:t>yn</a:t>
            </a:r>
            <a:r>
              <a:rPr lang="en-IN" sz="3600" dirty="0">
                <a:solidFill>
                  <a:schemeClr val="tx2">
                    <a:lumMod val="75000"/>
                  </a:schemeClr>
                </a:solidFill>
                <a:latin typeface="Times New Roman" pitchFamily="18" charset="0"/>
                <a:cs typeface="Times New Roman" pitchFamily="18" charset="0"/>
              </a:rPr>
              <a:t>}, through 2D Logistic map under the condition that the initial values are x0, y0 and system parameters are µ1, µ2;  </a:t>
            </a:r>
          </a:p>
          <a:p>
            <a:pPr algn="just">
              <a:lnSpc>
                <a:spcPct val="120000"/>
              </a:lnSpc>
            </a:pPr>
            <a:r>
              <a:rPr lang="en-IN" sz="3600" b="1" dirty="0">
                <a:solidFill>
                  <a:schemeClr val="tx2">
                    <a:lumMod val="75000"/>
                  </a:schemeClr>
                </a:solidFill>
                <a:latin typeface="Times New Roman" pitchFamily="18" charset="0"/>
                <a:cs typeface="Times New Roman" pitchFamily="18" charset="0"/>
              </a:rPr>
              <a:t>Step 4:</a:t>
            </a:r>
            <a:r>
              <a:rPr lang="en-IN" sz="3600" dirty="0">
                <a:solidFill>
                  <a:schemeClr val="tx2">
                    <a:lumMod val="75000"/>
                  </a:schemeClr>
                </a:solidFill>
                <a:latin typeface="Times New Roman" pitchFamily="18" charset="0"/>
                <a:cs typeface="Times New Roman" pitchFamily="18" charset="0"/>
              </a:rPr>
              <a:t> Sorting X, Y in ascending order, we get two new sequences X 0, Y 0.</a:t>
            </a:r>
          </a:p>
          <a:p>
            <a:pPr algn="just">
              <a:lnSpc>
                <a:spcPct val="120000"/>
              </a:lnSpc>
            </a:pPr>
            <a:r>
              <a:rPr lang="en-IN" sz="3600" b="1" dirty="0">
                <a:solidFill>
                  <a:schemeClr val="tx2">
                    <a:lumMod val="75000"/>
                  </a:schemeClr>
                </a:solidFill>
                <a:latin typeface="Times New Roman" pitchFamily="18" charset="0"/>
                <a:cs typeface="Times New Roman" pitchFamily="18" charset="0"/>
              </a:rPr>
              <a:t>Step 5</a:t>
            </a:r>
            <a:r>
              <a:rPr lang="en-IN" sz="3600" dirty="0">
                <a:solidFill>
                  <a:schemeClr val="tx2">
                    <a:lumMod val="75000"/>
                  </a:schemeClr>
                </a:solidFill>
                <a:latin typeface="Times New Roman" pitchFamily="18" charset="0"/>
                <a:cs typeface="Times New Roman" pitchFamily="18" charset="0"/>
              </a:rPr>
              <a:t>: Let the location value of sequences X 0, Y 0 be row coordinates and column coordinates of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{i, j}, in other words, it can be expressed as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{x 0 p, y 0 q}, where {x 0 1, x 0 2, . . ., x 0 p, . . ., x 0 m 4} and {y 0 1, y 0 2, . . ., y 0 q, . . ., x 0 n} are the location values of sequences X 0, Y 0, respectively; </a:t>
            </a:r>
          </a:p>
          <a:p>
            <a:pPr algn="just">
              <a:lnSpc>
                <a:spcPct val="120000"/>
              </a:lnSpc>
            </a:pPr>
            <a:r>
              <a:rPr lang="en-IN" sz="3600" b="1" dirty="0">
                <a:solidFill>
                  <a:schemeClr val="tx2">
                    <a:lumMod val="75000"/>
                  </a:schemeClr>
                </a:solidFill>
                <a:latin typeface="Times New Roman" pitchFamily="18" charset="0"/>
                <a:cs typeface="Times New Roman" pitchFamily="18" charset="0"/>
              </a:rPr>
              <a:t> Step 6:</a:t>
            </a:r>
            <a:r>
              <a:rPr lang="en-IN" sz="3600" dirty="0">
                <a:solidFill>
                  <a:schemeClr val="tx2">
                    <a:lumMod val="75000"/>
                  </a:schemeClr>
                </a:solidFill>
                <a:latin typeface="Times New Roman" pitchFamily="18" charset="0"/>
                <a:cs typeface="Times New Roman" pitchFamily="18" charset="0"/>
              </a:rPr>
              <a:t> Add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{i, j} and </a:t>
            </a:r>
            <a:r>
              <a:rPr lang="en-IN" sz="3600" dirty="0" err="1">
                <a:solidFill>
                  <a:schemeClr val="tx2">
                    <a:lumMod val="75000"/>
                  </a:schemeClr>
                </a:solidFill>
                <a:latin typeface="Times New Roman" pitchFamily="18" charset="0"/>
                <a:cs typeface="Times New Roman" pitchFamily="18" charset="0"/>
              </a:rPr>
              <a:t>Ab</a:t>
            </a:r>
            <a:r>
              <a:rPr lang="en-IN" sz="3600" dirty="0">
                <a:solidFill>
                  <a:schemeClr val="tx2">
                    <a:lumMod val="75000"/>
                  </a:schemeClr>
                </a:solidFill>
                <a:latin typeface="Times New Roman" pitchFamily="18" charset="0"/>
                <a:cs typeface="Times New Roman" pitchFamily="18" charset="0"/>
              </a:rPr>
              <a:t> {x 0 p, y 0 q} according to the rules in Section 2.2.2, obtaining the result as blocks B {i, j}.  </a:t>
            </a:r>
          </a:p>
          <a:p>
            <a:endParaRPr lang="en-IN" sz="2400" dirty="0"/>
          </a:p>
          <a:p>
            <a:r>
              <a:rPr lang="en-US" sz="2200" b="1" dirty="0">
                <a:solidFill>
                  <a:srgbClr val="002060"/>
                </a:solidFill>
                <a:latin typeface="Times New Roman" pitchFamily="18" charset="0"/>
                <a:ea typeface="Times New Roman"/>
                <a:cs typeface="Times New Roman" pitchFamily="18" charset="0"/>
                <a:sym typeface="Times New Roman"/>
              </a:rPr>
              <a:t> </a:t>
            </a:r>
          </a:p>
          <a:p>
            <a:r>
              <a:rPr lang="en-IN" sz="2200" b="1" dirty="0">
                <a:latin typeface="Times New Roman" pitchFamily="18" charset="0"/>
                <a:cs typeface="Times New Roman" pitchFamily="18" charset="0"/>
              </a:rPr>
              <a:t>	</a:t>
            </a: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368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p:nvPr/>
        </p:nvSpPr>
        <p:spPr>
          <a:xfrm>
            <a:off x="251520" y="-13148"/>
            <a:ext cx="8814870" cy="914400"/>
          </a:xfrm>
          <a:prstGeom prst="rect">
            <a:avLst/>
          </a:prstGeom>
          <a:noFill/>
          <a:ln>
            <a:noFill/>
          </a:ln>
        </p:spPr>
        <p:txBody>
          <a:bodyPr spcFirstLastPara="1" wrap="square" lIns="91425" tIns="45700" rIns="91425" bIns="45700" anchor="b" anchorCtr="0">
            <a:normAutofit/>
          </a:bodyPr>
          <a:lstStyle/>
          <a:p>
            <a:pPr marL="0" marR="0" lvl="0" indent="0" algn="ctr" rtl="0">
              <a:lnSpc>
                <a:spcPct val="100000"/>
              </a:lnSpc>
              <a:spcBef>
                <a:spcPts val="0"/>
              </a:spcBef>
              <a:spcAft>
                <a:spcPts val="0"/>
              </a:spcAft>
              <a:buClr>
                <a:srgbClr val="733939"/>
              </a:buClr>
              <a:buSzPts val="4000"/>
              <a:buFont typeface="Calibri"/>
              <a:buNone/>
            </a:pPr>
            <a:r>
              <a:rPr lang="en-US" sz="4000" b="1" dirty="0">
                <a:solidFill>
                  <a:srgbClr val="733939"/>
                </a:solidFill>
                <a:latin typeface="Calibri"/>
                <a:cs typeface="Calibri"/>
                <a:sym typeface="Calibri"/>
              </a:rPr>
              <a:t>5.System Design and Implementation</a:t>
            </a:r>
            <a:endParaRPr dirty="0"/>
          </a:p>
        </p:txBody>
      </p:sp>
      <p:cxnSp>
        <p:nvCxnSpPr>
          <p:cNvPr id="105" name="Google Shape;105;p2"/>
          <p:cNvCxnSpPr/>
          <p:nvPr/>
        </p:nvCxnSpPr>
        <p:spPr>
          <a:xfrm rot="10800000" flipH="1">
            <a:off x="29892" y="66364"/>
            <a:ext cx="9063434" cy="14064"/>
          </a:xfrm>
          <a:prstGeom prst="straightConnector1">
            <a:avLst/>
          </a:prstGeom>
          <a:noFill/>
          <a:ln w="76200" cap="flat" cmpd="sng">
            <a:solidFill>
              <a:schemeClr val="hlink"/>
            </a:solidFill>
            <a:prstDash val="solid"/>
            <a:round/>
            <a:headEnd type="none" w="med" len="med"/>
            <a:tailEnd type="none" w="med" len="med"/>
          </a:ln>
        </p:spPr>
      </p:cxnSp>
      <p:cxnSp>
        <p:nvCxnSpPr>
          <p:cNvPr id="106" name="Google Shape;106;p2"/>
          <p:cNvCxnSpPr/>
          <p:nvPr/>
        </p:nvCxnSpPr>
        <p:spPr>
          <a:xfrm rot="10800000" flipH="1">
            <a:off x="29892" y="904564"/>
            <a:ext cx="9036498" cy="14064"/>
          </a:xfrm>
          <a:prstGeom prst="straightConnector1">
            <a:avLst/>
          </a:prstGeom>
          <a:noFill/>
          <a:ln w="19050" cap="flat" cmpd="sng">
            <a:solidFill>
              <a:schemeClr val="hlink"/>
            </a:solidFill>
            <a:prstDash val="solid"/>
            <a:round/>
            <a:headEnd type="none" w="med" len="med"/>
            <a:tailEnd type="none" w="med" len="med"/>
          </a:ln>
        </p:spPr>
      </p:cxnSp>
      <p:cxnSp>
        <p:nvCxnSpPr>
          <p:cNvPr id="107" name="Google Shape;107;p2"/>
          <p:cNvCxnSpPr/>
          <p:nvPr/>
        </p:nvCxnSpPr>
        <p:spPr>
          <a:xfrm rot="10800000" flipH="1">
            <a:off x="60613" y="6375828"/>
            <a:ext cx="9015716" cy="22573"/>
          </a:xfrm>
          <a:prstGeom prst="straightConnector1">
            <a:avLst/>
          </a:prstGeom>
          <a:noFill/>
          <a:ln w="76200" cap="flat" cmpd="sng">
            <a:solidFill>
              <a:schemeClr val="hlink"/>
            </a:solidFill>
            <a:prstDash val="solid"/>
            <a:round/>
            <a:headEnd type="none" w="med" len="med"/>
            <a:tailEnd type="none" w="med" len="med"/>
          </a:ln>
        </p:spPr>
      </p:cxnSp>
      <p:pic>
        <p:nvPicPr>
          <p:cNvPr id="108" name="Google Shape;108;p2" descr="Teacher"/>
          <p:cNvPicPr preferRelativeResize="0"/>
          <p:nvPr/>
        </p:nvPicPr>
        <p:blipFill rotWithShape="1">
          <a:blip r:embed="rId3">
            <a:alphaModFix/>
          </a:blip>
          <a:srcRect/>
          <a:stretch/>
        </p:blipFill>
        <p:spPr>
          <a:xfrm>
            <a:off x="77610" y="80428"/>
            <a:ext cx="620688" cy="827584"/>
          </a:xfrm>
          <a:prstGeom prst="rect">
            <a:avLst/>
          </a:prstGeom>
          <a:noFill/>
          <a:ln>
            <a:noFill/>
          </a:ln>
        </p:spPr>
      </p:pic>
      <p:sp>
        <p:nvSpPr>
          <p:cNvPr id="111" name="Google Shape;111;p2"/>
          <p:cNvSpPr txBox="1"/>
          <p:nvPr/>
        </p:nvSpPr>
        <p:spPr>
          <a:xfrm>
            <a:off x="77610" y="948349"/>
            <a:ext cx="8988780" cy="5220297"/>
          </a:xfrm>
          <a:prstGeom prst="rect">
            <a:avLst/>
          </a:prstGeom>
          <a:noFill/>
          <a:ln>
            <a:noFill/>
          </a:ln>
        </p:spPr>
        <p:txBody>
          <a:bodyPr spcFirstLastPara="1" wrap="square" lIns="91425" tIns="45700" rIns="91425" bIns="45700" anchor="t" anchorCtr="0">
            <a:normAutofit fontScale="92500" lnSpcReduction="20000"/>
          </a:bodyPr>
          <a:lstStyle/>
          <a:p>
            <a:pPr algn="just">
              <a:lnSpc>
                <a:spcPct val="110000"/>
              </a:lnSpc>
            </a:pPr>
            <a:r>
              <a:rPr lang="en-IN" sz="2400" b="1" dirty="0">
                <a:solidFill>
                  <a:schemeClr val="tx2">
                    <a:lumMod val="75000"/>
                  </a:schemeClr>
                </a:solidFill>
              </a:rPr>
              <a:t>Step 7:</a:t>
            </a:r>
            <a:r>
              <a:rPr lang="en-IN" sz="2400" dirty="0">
                <a:solidFill>
                  <a:schemeClr val="tx2">
                    <a:lumMod val="75000"/>
                  </a:schemeClr>
                </a:solidFill>
              </a:rPr>
              <a:t> Recombining these blocks, B {i, j}, we will get a new sequence matrix C.  </a:t>
            </a:r>
          </a:p>
          <a:p>
            <a:pPr algn="just">
              <a:lnSpc>
                <a:spcPct val="110000"/>
              </a:lnSpc>
            </a:pPr>
            <a:r>
              <a:rPr lang="en-IN" sz="2400" b="1" dirty="0">
                <a:solidFill>
                  <a:schemeClr val="tx2">
                    <a:lumMod val="75000"/>
                  </a:schemeClr>
                </a:solidFill>
              </a:rPr>
              <a:t>Step 8:</a:t>
            </a:r>
            <a:r>
              <a:rPr lang="en-IN" sz="2400" dirty="0">
                <a:solidFill>
                  <a:schemeClr val="tx2">
                    <a:lumMod val="75000"/>
                  </a:schemeClr>
                </a:solidFill>
              </a:rPr>
              <a:t> Two chaotic sequences z1 and z2 are produced by two 1D Logistic maps, whose lengths are m and n×4. Reconstruct z1 and z2 as two matrices Z1 (m, 1) and Z2 (1, n × 4). Performing the multiply operation for Z1(m, 1) and Z2(1, n × 4), we obtain the matrix Z whose size is m × n × 4. </a:t>
            </a:r>
          </a:p>
          <a:p>
            <a:pPr algn="just">
              <a:lnSpc>
                <a:spcPct val="110000"/>
              </a:lnSpc>
            </a:pPr>
            <a:r>
              <a:rPr lang="en-IN" sz="2400" dirty="0">
                <a:solidFill>
                  <a:schemeClr val="tx2">
                    <a:lumMod val="75000"/>
                  </a:schemeClr>
                </a:solidFill>
              </a:rPr>
              <a:t>Map the value of Z into (0,1) by mod (Z, 1). Then use the following threshold function f(x) to get a binary sequence matrix: </a:t>
            </a:r>
          </a:p>
          <a:p>
            <a:pPr algn="just">
              <a:lnSpc>
                <a:spcPct val="110000"/>
              </a:lnSpc>
            </a:pPr>
            <a:r>
              <a:rPr lang="en-IN" sz="2400" b="1" dirty="0">
                <a:solidFill>
                  <a:schemeClr val="tx2">
                    <a:lumMod val="75000"/>
                  </a:schemeClr>
                </a:solidFill>
              </a:rPr>
              <a:t>Step 9:</a:t>
            </a:r>
            <a:r>
              <a:rPr lang="en-IN" sz="2400" dirty="0">
                <a:solidFill>
                  <a:schemeClr val="tx2">
                    <a:lumMod val="75000"/>
                  </a:schemeClr>
                </a:solidFill>
              </a:rPr>
              <a:t> If Z {i, j} = 1, C {i, j} is complemented, otherwise it is unchanged. After the complementing operation, we get a new coding matrix C 0;  </a:t>
            </a:r>
          </a:p>
          <a:p>
            <a:pPr algn="just">
              <a:lnSpc>
                <a:spcPct val="110000"/>
              </a:lnSpc>
            </a:pPr>
            <a:r>
              <a:rPr lang="en-IN" sz="2400" b="1" dirty="0">
                <a:solidFill>
                  <a:schemeClr val="tx2">
                    <a:lumMod val="75000"/>
                  </a:schemeClr>
                </a:solidFill>
              </a:rPr>
              <a:t>Step 10:</a:t>
            </a:r>
            <a:r>
              <a:rPr lang="en-IN" sz="2400" dirty="0">
                <a:solidFill>
                  <a:schemeClr val="tx2">
                    <a:lumMod val="75000"/>
                  </a:schemeClr>
                </a:solidFill>
              </a:rPr>
              <a:t> Carry out the inverse process of the step 1 for the coding matrix C 0, we will obtain a real value matrix D, then output image D, which is our encrypted image. </a:t>
            </a:r>
          </a:p>
          <a:p>
            <a:pPr algn="just">
              <a:lnSpc>
                <a:spcPct val="110000"/>
              </a:lnSpc>
            </a:pPr>
            <a:r>
              <a:rPr lang="en-US" sz="2400" b="1" dirty="0">
                <a:solidFill>
                  <a:schemeClr val="tx2">
                    <a:lumMod val="75000"/>
                  </a:schemeClr>
                </a:solidFill>
                <a:latin typeface="Times New Roman" pitchFamily="18" charset="0"/>
                <a:ea typeface="Times New Roman"/>
                <a:cs typeface="Times New Roman" pitchFamily="18" charset="0"/>
                <a:sym typeface="Times New Roman"/>
              </a:rPr>
              <a:t> </a:t>
            </a:r>
          </a:p>
          <a:p>
            <a:r>
              <a:rPr lang="en-US" sz="2400" b="1" dirty="0">
                <a:solidFill>
                  <a:srgbClr val="002060"/>
                </a:solidFill>
                <a:latin typeface="Times New Roman"/>
                <a:ea typeface="Times New Roman"/>
                <a:cs typeface="Times New Roman"/>
                <a:sym typeface="Times New Roman"/>
              </a:rPr>
              <a:t>	</a:t>
            </a:r>
            <a:r>
              <a:rPr lang="en-US" sz="2200" b="1" dirty="0">
                <a:solidFill>
                  <a:srgbClr val="002060"/>
                </a:solidFill>
                <a:latin typeface="Times New Roman" pitchFamily="18" charset="0"/>
                <a:ea typeface="Times New Roman"/>
                <a:cs typeface="Times New Roman" pitchFamily="18" charset="0"/>
                <a:sym typeface="Times New Roman"/>
              </a:rPr>
              <a:t> </a:t>
            </a:r>
          </a:p>
          <a:p>
            <a:r>
              <a:rPr lang="en-IN" sz="2200" b="1" dirty="0">
                <a:latin typeface="Times New Roman" pitchFamily="18" charset="0"/>
                <a:cs typeface="Times New Roman" pitchFamily="18" charset="0"/>
              </a:rPr>
              <a:t>	</a:t>
            </a: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200" b="1" i="0" u="none" strike="noStrike" cap="none" dirty="0">
              <a:solidFill>
                <a:srgbClr val="002060"/>
              </a:solidFill>
              <a:latin typeface="Times New Roman" pitchFamily="18" charset="0"/>
              <a:ea typeface="Times New Roman"/>
              <a:cs typeface="Times New Roman" pitchFamily="18" charset="0"/>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8" name="Google Shape;111;p2">
            <a:extLst>
              <a:ext uri="{FF2B5EF4-FFF2-40B4-BE49-F238E27FC236}">
                <a16:creationId xmlns:a16="http://schemas.microsoft.com/office/drawing/2014/main" id="{3BC8C38E-24AB-44A2-A45D-B6D5D1D7177C}"/>
              </a:ext>
            </a:extLst>
          </p:cNvPr>
          <p:cNvSpPr txBox="1"/>
          <p:nvPr/>
        </p:nvSpPr>
        <p:spPr>
          <a:xfrm>
            <a:off x="77610" y="6453503"/>
            <a:ext cx="1542061"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ea typeface="Calibri"/>
                <a:cs typeface="Calibri"/>
                <a:sym typeface="Calibri"/>
              </a:rPr>
              <a:t>6</a:t>
            </a:r>
            <a:r>
              <a:rPr kumimoji="0" lang="en-US" sz="6400" b="1" i="0" u="none" strike="noStrike" kern="0" cap="none" spc="0" normalizeH="0" baseline="0" noProof="0" dirty="0">
                <a:ln>
                  <a:noFill/>
                </a:ln>
                <a:solidFill>
                  <a:srgbClr val="0070C0"/>
                </a:solidFill>
                <a:effectLst/>
                <a:uLnTx/>
                <a:uFillTx/>
                <a:latin typeface="Calibri"/>
                <a:ea typeface="Calibri"/>
                <a:cs typeface="Calibri"/>
                <a:sym typeface="Calibri"/>
              </a:rPr>
              <a:t>/24/2022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9" name="Google Shape;111;p2">
            <a:extLst>
              <a:ext uri="{FF2B5EF4-FFF2-40B4-BE49-F238E27FC236}">
                <a16:creationId xmlns:a16="http://schemas.microsoft.com/office/drawing/2014/main" id="{94AA167D-2F91-4F80-BF52-76F88870E697}"/>
              </a:ext>
            </a:extLst>
          </p:cNvPr>
          <p:cNvSpPr txBox="1"/>
          <p:nvPr/>
        </p:nvSpPr>
        <p:spPr>
          <a:xfrm>
            <a:off x="3184498" y="6485055"/>
            <a:ext cx="2635857" cy="306582"/>
          </a:xfrm>
          <a:prstGeom prst="rect">
            <a:avLst/>
          </a:prstGeom>
          <a:noFill/>
          <a:ln>
            <a:noFill/>
          </a:ln>
        </p:spPr>
        <p:txBody>
          <a:bodyPr spcFirstLastPara="1" wrap="square" lIns="91425" tIns="45700" rIns="91425" bIns="45700" anchor="t" anchorCtr="0">
            <a:normAutofit fontScale="47500" lnSpcReduction="20000"/>
          </a:bodyPr>
          <a:lstStyle/>
          <a:p>
            <a:pPr marL="457200" marR="0" lvl="1" algn="l" rtl="0">
              <a:lnSpc>
                <a:spcPct val="150000"/>
              </a:lnSpc>
              <a:spcBef>
                <a:spcPts val="0"/>
              </a:spcBef>
              <a:spcAft>
                <a:spcPts val="0"/>
              </a:spcAft>
              <a:buClr>
                <a:srgbClr val="002060"/>
              </a:buClr>
              <a:buSzPts val="2400"/>
            </a:pPr>
            <a:endParaRPr sz="20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
        <p:nvSpPr>
          <p:cNvPr id="2" name="Rectangle 1"/>
          <p:cNvSpPr/>
          <p:nvPr/>
        </p:nvSpPr>
        <p:spPr>
          <a:xfrm>
            <a:off x="1759914" y="6488668"/>
            <a:ext cx="6624737" cy="369332"/>
          </a:xfrm>
          <a:prstGeom prst="rect">
            <a:avLst/>
          </a:prstGeom>
        </p:spPr>
        <p:txBody>
          <a:bodyPr wrap="square">
            <a:spAutoFit/>
          </a:bodyPr>
          <a:lstStyle/>
          <a:p>
            <a:pPr lvl="0" algn="ctr"/>
            <a:r>
              <a:rPr lang="en-US" b="1" dirty="0">
                <a:solidFill>
                  <a:schemeClr val="tx2">
                    <a:lumMod val="60000"/>
                    <a:lumOff val="40000"/>
                  </a:schemeClr>
                </a:solidFill>
                <a:ea typeface="Calibri"/>
                <a:cs typeface="Calibri"/>
                <a:sym typeface="Calibri"/>
              </a:rPr>
              <a:t>Image encryption using DNA addition combining with chaotic maps </a:t>
            </a:r>
          </a:p>
        </p:txBody>
      </p:sp>
      <p:sp>
        <p:nvSpPr>
          <p:cNvPr id="12" name="Google Shape;111;p2">
            <a:extLst>
              <a:ext uri="{FF2B5EF4-FFF2-40B4-BE49-F238E27FC236}">
                <a16:creationId xmlns:a16="http://schemas.microsoft.com/office/drawing/2014/main" id="{3BC8C38E-24AB-44A2-A45D-B6D5D1D7177C}"/>
              </a:ext>
            </a:extLst>
          </p:cNvPr>
          <p:cNvSpPr txBox="1"/>
          <p:nvPr/>
        </p:nvSpPr>
        <p:spPr>
          <a:xfrm>
            <a:off x="8100392" y="6520043"/>
            <a:ext cx="1029659" cy="306582"/>
          </a:xfrm>
          <a:prstGeom prst="rect">
            <a:avLst/>
          </a:prstGeom>
          <a:noFill/>
          <a:ln>
            <a:noFill/>
          </a:ln>
        </p:spPr>
        <p:txBody>
          <a:bodyPr spcFirstLastPara="1" wrap="square" lIns="91425" tIns="45700" rIns="91425" bIns="45700" anchor="t" anchorCtr="0">
            <a:normAutofit fontScale="25000" lnSpcReduction="20000"/>
          </a:bodyPr>
          <a:lstStyle/>
          <a:p>
            <a:pPr marL="457200" marR="0" lvl="1" algn="just" rtl="0">
              <a:lnSpc>
                <a:spcPct val="150000"/>
              </a:lnSpc>
              <a:spcBef>
                <a:spcPts val="0"/>
              </a:spcBef>
              <a:spcAft>
                <a:spcPts val="0"/>
              </a:spcAft>
              <a:buClr>
                <a:srgbClr val="002060"/>
              </a:buClr>
              <a:buSzPts val="2400"/>
            </a:pPr>
            <a:r>
              <a:rPr lang="en-US" sz="6400" b="1" kern="0" dirty="0">
                <a:solidFill>
                  <a:srgbClr val="0070C0"/>
                </a:solidFill>
                <a:latin typeface="Calibri"/>
                <a:cs typeface="Calibri"/>
                <a:sym typeface="Calibri"/>
              </a:rPr>
              <a:t>12</a:t>
            </a:r>
            <a:endParaRPr sz="6400" b="1" dirty="0"/>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a:p>
            <a:pPr marL="457200" marR="0" lvl="0" indent="-279400" algn="l" rtl="0">
              <a:lnSpc>
                <a:spcPct val="150000"/>
              </a:lnSpc>
              <a:spcBef>
                <a:spcPts val="1000"/>
              </a:spcBef>
              <a:spcAft>
                <a:spcPts val="0"/>
              </a:spcAft>
              <a:buClr>
                <a:schemeClr val="dk1"/>
              </a:buClr>
              <a:buSzPts val="2800"/>
              <a:buFont typeface="Calibri"/>
              <a:buNone/>
            </a:pPr>
            <a:endParaRPr sz="2800" b="1" i="0" u="none" strike="noStrike" cap="none"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8983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333DB4-5621-16F9-B62B-89BC4CF071AD}"/>
              </a:ext>
            </a:extLst>
          </p:cNvPr>
          <p:cNvPicPr>
            <a:picLocks noGrp="1"/>
          </p:cNvPicPr>
          <p:nvPr>
            <p:ph idx="1"/>
          </p:nvPr>
        </p:nvPicPr>
        <p:blipFill>
          <a:blip r:embed="rId2"/>
          <a:stretch>
            <a:fillRect/>
          </a:stretch>
        </p:blipFill>
        <p:spPr>
          <a:xfrm>
            <a:off x="683568" y="620688"/>
            <a:ext cx="7776864" cy="5256584"/>
          </a:xfrm>
          <a:prstGeom prst="rect">
            <a:avLst/>
          </a:prstGeom>
        </p:spPr>
      </p:pic>
      <p:cxnSp>
        <p:nvCxnSpPr>
          <p:cNvPr id="3" name="Straight Arrow Connector 2">
            <a:extLst>
              <a:ext uri="{FF2B5EF4-FFF2-40B4-BE49-F238E27FC236}">
                <a16:creationId xmlns:a16="http://schemas.microsoft.com/office/drawing/2014/main" id="{D9ACC243-BE76-A23E-939C-2C612D1F1876}"/>
              </a:ext>
            </a:extLst>
          </p:cNvPr>
          <p:cNvCxnSpPr>
            <a:cxnSpLocks/>
          </p:cNvCxnSpPr>
          <p:nvPr/>
        </p:nvCxnSpPr>
        <p:spPr>
          <a:xfrm>
            <a:off x="2267744" y="5301208"/>
            <a:ext cx="6480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1384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2110</TotalTime>
  <Words>2445</Words>
  <Application>Microsoft Office PowerPoint</Application>
  <PresentationFormat>On-screen Show (4:3)</PresentationFormat>
  <Paragraphs>307</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sushma .H.P.</cp:lastModifiedBy>
  <cp:revision>56</cp:revision>
  <dcterms:created xsi:type="dcterms:W3CDTF">2022-06-24T13:20:01Z</dcterms:created>
  <dcterms:modified xsi:type="dcterms:W3CDTF">2024-03-25T11:57:05Z</dcterms:modified>
</cp:coreProperties>
</file>