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515" r:id="rId2"/>
    <p:sldId id="504" r:id="rId3"/>
    <p:sldId id="518" r:id="rId4"/>
    <p:sldId id="522" r:id="rId5"/>
    <p:sldId id="523" r:id="rId6"/>
    <p:sldId id="517" r:id="rId7"/>
  </p:sldIdLst>
  <p:sldSz cx="12188825" cy="6858000"/>
  <p:notesSz cx="6797675" cy="9928225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92" userDrawn="1">
          <p15:clr>
            <a:srgbClr val="A4A3A4"/>
          </p15:clr>
        </p15:guide>
        <p15:guide id="3" pos="728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1902" userDrawn="1">
          <p15:clr>
            <a:srgbClr val="A4A3A4"/>
          </p15:clr>
        </p15:guide>
        <p15:guide id="7" orient="horz" pos="648" userDrawn="1">
          <p15:clr>
            <a:srgbClr val="A4A3A4"/>
          </p15:clr>
        </p15:guide>
        <p15:guide id="8" pos="21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6185"/>
    <a:srgbClr val="504160"/>
    <a:srgbClr val="473956"/>
    <a:srgbClr val="716490"/>
    <a:srgbClr val="025E7F"/>
    <a:srgbClr val="00B1B0"/>
    <a:srgbClr val="358CA7"/>
    <a:srgbClr val="009F9D"/>
    <a:srgbClr val="026D6B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6196" autoAdjust="0"/>
  </p:normalViewPr>
  <p:slideViewPr>
    <p:cSldViewPr snapToGrid="0">
      <p:cViewPr varScale="1">
        <p:scale>
          <a:sx n="58" d="100"/>
          <a:sy n="58" d="100"/>
        </p:scale>
        <p:origin x="828" y="48"/>
      </p:cViewPr>
      <p:guideLst>
        <p:guide orient="horz" pos="1979"/>
        <p:guide pos="392"/>
        <p:guide pos="7286"/>
        <p:guide orient="horz" pos="4156"/>
        <p:guide orient="horz" pos="164"/>
        <p:guide pos="1902"/>
        <p:guide orient="horz" pos="6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972A828-A014-4411-BA8D-7DADF27B5AE4}"/>
              </a:ext>
            </a:extLst>
          </p:cNvPr>
          <p:cNvSpPr txBox="1"/>
          <p:nvPr/>
        </p:nvSpPr>
        <p:spPr>
          <a:xfrm>
            <a:off x="1225204" y="212395"/>
            <a:ext cx="8424353" cy="461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 defTabSz="1218804">
              <a:buClr>
                <a:srgbClr val="000000"/>
              </a:buClr>
            </a:pPr>
            <a:r>
              <a:rPr lang="en-US" b="1" kern="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/>
                <a:sym typeface="Arial"/>
              </a:rPr>
              <a:t>DRIP ‘M’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F186DE-B506-487D-B24E-941D113F9181}"/>
              </a:ext>
            </a:extLst>
          </p:cNvPr>
          <p:cNvSpPr/>
          <p:nvPr/>
        </p:nvSpPr>
        <p:spPr>
          <a:xfrm>
            <a:off x="10128312" y="5398265"/>
            <a:ext cx="2049138" cy="14597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Comrades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Nitish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Rajesh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Sushma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D9424-EF4A-41DA-A3F1-3D93FF4A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83" y="1484962"/>
            <a:ext cx="2550642" cy="37094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0BEC00-565C-4994-8321-DC388D0FF03B}"/>
              </a:ext>
            </a:extLst>
          </p:cNvPr>
          <p:cNvGrpSpPr/>
          <p:nvPr/>
        </p:nvGrpSpPr>
        <p:grpSpPr>
          <a:xfrm>
            <a:off x="22284" y="1484962"/>
            <a:ext cx="9616256" cy="3709491"/>
            <a:chOff x="0" y="3148509"/>
            <a:chExt cx="9616256" cy="37094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4E562DD-8AAB-49D1-B80D-C220846808BA}"/>
                </a:ext>
              </a:extLst>
            </p:cNvPr>
            <p:cNvSpPr/>
            <p:nvPr/>
          </p:nvSpPr>
          <p:spPr>
            <a:xfrm>
              <a:off x="11375" y="3148509"/>
              <a:ext cx="4796575" cy="18547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u="sng" dirty="0">
                  <a:solidFill>
                    <a:schemeClr val="bg2">
                      <a:lumMod val="10000"/>
                    </a:schemeClr>
                  </a:solidFill>
                  <a:latin typeface="GE Inspira" panose="020F0603030400020203"/>
                </a:rPr>
                <a:t>Problem Statement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E Inspira" panose="020F0603030400020203"/>
                </a:rPr>
                <a:t>: </a:t>
              </a: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Intravenous Infusion is one of the common methods to supply the medication to a patient.  </a:t>
              </a:r>
              <a:r>
                <a:rPr lang="en-IN" sz="1400" spc="-1" dirty="0">
                  <a:solidFill>
                    <a:schemeClr val="tx1"/>
                  </a:solidFill>
                  <a:latin typeface="GE Inspira Sans" panose="020B0503060000000003" pitchFamily="34" charset="0"/>
                  <a:ea typeface="Noto Sans CJK SC"/>
                </a:rPr>
                <a:t>Monitoring the infusion is tedious task for nurses as they  monitor many patients simultaneously. Due to lack of staffing/timely monitoring there is a possibility of </a:t>
              </a:r>
              <a:r>
                <a:rPr lang="en-IN" sz="1400" spc="-1" dirty="0">
                  <a:solidFill>
                    <a:schemeClr val="tx1"/>
                  </a:solidFill>
                  <a:highlight>
                    <a:srgbClr val="FFFF00"/>
                  </a:highlight>
                  <a:latin typeface="GE Inspira Sans" panose="020B0503060000000003" pitchFamily="34" charset="0"/>
                  <a:ea typeface="Noto Sans CJK SC"/>
                </a:rPr>
                <a:t>reverse blood flow</a:t>
              </a:r>
              <a:r>
                <a:rPr lang="en-IN" sz="1400" spc="-1" dirty="0">
                  <a:solidFill>
                    <a:schemeClr val="tx1"/>
                  </a:solidFill>
                  <a:latin typeface="GE Inspira Sans" panose="020B0503060000000003" pitchFamily="34" charset="0"/>
                  <a:ea typeface="Noto Sans CJK SC"/>
                </a:rPr>
                <a:t> into IV when its complete which is very dangerous</a:t>
              </a:r>
              <a:endParaRPr lang="en-IN" sz="1400" spc="-1" dirty="0">
                <a:solidFill>
                  <a:schemeClr val="tx1"/>
                </a:solidFill>
                <a:latin typeface="GE Inspira Sans" panose="020B0503060000000003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9358B6-EC7A-471D-8142-E0C560362C3D}"/>
                </a:ext>
              </a:extLst>
            </p:cNvPr>
            <p:cNvSpPr/>
            <p:nvPr/>
          </p:nvSpPr>
          <p:spPr>
            <a:xfrm>
              <a:off x="4819681" y="3148509"/>
              <a:ext cx="4796575" cy="185474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u="sng" dirty="0">
                  <a:solidFill>
                    <a:schemeClr val="tx1"/>
                  </a:solidFill>
                  <a:latin typeface="GE Inspira" panose="020F0603030400020203"/>
                </a:rPr>
                <a:t>Objective</a:t>
              </a:r>
              <a:r>
                <a:rPr lang="en-US" sz="1400" b="1" dirty="0">
                  <a:solidFill>
                    <a:schemeClr val="tx1"/>
                  </a:solidFill>
                  <a:latin typeface="GE Inspira" panose="020F0603030400020203"/>
                </a:rPr>
                <a:t>: </a:t>
              </a:r>
              <a:r>
                <a:rPr lang="en-US" sz="1400" dirty="0">
                  <a:solidFill>
                    <a:schemeClr val="tx1"/>
                  </a:solidFill>
                  <a:latin typeface="GE Inspira" panose="020F0603030400020203"/>
                </a:rPr>
                <a:t>C</a:t>
              </a:r>
              <a:r>
                <a:rPr lang="en-IN" sz="1400" spc="-1" dirty="0">
                  <a:solidFill>
                    <a:schemeClr val="tx1"/>
                  </a:solidFill>
                  <a:latin typeface="GE Inspira" panose="020F0603030400020203"/>
                  <a:ea typeface="Times New Roman" panose="02020603050405020304"/>
                </a:rPr>
                <a:t>reate an mechanism that </a:t>
              </a:r>
            </a:p>
            <a:p>
              <a:pPr marL="342900" lvl="0" indent="-342900">
                <a:buAutoNum type="arabicParenBoth"/>
              </a:pPr>
              <a:r>
                <a:rPr lang="en-IN" sz="1400" spc="-1" dirty="0">
                  <a:solidFill>
                    <a:schemeClr val="tx1"/>
                  </a:solidFill>
                  <a:latin typeface="GE Inspira" panose="020F0603030400020203"/>
                  <a:ea typeface="Times New Roman" panose="02020603050405020304"/>
                </a:rPr>
                <a:t>Timely alerts to prevent reverse blood flow into IV</a:t>
              </a:r>
            </a:p>
            <a:p>
              <a:pPr marL="342900" lvl="0" indent="-342900">
                <a:buAutoNum type="arabicParenBoth"/>
              </a:pPr>
              <a:r>
                <a:rPr lang="en-IN" sz="1400" spc="-1" dirty="0">
                  <a:solidFill>
                    <a:schemeClr val="tx1"/>
                  </a:solidFill>
                  <a:latin typeface="GE Inspira" panose="020F0603030400020203"/>
                  <a:ea typeface="Times New Roman" panose="02020603050405020304"/>
                </a:rPr>
                <a:t>Automatic IV cut-off in worst-case </a:t>
              </a:r>
            </a:p>
            <a:p>
              <a:pPr marL="342900" lvl="0" indent="-342900">
                <a:buAutoNum type="arabicParenBoth"/>
              </a:pPr>
              <a:r>
                <a:rPr lang="en-IN" sz="1400" spc="-1" dirty="0">
                  <a:solidFill>
                    <a:schemeClr val="tx1"/>
                  </a:solidFill>
                  <a:latin typeface="GE Inspira" panose="020F0603030400020203"/>
                  <a:ea typeface="Times New Roman" panose="02020603050405020304"/>
                </a:rPr>
                <a:t>Remote monitoring across beds within hospital</a:t>
              </a:r>
            </a:p>
            <a:p>
              <a:pPr marL="342900" lvl="0" indent="-342900">
                <a:buAutoNum type="arabicParenBoth"/>
              </a:pPr>
              <a:r>
                <a:rPr lang="en-IN" sz="1400" spc="-1" dirty="0">
                  <a:solidFill>
                    <a:schemeClr val="tx1"/>
                  </a:solidFill>
                  <a:latin typeface="GE Inspira" panose="020F0603030400020203"/>
                  <a:ea typeface="Times New Roman" panose="02020603050405020304"/>
                </a:rPr>
                <a:t>Doctors has capabilities to view the blood flow remotely based on their recommended prescription (Future)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A0E5608-939E-4B27-8A95-B6C1D0B170A9}"/>
                </a:ext>
              </a:extLst>
            </p:cNvPr>
            <p:cNvSpPr/>
            <p:nvPr/>
          </p:nvSpPr>
          <p:spPr>
            <a:xfrm>
              <a:off x="0" y="5003255"/>
              <a:ext cx="4819324" cy="18547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Benefit(s) : </a:t>
              </a:r>
            </a:p>
            <a:p>
              <a:pPr marL="895243" lvl="1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Timely Alerts, IV cut-off</a:t>
              </a:r>
            </a:p>
            <a:p>
              <a:pPr marL="895243" lvl="1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Remote monitoring</a:t>
              </a:r>
            </a:p>
            <a:p>
              <a:pPr marL="895243" lvl="1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Portability</a:t>
              </a:r>
            </a:p>
            <a:p>
              <a:pPr marL="895243" lvl="1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Cost Effective</a:t>
              </a:r>
            </a:p>
            <a:p>
              <a:pPr marL="895243" lvl="1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User friendly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2CC0E02-673C-4A0D-BD8C-412E16D14C40}"/>
                </a:ext>
              </a:extLst>
            </p:cNvPr>
            <p:cNvSpPr/>
            <p:nvPr/>
          </p:nvSpPr>
          <p:spPr>
            <a:xfrm>
              <a:off x="4819324" y="5003254"/>
              <a:ext cx="4796575" cy="185474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US" sz="1400" b="1" u="sng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Resources</a:t>
              </a:r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: </a:t>
              </a:r>
            </a:p>
            <a:p>
              <a:pPr lvl="0"/>
              <a:endParaRPr lang="en-US" sz="1400" dirty="0">
                <a:solidFill>
                  <a:schemeClr val="tx1"/>
                </a:solidFill>
                <a:latin typeface="GE Inspira Sans" panose="020B0503060000000003" pitchFamily="34" charset="0"/>
              </a:endParaRPr>
            </a:p>
            <a:p>
              <a:pPr lvl="0"/>
              <a:r>
                <a:rPr lang="en-US" sz="1400" u="sng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Hardware: </a:t>
              </a:r>
            </a:p>
            <a:p>
              <a:pPr lvl="0"/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ESP32, IR sensor, OLED, LDR, Lasor sensor, servo motor</a:t>
              </a:r>
            </a:p>
            <a:p>
              <a:pPr lvl="0"/>
              <a:endParaRPr lang="en-US" sz="1400" dirty="0">
                <a:solidFill>
                  <a:schemeClr val="tx1"/>
                </a:solidFill>
                <a:latin typeface="GE Inspira Sans" panose="020B0503060000000003" pitchFamily="34" charset="0"/>
              </a:endParaRPr>
            </a:p>
            <a:p>
              <a:pPr lvl="0"/>
              <a:r>
                <a:rPr lang="en-US" sz="1400" u="sng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Software: </a:t>
              </a:r>
            </a:p>
            <a:p>
              <a:pPr lvl="0"/>
              <a:r>
                <a:rPr lang="en-US" sz="1400" dirty="0">
                  <a:solidFill>
                    <a:schemeClr val="tx1"/>
                  </a:solidFill>
                  <a:latin typeface="GE Inspira Sans" panose="020B0503060000000003" pitchFamily="34" charset="0"/>
                </a:rPr>
                <a:t>Flutter(Mobile app), Firebase (NoSQL)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F9A30B-4FA3-4B21-BA77-CFF402A7E82E}"/>
              </a:ext>
            </a:extLst>
          </p:cNvPr>
          <p:cNvCxnSpPr>
            <a:cxnSpLocks/>
          </p:cNvCxnSpPr>
          <p:nvPr/>
        </p:nvCxnSpPr>
        <p:spPr>
          <a:xfrm>
            <a:off x="6163915" y="618978"/>
            <a:ext cx="6689" cy="604617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0C1B9CA6-3568-4789-90CF-637B6F7D8EBB}"/>
              </a:ext>
            </a:extLst>
          </p:cNvPr>
          <p:cNvSpPr/>
          <p:nvPr/>
        </p:nvSpPr>
        <p:spPr>
          <a:xfrm>
            <a:off x="5187963" y="5039509"/>
            <a:ext cx="2371421" cy="133951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 Inspira" panose="020F0603030400020203"/>
              </a:rPr>
              <a:t>Firebase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3F6C8-B5F6-4B15-B519-0CDCA0DD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1793"/>
            <a:ext cx="10969943" cy="471364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Flow Diagram</a:t>
            </a:r>
          </a:p>
        </p:txBody>
      </p:sp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2075FDEB-8077-4300-BF29-B0EDF58CD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6662" y="5403866"/>
            <a:ext cx="520024" cy="4486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9BBC41-A1A1-43E3-97F6-F8B029463D44}"/>
              </a:ext>
            </a:extLst>
          </p:cNvPr>
          <p:cNvSpPr/>
          <p:nvPr/>
        </p:nvSpPr>
        <p:spPr>
          <a:xfrm>
            <a:off x="403571" y="1583212"/>
            <a:ext cx="1385440" cy="5714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Laser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3FD87F-CFE0-4384-8C9B-76FE7E07FAF0}"/>
              </a:ext>
            </a:extLst>
          </p:cNvPr>
          <p:cNvSpPr/>
          <p:nvPr/>
        </p:nvSpPr>
        <p:spPr>
          <a:xfrm>
            <a:off x="403571" y="2628339"/>
            <a:ext cx="1385440" cy="5714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Buzzer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E85081-9939-47CF-80C7-809AE751D50A}"/>
              </a:ext>
            </a:extLst>
          </p:cNvPr>
          <p:cNvSpPr/>
          <p:nvPr/>
        </p:nvSpPr>
        <p:spPr>
          <a:xfrm>
            <a:off x="4249920" y="2628339"/>
            <a:ext cx="1385440" cy="5714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IR sensor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F5F2A4-F23F-4CE6-87F2-1D33C817CD12}"/>
              </a:ext>
            </a:extLst>
          </p:cNvPr>
          <p:cNvSpPr/>
          <p:nvPr/>
        </p:nvSpPr>
        <p:spPr>
          <a:xfrm>
            <a:off x="4249920" y="1583212"/>
            <a:ext cx="1385440" cy="5714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LDR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BAD252-49FF-476F-B1F5-1E4CA0A2BEDB}"/>
              </a:ext>
            </a:extLst>
          </p:cNvPr>
          <p:cNvSpPr/>
          <p:nvPr/>
        </p:nvSpPr>
        <p:spPr>
          <a:xfrm>
            <a:off x="2245591" y="4697407"/>
            <a:ext cx="1583328" cy="5761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Network call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BB800E-3D17-4563-886C-2F69FDB368EA}"/>
              </a:ext>
            </a:extLst>
          </p:cNvPr>
          <p:cNvSpPr/>
          <p:nvPr/>
        </p:nvSpPr>
        <p:spPr>
          <a:xfrm>
            <a:off x="2245591" y="1400138"/>
            <a:ext cx="1622364" cy="28563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GE Inspira"/>
              </a:rPr>
              <a:t>ESP 32</a:t>
            </a:r>
          </a:p>
          <a:p>
            <a:pPr algn="ctr"/>
            <a:r>
              <a:rPr lang="en-US" sz="1800" dirty="0">
                <a:latin typeface="GE Inspira"/>
              </a:rPr>
              <a:t>Micro controller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68DD6F9-7A2C-4F8F-A167-5006B17BCF61}"/>
              </a:ext>
            </a:extLst>
          </p:cNvPr>
          <p:cNvSpPr/>
          <p:nvPr/>
        </p:nvSpPr>
        <p:spPr>
          <a:xfrm>
            <a:off x="4264208" y="3520413"/>
            <a:ext cx="1385440" cy="5761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 Inspira"/>
              </a:rPr>
              <a:t>Cut-off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86351A-2BA6-4D0E-918B-93127A4EBF39}"/>
              </a:ext>
            </a:extLst>
          </p:cNvPr>
          <p:cNvCxnSpPr>
            <a:stCxn id="11" idx="3"/>
          </p:cNvCxnSpPr>
          <p:nvPr/>
        </p:nvCxnSpPr>
        <p:spPr>
          <a:xfrm>
            <a:off x="1789011" y="1868941"/>
            <a:ext cx="45658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73768F-AA0C-42BD-9408-05569F3F9202}"/>
              </a:ext>
            </a:extLst>
          </p:cNvPr>
          <p:cNvCxnSpPr>
            <a:cxnSpLocks/>
          </p:cNvCxnSpPr>
          <p:nvPr/>
        </p:nvCxnSpPr>
        <p:spPr>
          <a:xfrm flipH="1">
            <a:off x="3853668" y="1868941"/>
            <a:ext cx="3819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2DF2D3-A18F-4616-B1D7-EBD63C130487}"/>
              </a:ext>
            </a:extLst>
          </p:cNvPr>
          <p:cNvCxnSpPr/>
          <p:nvPr/>
        </p:nvCxnSpPr>
        <p:spPr>
          <a:xfrm>
            <a:off x="1731859" y="2938195"/>
            <a:ext cx="45658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F46DCC-8869-4D6A-BF3A-5C39709C938A}"/>
              </a:ext>
            </a:extLst>
          </p:cNvPr>
          <p:cNvCxnSpPr>
            <a:cxnSpLocks/>
          </p:cNvCxnSpPr>
          <p:nvPr/>
        </p:nvCxnSpPr>
        <p:spPr>
          <a:xfrm flipH="1">
            <a:off x="3810803" y="2938195"/>
            <a:ext cx="439117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410A3B-8817-405E-8369-D55339150AC0}"/>
              </a:ext>
            </a:extLst>
          </p:cNvPr>
          <p:cNvCxnSpPr>
            <a:stCxn id="13" idx="2"/>
          </p:cNvCxnSpPr>
          <p:nvPr/>
        </p:nvCxnSpPr>
        <p:spPr>
          <a:xfrm>
            <a:off x="3056773" y="4256494"/>
            <a:ext cx="0" cy="42758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3892760-BD6E-4D24-A53D-1FE8730BD370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3920458" y="4390378"/>
            <a:ext cx="439852" cy="2206258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F70036-FADF-4E1D-8C6A-395EEC3EE1DF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850492" y="3808500"/>
            <a:ext cx="413716" cy="114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BC3ADA4-31AC-4D24-8FF7-B31265919FCD}"/>
              </a:ext>
            </a:extLst>
          </p:cNvPr>
          <p:cNvCxnSpPr>
            <a:cxnSpLocks/>
          </p:cNvCxnSpPr>
          <p:nvPr/>
        </p:nvCxnSpPr>
        <p:spPr>
          <a:xfrm flipV="1">
            <a:off x="7499549" y="5084829"/>
            <a:ext cx="1896280" cy="737218"/>
          </a:xfrm>
          <a:prstGeom prst="bentConnector3">
            <a:avLst>
              <a:gd name="adj1" fmla="val 100545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7F2865-A9E0-4BF0-8C77-EA0F0818632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649648" y="3808500"/>
            <a:ext cx="1191827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D1CB99-8D56-4B6F-BB97-FB08A5FD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86" y="791559"/>
            <a:ext cx="2741643" cy="4293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A11C1-4B66-403C-9284-71A1C3DC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733" y="791558"/>
            <a:ext cx="2548602" cy="42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81F9-22CF-4AB5-8F6F-12800F78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25439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8458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6C00F-5F25-486D-89BE-FD8478D8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12" y="634674"/>
            <a:ext cx="4648200" cy="602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EF985-62CA-44AE-A463-35CD6AE2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12" y="110799"/>
            <a:ext cx="2428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55C190-BCC6-4401-9B35-6DD68C0E2EE8}"/>
              </a:ext>
            </a:extLst>
          </p:cNvPr>
          <p:cNvSpPr txBox="1">
            <a:spLocks/>
          </p:cNvSpPr>
          <p:nvPr/>
        </p:nvSpPr>
        <p:spPr>
          <a:xfrm>
            <a:off x="609440" y="143997"/>
            <a:ext cx="10969943" cy="471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FIVE RIGHTS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B173-8B12-496A-8538-11628BE0A186}"/>
              </a:ext>
            </a:extLst>
          </p:cNvPr>
          <p:cNvSpPr txBox="1"/>
          <p:nvPr/>
        </p:nvSpPr>
        <p:spPr>
          <a:xfrm>
            <a:off x="705079" y="1046602"/>
            <a:ext cx="7601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Patient </a:t>
            </a:r>
          </a:p>
          <a:p>
            <a:r>
              <a:rPr lang="en-US" dirty="0"/>
              <a:t>Right Drug</a:t>
            </a:r>
          </a:p>
          <a:p>
            <a:r>
              <a:rPr lang="en-US" dirty="0"/>
              <a:t>Right Dose</a:t>
            </a:r>
          </a:p>
          <a:p>
            <a:r>
              <a:rPr lang="en-US" dirty="0"/>
              <a:t>Right Route</a:t>
            </a:r>
          </a:p>
          <a:p>
            <a:r>
              <a:rPr lang="en-US" dirty="0"/>
              <a:t>Right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CD9F85-1B70-4597-A442-667F6902966F}"/>
              </a:ext>
            </a:extLst>
          </p:cNvPr>
          <p:cNvSpPr txBox="1">
            <a:spLocks/>
          </p:cNvSpPr>
          <p:nvPr/>
        </p:nvSpPr>
        <p:spPr>
          <a:xfrm>
            <a:off x="609440" y="165743"/>
            <a:ext cx="10969943" cy="471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Key Takeaways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81F01B7-A572-42C8-A695-3D3B4E58A3BB}"/>
              </a:ext>
            </a:extLst>
          </p:cNvPr>
          <p:cNvSpPr/>
          <p:nvPr/>
        </p:nvSpPr>
        <p:spPr>
          <a:xfrm>
            <a:off x="1223888" y="1432559"/>
            <a:ext cx="2419643" cy="18569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Cost Effective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13620AC-18C0-4097-B87C-FC2B98892224}"/>
              </a:ext>
            </a:extLst>
          </p:cNvPr>
          <p:cNvSpPr/>
          <p:nvPr/>
        </p:nvSpPr>
        <p:spPr>
          <a:xfrm>
            <a:off x="8545294" y="1432559"/>
            <a:ext cx="2722928" cy="18569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Learning new technologies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798D8D62-8FD3-461F-BB83-E8B1C6D0868C}"/>
              </a:ext>
            </a:extLst>
          </p:cNvPr>
          <p:cNvSpPr/>
          <p:nvPr/>
        </p:nvSpPr>
        <p:spPr>
          <a:xfrm>
            <a:off x="8848579" y="4496973"/>
            <a:ext cx="2419643" cy="18569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Team experience and exposure diversity</a:t>
            </a: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D476A03D-6108-4251-A048-F62AB86C1B64}"/>
              </a:ext>
            </a:extLst>
          </p:cNvPr>
          <p:cNvSpPr/>
          <p:nvPr/>
        </p:nvSpPr>
        <p:spPr>
          <a:xfrm>
            <a:off x="5090159" y="2070295"/>
            <a:ext cx="2419643" cy="2717410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Real time business case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42A83C87-1B1C-4428-BFD4-36937D855B22}"/>
              </a:ext>
            </a:extLst>
          </p:cNvPr>
          <p:cNvSpPr/>
          <p:nvPr/>
        </p:nvSpPr>
        <p:spPr>
          <a:xfrm>
            <a:off x="1348898" y="4550898"/>
            <a:ext cx="2419643" cy="18569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5059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321A"/>
      </a:accent1>
      <a:accent2>
        <a:srgbClr val="F69C2A"/>
      </a:accent2>
      <a:accent3>
        <a:srgbClr val="2F8CA4"/>
      </a:accent3>
      <a:accent4>
        <a:srgbClr val="504160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Custom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 Inspira</vt:lpstr>
      <vt:lpstr>GE Inspira Sans</vt:lpstr>
      <vt:lpstr>Wingdings</vt:lpstr>
      <vt:lpstr>Office Theme</vt:lpstr>
      <vt:lpstr>PowerPoint Presentation</vt:lpstr>
      <vt:lpstr>Flow Diagram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2019-09-20T04:30:22Z</dcterms:modified>
</cp:coreProperties>
</file>