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17"/>
  </p:notesMasterIdLst>
  <p:handoutMasterIdLst>
    <p:handoutMasterId r:id="rId18"/>
  </p:handoutMasterIdLst>
  <p:sldIdLst>
    <p:sldId id="256" r:id="rId5"/>
    <p:sldId id="272" r:id="rId6"/>
    <p:sldId id="271" r:id="rId7"/>
    <p:sldId id="262" r:id="rId8"/>
    <p:sldId id="264" r:id="rId9"/>
    <p:sldId id="265" r:id="rId10"/>
    <p:sldId id="266" r:id="rId11"/>
    <p:sldId id="270" r:id="rId12"/>
    <p:sldId id="267" r:id="rId13"/>
    <p:sldId id="268" r:id="rId14"/>
    <p:sldId id="26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6/1/2025</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6/1/2025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C8DB3-D474-9C15-B3A3-3B0800A3BC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AEDD3A-6D4E-DFC3-FC5D-C6D0077C9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FDCBFB-D29E-4F25-58DF-B511121E95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BF8792-CB11-3BD6-B082-F1A29F464F35}"/>
              </a:ext>
            </a:extLst>
          </p:cNvPr>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149413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6/1/2025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0701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264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36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707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659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6/1/2025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5154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48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004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13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6/1/2025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237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6/1/2025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5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6/1/2025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5803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575076" y="1113701"/>
            <a:ext cx="7505234" cy="2189336"/>
          </a:xfrm>
        </p:spPr>
        <p:txBody>
          <a:bodyPr anchor="ctr">
            <a:normAutofit/>
          </a:bodyPr>
          <a:lstStyle/>
          <a:p>
            <a:pPr algn="ctr"/>
            <a:r>
              <a:rPr lang="en-US" sz="4800" dirty="0">
                <a:solidFill>
                  <a:schemeClr val="tx1">
                    <a:lumMod val="95000"/>
                    <a:lumOff val="5000"/>
                  </a:schemeClr>
                </a:solidFill>
              </a:rPr>
              <a:t>Artificial intelligence and machine learning</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4540587" y="3303037"/>
            <a:ext cx="6760463" cy="2744237"/>
          </a:xfrm>
        </p:spPr>
        <p:txBody>
          <a:bodyPr>
            <a:normAutofit/>
          </a:bodyPr>
          <a:lstStyle/>
          <a:p>
            <a:pPr algn="l"/>
            <a:r>
              <a:rPr lang="en-US" sz="2800" b="1" dirty="0">
                <a:solidFill>
                  <a:schemeClr val="tx1">
                    <a:lumMod val="95000"/>
                    <a:lumOff val="5000"/>
                  </a:schemeClr>
                </a:solidFill>
              </a:rPr>
              <a:t>Sushma </a:t>
            </a:r>
            <a:r>
              <a:rPr lang="en-US" sz="2800" b="1" dirty="0" err="1">
                <a:solidFill>
                  <a:schemeClr val="tx1">
                    <a:lumMod val="95000"/>
                    <a:lumOff val="5000"/>
                  </a:schemeClr>
                </a:solidFill>
              </a:rPr>
              <a:t>kota</a:t>
            </a:r>
            <a:endParaRPr lang="en-US" sz="2800" dirty="0">
              <a:solidFill>
                <a:schemeClr val="tx1">
                  <a:lumMod val="95000"/>
                  <a:lumOff val="5000"/>
                </a:schemeClr>
              </a:solidFill>
            </a:endParaRPr>
          </a:p>
          <a:p>
            <a:pPr algn="ctr"/>
            <a:endParaRPr lang="en-US" dirty="0">
              <a:solidFill>
                <a:schemeClr val="bg1"/>
              </a:solidFill>
            </a:endParaRP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1632" y="642594"/>
            <a:ext cx="353568" cy="573558"/>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051560" y="548640"/>
            <a:ext cx="10073640" cy="5623560"/>
          </a:xfrm>
        </p:spPr>
        <p:txBody>
          <a:bodyPr>
            <a:normAutofit/>
          </a:bodyPr>
          <a:lstStyle/>
          <a:p>
            <a:pPr marL="0" indent="0">
              <a:buNone/>
            </a:pPr>
            <a:r>
              <a:rPr lang="en-US" b="1" dirty="0"/>
              <a:t>b) Feature Selection Interpretation for the Given Dataset</a:t>
            </a:r>
          </a:p>
          <a:p>
            <a:pPr marL="0" indent="0">
              <a:buNone/>
            </a:pPr>
            <a:endParaRPr lang="en-US" b="1" dirty="0"/>
          </a:p>
          <a:p>
            <a:pPr marL="0" indent="0">
              <a:buNone/>
            </a:pPr>
            <a:r>
              <a:rPr lang="en-US" b="1" dirty="0"/>
              <a:t>Underlying Data Generation Process:</a:t>
            </a:r>
            <a:br>
              <a:rPr lang="en-US" dirty="0"/>
            </a:br>
            <a:r>
              <a:rPr lang="en-US" dirty="0"/>
              <a:t>The true underlying model for generating y was given by:</a:t>
            </a:r>
          </a:p>
          <a:p>
            <a:pPr marL="0" indent="0">
              <a:buNone/>
            </a:pPr>
            <a:r>
              <a:rPr lang="es-ES" dirty="0"/>
              <a:t>y = 3 + 2*x1 - 1.5*x2 + 0.5*x3 + epsilon .</a:t>
            </a:r>
          </a:p>
          <a:p>
            <a:pPr marL="0" indent="0">
              <a:buNone/>
            </a:pPr>
            <a:r>
              <a:rPr lang="en-US" dirty="0"/>
              <a:t>This indicates that all three features are actually relevant, with known coefficients (2 for x1,−1.5 for x2​, and 0.5 for x3​).</a:t>
            </a:r>
          </a:p>
          <a:p>
            <a:pPr marL="0" indent="0">
              <a:buNone/>
            </a:pPr>
            <a:endParaRPr lang="en-US" dirty="0"/>
          </a:p>
          <a:p>
            <a:pPr marL="0" indent="0">
              <a:buNone/>
            </a:pPr>
            <a:r>
              <a:rPr lang="en-US" b="1" dirty="0"/>
              <a:t>Ridge Regression Coefficients:</a:t>
            </a:r>
            <a:br>
              <a:rPr lang="en-US" dirty="0"/>
            </a:br>
            <a:r>
              <a:rPr lang="en-US" dirty="0"/>
              <a:t>In our Ridge model, you might see coefficients that are close to the true values, albeit slightly shrunk depending on the regularization strength (alpha). Ridge tends to keep all features in the model, meaning that even if one feature were less important, it would still have a non-zero coefficient.</a:t>
            </a:r>
          </a:p>
        </p:txBody>
      </p:sp>
    </p:spTree>
    <p:extLst>
      <p:ext uri="{BB962C8B-B14F-4D97-AF65-F5344CB8AC3E}">
        <p14:creationId xmlns:p14="http://schemas.microsoft.com/office/powerpoint/2010/main" val="102161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928" y="642594"/>
            <a:ext cx="271272" cy="719862"/>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832104" y="731520"/>
            <a:ext cx="10293096" cy="5303520"/>
          </a:xfrm>
        </p:spPr>
        <p:txBody>
          <a:bodyPr>
            <a:normAutofit/>
          </a:bodyPr>
          <a:lstStyle/>
          <a:p>
            <a:pPr marL="0" indent="0">
              <a:buNone/>
            </a:pPr>
            <a:r>
              <a:rPr lang="en-US" b="1" dirty="0"/>
              <a:t>Lasso Regression Coefficients:</a:t>
            </a:r>
            <a:br>
              <a:rPr lang="en-US" dirty="0"/>
            </a:br>
            <a:r>
              <a:rPr lang="en-US" dirty="0"/>
              <a:t>The Lasso model, due to its L1 penalty, may set some coefficients to zero if the corresponding features do not significantly contribute to reducing the error. In this synthetic dataset where all features are relevant, if the penalty parameter (alpha) is too high, Lasso might shrink one of the coefficients to zero, incorrectly performing feature selection. However, with a carefully tuned alpha (like 0.1 in our example), Lasso should retain non-zero coefficients for x1​, x2​, and x3​, though they might be biased towards zero compared to their true values.</a:t>
            </a:r>
          </a:p>
          <a:p>
            <a:pPr marL="0" indent="0">
              <a:buNone/>
            </a:pPr>
            <a:endParaRPr lang="en-US" b="1" dirty="0"/>
          </a:p>
          <a:p>
            <a:pPr marL="0" indent="0">
              <a:buNone/>
            </a:pPr>
            <a:r>
              <a:rPr lang="en-US" b="1" dirty="0"/>
              <a:t>Comparing Both Models:</a:t>
            </a:r>
            <a:endParaRPr lang="en-US" dirty="0"/>
          </a:p>
          <a:p>
            <a:pPr marL="0" indent="0">
              <a:buNone/>
            </a:pPr>
            <a:r>
              <a:rPr lang="en-US" b="1" dirty="0"/>
              <a:t>Ridge Regression:</a:t>
            </a:r>
            <a:br>
              <a:rPr lang="en-US" dirty="0"/>
            </a:br>
            <a:r>
              <a:rPr lang="en-US" dirty="0"/>
              <a:t>Keeps all features with non-zero coefficients. This is beneficial when you believe every feature has some relevance.</a:t>
            </a:r>
          </a:p>
          <a:p>
            <a:pPr marL="0" indent="0">
              <a:buNone/>
            </a:pPr>
            <a:r>
              <a:rPr lang="en-US" b="1" dirty="0"/>
              <a:t>Lasso Regression:</a:t>
            </a:r>
            <a:br>
              <a:rPr lang="en-US" dirty="0"/>
            </a:br>
            <a:r>
              <a:rPr lang="en-US" dirty="0"/>
              <a:t>Tends to eliminate features that are less important by setting their coefficients to exactly zero. This property is particularly useful when you have a large number of features and expect only a few to be informative.</a:t>
            </a:r>
          </a:p>
          <a:p>
            <a:endParaRPr lang="en-IN" dirty="0"/>
          </a:p>
        </p:txBody>
      </p:sp>
    </p:spTree>
    <p:extLst>
      <p:ext uri="{BB962C8B-B14F-4D97-AF65-F5344CB8AC3E}">
        <p14:creationId xmlns:p14="http://schemas.microsoft.com/office/powerpoint/2010/main" val="314009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a:t>
            </a:r>
          </a:p>
        </p:txBody>
      </p:sp>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flipV="1">
            <a:off x="10707624" y="1868815"/>
            <a:ext cx="426895" cy="731461"/>
          </a:xfrm>
        </p:spPr>
        <p:txBody>
          <a:bodyPr>
            <a:normAutofit lnSpcReduction="10000"/>
          </a:bodyPr>
          <a:lstStyle/>
          <a:p>
            <a:pPr algn="ctr"/>
            <a:r>
              <a:rPr lang="en-US" sz="4400" b="1" dirty="0"/>
              <a:t>  </a:t>
            </a:r>
          </a:p>
        </p:txBody>
      </p:sp>
      <p:pic>
        <p:nvPicPr>
          <p:cNvPr id="1026" name="Picture 2" descr="Cool Thank You Slide For PowerPoint &amp; Google Slides"/>
          <p:cNvPicPr>
            <a:picLocks noChangeAspect="1" noChangeArrowheads="1"/>
          </p:cNvPicPr>
          <p:nvPr/>
        </p:nvPicPr>
        <p:blipFill rotWithShape="1">
          <a:blip r:embed="rId3">
            <a:extLst>
              <a:ext uri="{28A0092B-C50C-407E-A947-70E740481C1C}">
                <a14:useLocalDpi xmlns:a14="http://schemas.microsoft.com/office/drawing/2010/main" val="0"/>
              </a:ext>
            </a:extLst>
          </a:blip>
          <a:srcRect l="12999" r="12001"/>
          <a:stretch/>
        </p:blipFill>
        <p:spPr bwMode="auto">
          <a:xfrm>
            <a:off x="3264408" y="1356751"/>
            <a:ext cx="54864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54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4000">
              <a:schemeClr val="bg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043DF8E-08FE-33AA-D6EF-4DFD7394BA4A}"/>
              </a:ext>
            </a:extLst>
          </p:cNvPr>
          <p:cNvSpPr>
            <a:spLocks noGrp="1"/>
          </p:cNvSpPr>
          <p:nvPr>
            <p:ph idx="1"/>
          </p:nvPr>
        </p:nvSpPr>
        <p:spPr/>
        <p:txBody>
          <a:bodyPr/>
          <a:lstStyle/>
          <a:p>
            <a:pPr algn="just"/>
            <a:r>
              <a:rPr lang="en-US" dirty="0"/>
              <a:t>Lasso and ridge regression are linear regression techniques that use regularization to improve model performance and prevent overfitting.</a:t>
            </a:r>
          </a:p>
          <a:p>
            <a:pPr algn="just"/>
            <a:endParaRPr lang="en-US" dirty="0"/>
          </a:p>
          <a:p>
            <a:pPr algn="just"/>
            <a:r>
              <a:rPr lang="en-US" b="1" dirty="0"/>
              <a:t>Lasso regression </a:t>
            </a:r>
            <a:r>
              <a:rPr lang="en-US" dirty="0"/>
              <a:t>is a regularization technique that applies a penalty to prevent overfitting and enhance the accuracy of statistical models.</a:t>
            </a:r>
          </a:p>
          <a:p>
            <a:pPr algn="just"/>
            <a:endParaRPr lang="en-US" dirty="0"/>
          </a:p>
          <a:p>
            <a:pPr algn="just"/>
            <a:r>
              <a:rPr lang="en-US" b="1" dirty="0"/>
              <a:t>Ridge regression </a:t>
            </a:r>
            <a:r>
              <a:rPr lang="en-US" dirty="0"/>
              <a:t>is a method of estimating the coefficients of multiple-regression models in scenarios where the independent variables are highly correlated. </a:t>
            </a:r>
            <a:endParaRPr lang="en-IN" dirty="0"/>
          </a:p>
          <a:p>
            <a:endParaRPr lang="en-IN" dirty="0"/>
          </a:p>
        </p:txBody>
      </p:sp>
      <p:sp>
        <p:nvSpPr>
          <p:cNvPr id="6" name="Text Placeholder 5">
            <a:extLst>
              <a:ext uri="{FF2B5EF4-FFF2-40B4-BE49-F238E27FC236}">
                <a16:creationId xmlns:a16="http://schemas.microsoft.com/office/drawing/2014/main" id="{7B7D1B45-B3B8-326C-AB41-7331C184ABF2}"/>
              </a:ext>
            </a:extLst>
          </p:cNvPr>
          <p:cNvSpPr>
            <a:spLocks noGrp="1"/>
          </p:cNvSpPr>
          <p:nvPr>
            <p:ph type="body" sz="half" idx="2"/>
          </p:nvPr>
        </p:nvSpPr>
        <p:spPr>
          <a:xfrm>
            <a:off x="9022080" y="182880"/>
            <a:ext cx="2926080" cy="6421120"/>
          </a:xfrm>
          <a:solidFill>
            <a:schemeClr val="bg1"/>
          </a:solidFill>
          <a:ln>
            <a:solidFill>
              <a:schemeClr val="bg2">
                <a:lumMod val="75000"/>
              </a:schemeClr>
            </a:solidFill>
          </a:ln>
        </p:spPr>
        <p:txBody>
          <a:bodyPr>
            <a:normAutofit/>
          </a:bodyPr>
          <a:lstStyle/>
          <a:p>
            <a:endParaRPr lang="en-US" sz="2800" b="1" dirty="0">
              <a:solidFill>
                <a:schemeClr val="tx1"/>
              </a:solidFill>
            </a:endParaRPr>
          </a:p>
          <a:p>
            <a:endParaRPr lang="en-US" sz="2800" b="1" dirty="0">
              <a:solidFill>
                <a:schemeClr val="tx1"/>
              </a:solidFill>
            </a:endParaRPr>
          </a:p>
          <a:p>
            <a:endParaRPr lang="en-US" sz="2800" b="1" dirty="0">
              <a:solidFill>
                <a:schemeClr val="tx1"/>
              </a:solidFill>
            </a:endParaRPr>
          </a:p>
          <a:p>
            <a:endParaRPr lang="en-US" sz="2800" b="1" dirty="0">
              <a:solidFill>
                <a:schemeClr val="tx1"/>
              </a:solidFill>
            </a:endParaRPr>
          </a:p>
          <a:p>
            <a:pPr algn="ctr"/>
            <a:r>
              <a:rPr lang="en-US" sz="2800" b="1" dirty="0">
                <a:solidFill>
                  <a:schemeClr val="tx1"/>
                </a:solidFill>
              </a:rPr>
              <a:t>LASSO AND </a:t>
            </a:r>
          </a:p>
          <a:p>
            <a:pPr algn="ctr"/>
            <a:r>
              <a:rPr lang="en-US" sz="2800" b="1" dirty="0">
                <a:solidFill>
                  <a:schemeClr val="tx1"/>
                </a:solidFill>
              </a:rPr>
              <a:t>RIDGE</a:t>
            </a:r>
          </a:p>
          <a:p>
            <a:pPr algn="ctr"/>
            <a:r>
              <a:rPr lang="en-US" sz="2800" b="1" dirty="0">
                <a:solidFill>
                  <a:schemeClr val="tx1"/>
                </a:solidFill>
              </a:rPr>
              <a:t>REGRESSION</a:t>
            </a:r>
          </a:p>
        </p:txBody>
      </p:sp>
    </p:spTree>
    <p:extLst>
      <p:ext uri="{BB962C8B-B14F-4D97-AF65-F5344CB8AC3E}">
        <p14:creationId xmlns:p14="http://schemas.microsoft.com/office/powerpoint/2010/main" val="270456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a:extLst>
            <a:ext uri="{FF2B5EF4-FFF2-40B4-BE49-F238E27FC236}">
              <a16:creationId xmlns:a16="http://schemas.microsoft.com/office/drawing/2014/main" id="{FDB0787C-2926-A6BA-D6AE-4F00BEA8F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F354A-E4B3-CB5C-0725-C3EC4B12805E}"/>
              </a:ext>
            </a:extLst>
          </p:cNvPr>
          <p:cNvSpPr>
            <a:spLocks noGrp="1"/>
          </p:cNvSpPr>
          <p:nvPr>
            <p:ph type="title"/>
          </p:nvPr>
        </p:nvSpPr>
        <p:spPr>
          <a:xfrm>
            <a:off x="1447736" y="463070"/>
            <a:ext cx="9639363" cy="643354"/>
          </a:xfrm>
        </p:spPr>
        <p:txBody>
          <a:bodyPr>
            <a:normAutofit/>
          </a:bodyPr>
          <a:lstStyle/>
          <a:p>
            <a:pPr algn="ctr"/>
            <a:r>
              <a:rPr lang="en-US" sz="3600" dirty="0">
                <a:solidFill>
                  <a:schemeClr val="bg2">
                    <a:lumMod val="50000"/>
                  </a:schemeClr>
                </a:solidFill>
              </a:rPr>
              <a:t>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83D400-13F9-932D-9127-94612F3AEC54}"/>
                  </a:ext>
                </a:extLst>
              </p:cNvPr>
              <p:cNvSpPr>
                <a:spLocks noGrp="1"/>
              </p:cNvSpPr>
              <p:nvPr>
                <p:ph idx="1"/>
              </p:nvPr>
            </p:nvSpPr>
            <p:spPr>
              <a:xfrm>
                <a:off x="1106424" y="950976"/>
                <a:ext cx="10287000" cy="5632704"/>
              </a:xfrm>
            </p:spPr>
            <p:txBody>
              <a:bodyPr>
                <a:normAutofit/>
              </a:bodyPr>
              <a:lstStyle/>
              <a:p>
                <a:pPr marL="0" indent="0" algn="just">
                  <a:buNone/>
                </a:pPr>
                <a:r>
                  <a:rPr lang="en-IN" b="1" dirty="0"/>
                  <a:t>1. Data Generation: </a:t>
                </a:r>
              </a:p>
              <a:p>
                <a:pPr algn="just"/>
                <a:r>
                  <a:rPr lang="en-IN" dirty="0"/>
                  <a:t>Generate a synthetic dataset with 1000 samples and 3 features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 </m:t>
                        </m:r>
                        <m:r>
                          <a:rPr lang="en-IN" i="1">
                            <a:latin typeface="Cambria Math" panose="02040503050406030204" pitchFamily="18" charset="0"/>
                          </a:rPr>
                          <m:t>𝑥</m:t>
                        </m:r>
                      </m:e>
                      <m:sub>
                        <m:r>
                          <a:rPr lang="en-IN" i="1">
                            <a:latin typeface="Cambria Math" panose="02040503050406030204" pitchFamily="18" charset="0"/>
                          </a:rPr>
                          <m:t>3</m:t>
                        </m:r>
                      </m:sub>
                    </m:sSub>
                  </m:oMath>
                </a14:m>
                <a:r>
                  <a:rPr lang="en-IN" dirty="0"/>
                  <a:t>).</a:t>
                </a:r>
              </a:p>
              <a:p>
                <a:pPr algn="just"/>
                <a:r>
                  <a:rPr lang="en-IN" dirty="0"/>
                  <a:t>Use the following equation to create the target variable </a:t>
                </a:r>
                <a14:m>
                  <m:oMath xmlns:m="http://schemas.openxmlformats.org/officeDocument/2006/math">
                    <m:r>
                      <a:rPr lang="en-IN" i="1">
                        <a:latin typeface="Cambria Math" panose="02040503050406030204" pitchFamily="18" charset="0"/>
                      </a:rPr>
                      <m:t>𝑦</m:t>
                    </m:r>
                  </m:oMath>
                </a14:m>
                <a:r>
                  <a:rPr lang="en-IN" dirty="0"/>
                  <a:t>: </a:t>
                </a:r>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=3+2</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−1.5</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+0.5</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𝜖</m:t>
                    </m:r>
                    <m:r>
                      <a:rPr lang="en-IN" i="1">
                        <a:latin typeface="Cambria Math" panose="02040503050406030204" pitchFamily="18" charset="0"/>
                      </a:rPr>
                      <m:t> </m:t>
                    </m:r>
                  </m:oMath>
                </a14:m>
                <a:r>
                  <a:rPr lang="en-IN" dirty="0"/>
                  <a:t>where </a:t>
                </a:r>
                <a14:m>
                  <m:oMath xmlns:m="http://schemas.openxmlformats.org/officeDocument/2006/math">
                    <m:r>
                      <a:rPr lang="en-IN" i="1">
                        <a:latin typeface="Cambria Math" panose="02040503050406030204" pitchFamily="18" charset="0"/>
                      </a:rPr>
                      <m:t>𝜖</m:t>
                    </m:r>
                  </m:oMath>
                </a14:m>
                <a:r>
                  <a:rPr lang="en-IN" dirty="0"/>
                  <a:t> is a normally distributed noise term with mean 0 and standard deviation 1.</a:t>
                </a:r>
              </a:p>
              <a:p>
                <a:pPr marL="0" lvl="0" indent="0" algn="just">
                  <a:buNone/>
                </a:pPr>
                <a:r>
                  <a:rPr lang="en-IN" b="1" dirty="0"/>
                  <a:t>2.   Model Training:</a:t>
                </a:r>
              </a:p>
              <a:p>
                <a:pPr algn="just"/>
                <a:r>
                  <a:rPr lang="en-IN" dirty="0"/>
                  <a:t>Split the data into training and testing sets (80% for training, 20% for testing).</a:t>
                </a:r>
              </a:p>
              <a:p>
                <a:pPr algn="just"/>
                <a:r>
                  <a:rPr lang="en-IN" dirty="0"/>
                  <a:t>Train a Ridge regression model and a Lasso regression model using scikit-learn.</a:t>
                </a:r>
              </a:p>
              <a:p>
                <a:pPr algn="just"/>
                <a:r>
                  <a:rPr lang="en-IN" dirty="0"/>
                  <a:t>Report the coefficients for both models.</a:t>
                </a:r>
              </a:p>
              <a:p>
                <a:pPr marL="0" lvl="0" indent="0" algn="just">
                  <a:buNone/>
                </a:pPr>
                <a:r>
                  <a:rPr lang="en-IN" b="1" dirty="0"/>
                  <a:t>3.  Model Evaluation:</a:t>
                </a:r>
              </a:p>
              <a:p>
                <a:pPr algn="just"/>
                <a:r>
                  <a:rPr lang="en-IN" dirty="0"/>
                  <a:t>Evaluate the performance of both models on the test set using Mean Squared Error (MSE).</a:t>
                </a:r>
              </a:p>
              <a:p>
                <a:pPr marL="0" lvl="0" indent="0" algn="just">
                  <a:buNone/>
                </a:pPr>
                <a:r>
                  <a:rPr lang="en-IN" b="1" dirty="0"/>
                  <a:t>4.  Analysis:</a:t>
                </a:r>
              </a:p>
              <a:p>
                <a:pPr algn="just"/>
                <a:r>
                  <a:rPr lang="en-IN" dirty="0"/>
                  <a:t>Explain why Lasso regression is more suitable for feature selection </a:t>
                </a:r>
              </a:p>
              <a:p>
                <a:pPr algn="just"/>
                <a:r>
                  <a:rPr lang="en-IN" dirty="0"/>
                  <a:t>Interpret feature selection for the given dataset using both regression models in terms of the coefficients.</a:t>
                </a:r>
              </a:p>
            </p:txBody>
          </p:sp>
        </mc:Choice>
        <mc:Fallback xmlns="">
          <p:sp>
            <p:nvSpPr>
              <p:cNvPr id="3" name="Content Placeholder 2">
                <a:extLst>
                  <a:ext uri="{FF2B5EF4-FFF2-40B4-BE49-F238E27FC236}">
                    <a16:creationId xmlns:a16="http://schemas.microsoft.com/office/drawing/2014/main" id="{7883D400-13F9-932D-9127-94612F3AEC54}"/>
                  </a:ext>
                </a:extLst>
              </p:cNvPr>
              <p:cNvSpPr>
                <a:spLocks noGrp="1" noRot="1" noChangeAspect="1" noMove="1" noResize="1" noEditPoints="1" noAdjustHandles="1" noChangeArrowheads="1" noChangeShapeType="1" noTextEdit="1"/>
              </p:cNvSpPr>
              <p:nvPr>
                <p:ph idx="1"/>
              </p:nvPr>
            </p:nvSpPr>
            <p:spPr>
              <a:xfrm>
                <a:off x="1106424" y="950976"/>
                <a:ext cx="10287000" cy="5632704"/>
              </a:xfrm>
              <a:blipFill>
                <a:blip r:embed="rId4"/>
                <a:stretch>
                  <a:fillRect l="-533" t="-541" r="-474"/>
                </a:stretch>
              </a:blipFill>
            </p:spPr>
            <p:txBody>
              <a:bodyPr/>
              <a:lstStyle/>
              <a:p>
                <a:r>
                  <a:rPr lang="en-IN">
                    <a:noFill/>
                  </a:rPr>
                  <a:t> </a:t>
                </a:r>
              </a:p>
            </p:txBody>
          </p:sp>
        </mc:Fallback>
      </mc:AlternateContent>
    </p:spTree>
    <p:extLst>
      <p:ext uri="{BB962C8B-B14F-4D97-AF65-F5344CB8AC3E}">
        <p14:creationId xmlns:p14="http://schemas.microsoft.com/office/powerpoint/2010/main" val="65215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047410" y="618518"/>
            <a:ext cx="464885" cy="469618"/>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060704" y="868680"/>
            <a:ext cx="10716768" cy="5385816"/>
          </a:xfrm>
        </p:spPr>
        <p:txBody>
          <a:bodyPr>
            <a:normAutofit/>
          </a:bodyPr>
          <a:lstStyle/>
          <a:p>
            <a:pPr marL="0" indent="0">
              <a:buNone/>
            </a:pPr>
            <a:r>
              <a:rPr lang="en-US" sz="2000" b="1" dirty="0"/>
              <a:t>Import required packages:</a:t>
            </a:r>
            <a:endParaRPr lang="en-US" sz="2400" dirty="0"/>
          </a:p>
          <a:p>
            <a:pPr marL="0" indent="0">
              <a:buNone/>
            </a:pPr>
            <a:r>
              <a:rPr lang="en-US" dirty="0"/>
              <a:t>import numpy as np</a:t>
            </a:r>
          </a:p>
          <a:p>
            <a:pPr marL="0" indent="0">
              <a:buNone/>
            </a:pPr>
            <a:r>
              <a:rPr lang="en-US" dirty="0"/>
              <a:t>import pandas as pd</a:t>
            </a:r>
          </a:p>
          <a:p>
            <a:pPr marL="0" indent="0">
              <a:buNone/>
            </a:pPr>
            <a:r>
              <a:rPr lang="en-US" dirty="0"/>
              <a:t>import matplotlib.pyplot as plt</a:t>
            </a:r>
            <a:endParaRPr lang="en-IN" b="1" dirty="0"/>
          </a:p>
          <a:p>
            <a:pPr marL="0" indent="0">
              <a:buNone/>
            </a:pPr>
            <a:r>
              <a:rPr lang="en-IN" b="1" dirty="0"/>
              <a:t># 1. Data Generation</a:t>
            </a:r>
          </a:p>
          <a:p>
            <a:pPr marL="0" indent="0">
              <a:buNone/>
            </a:pPr>
            <a:r>
              <a:rPr lang="en-IN" dirty="0"/>
              <a:t>np.random.seed(42) </a:t>
            </a:r>
          </a:p>
          <a:p>
            <a:pPr marL="0" indent="0">
              <a:buNone/>
            </a:pPr>
            <a:r>
              <a:rPr lang="en-IN" dirty="0"/>
              <a:t>n_samples = 1000</a:t>
            </a:r>
          </a:p>
          <a:p>
            <a:pPr marL="0" indent="0">
              <a:buNone/>
            </a:pPr>
            <a:r>
              <a:rPr lang="en-IN" dirty="0"/>
              <a:t>x1 = np.random.rand(n_samples)</a:t>
            </a:r>
          </a:p>
          <a:p>
            <a:pPr marL="0" indent="0">
              <a:buNone/>
            </a:pPr>
            <a:r>
              <a:rPr lang="en-IN" dirty="0"/>
              <a:t>x2 = np.random.rand(n_samples)</a:t>
            </a:r>
          </a:p>
          <a:p>
            <a:pPr marL="0" indent="0">
              <a:buNone/>
            </a:pPr>
            <a:r>
              <a:rPr lang="en-IN" dirty="0"/>
              <a:t>x3 = np.random.rand(n_samples)</a:t>
            </a:r>
          </a:p>
          <a:p>
            <a:pPr marL="0" indent="0">
              <a:buNone/>
            </a:pPr>
            <a:r>
              <a:rPr lang="en-IN" dirty="0"/>
              <a:t>epsilon = np.random.normal(0, 1, n_samples)                </a:t>
            </a:r>
            <a:r>
              <a:rPr lang="en-IN" b="1" dirty="0"/>
              <a:t>#noise : epsilon</a:t>
            </a:r>
          </a:p>
          <a:p>
            <a:pPr marL="0" indent="0">
              <a:buNone/>
            </a:pPr>
            <a:r>
              <a:rPr lang="es-ES" dirty="0"/>
              <a:t>y = 3 + 2*x1 - 1.5*x2 + 0.5*x3 + epsilon                              </a:t>
            </a:r>
            <a:r>
              <a:rPr lang="es-ES" b="1" dirty="0"/>
              <a:t>#target variable</a:t>
            </a:r>
          </a:p>
          <a:p>
            <a:pPr marL="0" indent="0">
              <a:buNone/>
            </a:pPr>
            <a:r>
              <a:rPr lang="en-IN" dirty="0"/>
              <a:t>data = pd.DataFrame({  'x1': x1,  'x2': x2,  'x3': x3, 'y': y})</a:t>
            </a:r>
          </a:p>
        </p:txBody>
      </p:sp>
    </p:spTree>
    <p:extLst>
      <p:ext uri="{BB962C8B-B14F-4D97-AF65-F5344CB8AC3E}">
        <p14:creationId xmlns:p14="http://schemas.microsoft.com/office/powerpoint/2010/main" val="85184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047409" y="630936"/>
            <a:ext cx="565469" cy="283464"/>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141412" y="512064"/>
            <a:ext cx="10114852" cy="5897880"/>
          </a:xfrm>
        </p:spPr>
        <p:txBody>
          <a:bodyPr>
            <a:normAutofit/>
          </a:bodyPr>
          <a:lstStyle/>
          <a:p>
            <a:pPr marL="0" indent="0">
              <a:buNone/>
            </a:pPr>
            <a:r>
              <a:rPr lang="en-IN" b="1" dirty="0"/>
              <a:t># 2. Model Training</a:t>
            </a:r>
          </a:p>
          <a:p>
            <a:pPr marL="0" indent="0">
              <a:buNone/>
            </a:pPr>
            <a:r>
              <a:rPr lang="en-IN" dirty="0"/>
              <a:t>X = data[['x1', 'x2', 'x3']]</a:t>
            </a:r>
          </a:p>
          <a:p>
            <a:pPr marL="0" indent="0">
              <a:buNone/>
            </a:pPr>
            <a:r>
              <a:rPr lang="en-IN" dirty="0"/>
              <a:t>y = data['y']</a:t>
            </a:r>
          </a:p>
          <a:p>
            <a:pPr marL="0" indent="0">
              <a:buNone/>
            </a:pPr>
            <a:r>
              <a:rPr lang="en-IN" dirty="0"/>
              <a:t>from sklearn.linear_model import Ridge, Lasso</a:t>
            </a:r>
          </a:p>
          <a:p>
            <a:pPr marL="0" indent="0">
              <a:buNone/>
            </a:pPr>
            <a:r>
              <a:rPr lang="en-IN" dirty="0"/>
              <a:t>from sklearn.metrics import mean_squared_error</a:t>
            </a:r>
          </a:p>
          <a:p>
            <a:pPr marL="0" indent="0">
              <a:buNone/>
            </a:pPr>
            <a:r>
              <a:rPr lang="en-IN" dirty="0"/>
              <a:t>from sklearn.model_selection import train_test_split</a:t>
            </a:r>
          </a:p>
          <a:p>
            <a:pPr marL="0" indent="0">
              <a:buNone/>
            </a:pPr>
            <a:r>
              <a:rPr lang="en-IN" dirty="0"/>
              <a:t>X_train, X_test, y_train, y_test = train_test_split(X, y, test_size=0.2, random_state=42)</a:t>
            </a:r>
          </a:p>
          <a:p>
            <a:pPr marL="0" indent="0">
              <a:buNone/>
            </a:pPr>
            <a:r>
              <a:rPr lang="en-IN" b="1" dirty="0"/>
              <a:t>#Ridge regression model</a:t>
            </a:r>
          </a:p>
          <a:p>
            <a:pPr marL="0" indent="0">
              <a:buNone/>
            </a:pPr>
            <a:r>
              <a:rPr lang="en-IN" dirty="0"/>
              <a:t>ridge_model = Ridge(alpha=1.0)  </a:t>
            </a:r>
          </a:p>
          <a:p>
            <a:pPr marL="0" indent="0">
              <a:buNone/>
            </a:pPr>
            <a:r>
              <a:rPr lang="en-IN" dirty="0"/>
              <a:t>ridge_model.fit(X_train, y_train)</a:t>
            </a:r>
          </a:p>
          <a:p>
            <a:pPr marL="0" indent="0">
              <a:buNone/>
            </a:pPr>
            <a:r>
              <a:rPr lang="it-IT" dirty="0"/>
              <a:t>#Lasso regression model</a:t>
            </a:r>
          </a:p>
          <a:p>
            <a:pPr marL="0" indent="0">
              <a:buNone/>
            </a:pPr>
            <a:r>
              <a:rPr lang="it-IT" dirty="0"/>
              <a:t>lasso_model = Lasso(alpha=0.1) </a:t>
            </a:r>
          </a:p>
          <a:p>
            <a:pPr marL="0" indent="0">
              <a:buNone/>
            </a:pPr>
            <a:r>
              <a:rPr lang="it-IT" dirty="0"/>
              <a:t>lasso_model.fit(X_train, y_train)</a:t>
            </a:r>
          </a:p>
          <a:p>
            <a:pPr marL="0" indent="0">
              <a:buNone/>
            </a:pPr>
            <a:endParaRPr lang="en-IN" dirty="0"/>
          </a:p>
        </p:txBody>
      </p:sp>
    </p:spTree>
    <p:extLst>
      <p:ext uri="{BB962C8B-B14F-4D97-AF65-F5344CB8AC3E}">
        <p14:creationId xmlns:p14="http://schemas.microsoft.com/office/powerpoint/2010/main" val="418169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144" y="982293"/>
            <a:ext cx="10058400" cy="3931920"/>
          </a:xfrm>
        </p:spPr>
        <p:txBody>
          <a:bodyPr>
            <a:normAutofit/>
          </a:bodyPr>
          <a:lstStyle/>
          <a:p>
            <a:pPr marL="0" indent="0">
              <a:buNone/>
            </a:pPr>
            <a:r>
              <a:rPr lang="en-IN" b="1" dirty="0"/>
              <a:t>#coefficients for both models</a:t>
            </a:r>
          </a:p>
          <a:p>
            <a:pPr marL="0" indent="0">
              <a:buNone/>
            </a:pPr>
            <a:r>
              <a:rPr lang="en-IN" dirty="0"/>
              <a:t>ridge_coefficients = pd.Series(ridge_model.coef_, index=X.columns)</a:t>
            </a:r>
          </a:p>
          <a:p>
            <a:pPr marL="0" indent="0">
              <a:buNone/>
            </a:pPr>
            <a:r>
              <a:rPr lang="en-IN" dirty="0"/>
              <a:t>lasso_coefficients = pd.Series(lasso_model.coef_, index=X.columns)</a:t>
            </a:r>
          </a:p>
          <a:p>
            <a:pPr marL="0" indent="0">
              <a:buNone/>
            </a:pPr>
            <a:br>
              <a:rPr lang="en-IN" dirty="0"/>
            </a:br>
            <a:r>
              <a:rPr lang="en-IN" dirty="0"/>
              <a:t>print("Ridge Regression Coefficients:")</a:t>
            </a:r>
          </a:p>
          <a:p>
            <a:pPr marL="0" indent="0">
              <a:buNone/>
            </a:pPr>
            <a:r>
              <a:rPr lang="en-IN" dirty="0"/>
              <a:t>print(ridge_coefficients)</a:t>
            </a:r>
          </a:p>
          <a:p>
            <a:pPr marL="0" indent="0">
              <a:buNone/>
            </a:pPr>
            <a:br>
              <a:rPr lang="en-IN" dirty="0"/>
            </a:br>
            <a:r>
              <a:rPr lang="en-IN" dirty="0"/>
              <a:t>print("\nLasso Regression Coefficients:")</a:t>
            </a:r>
          </a:p>
          <a:p>
            <a:pPr marL="0" indent="0">
              <a:buNone/>
            </a:pPr>
            <a:r>
              <a:rPr lang="en-IN" dirty="0"/>
              <a:t>print(lasso_coefficients)</a:t>
            </a:r>
          </a:p>
        </p:txBody>
      </p:sp>
      <p:sp>
        <p:nvSpPr>
          <p:cNvPr id="4" name="Title 3"/>
          <p:cNvSpPr>
            <a:spLocks noGrp="1"/>
          </p:cNvSpPr>
          <p:nvPr>
            <p:ph type="title"/>
          </p:nvPr>
        </p:nvSpPr>
        <p:spPr>
          <a:xfrm>
            <a:off x="10671048" y="4882896"/>
            <a:ext cx="316992" cy="450570"/>
          </a:xfrm>
        </p:spPr>
        <p:txBody>
          <a:bodyPr>
            <a:normAutofit/>
          </a:bodyPr>
          <a:lstStyle/>
          <a:p>
            <a:r>
              <a:rPr lang="en-US" sz="2000" dirty="0"/>
              <a:t> </a:t>
            </a:r>
            <a:endParaRPr lang="en-IN" sz="2000" dirty="0"/>
          </a:p>
        </p:txBody>
      </p:sp>
      <p:grpSp>
        <p:nvGrpSpPr>
          <p:cNvPr id="7" name="Group 6"/>
          <p:cNvGrpSpPr/>
          <p:nvPr/>
        </p:nvGrpSpPr>
        <p:grpSpPr>
          <a:xfrm>
            <a:off x="6937248" y="2616552"/>
            <a:ext cx="4050792" cy="3432890"/>
            <a:chOff x="7580376" y="2525112"/>
            <a:chExt cx="4050792" cy="3432890"/>
          </a:xfrm>
        </p:grpSpPr>
        <p:pic>
          <p:nvPicPr>
            <p:cNvPr id="5" name="Picture 4"/>
            <p:cNvPicPr>
              <a:picLocks noChangeAspect="1"/>
            </p:cNvPicPr>
            <p:nvPr/>
          </p:nvPicPr>
          <p:blipFill>
            <a:blip r:embed="rId2"/>
            <a:stretch>
              <a:fillRect/>
            </a:stretch>
          </p:blipFill>
          <p:spPr>
            <a:xfrm>
              <a:off x="7580376" y="2948253"/>
              <a:ext cx="4050792" cy="3009749"/>
            </a:xfrm>
            <a:prstGeom prst="rect">
              <a:avLst/>
            </a:prstGeom>
          </p:spPr>
        </p:pic>
        <p:sp>
          <p:nvSpPr>
            <p:cNvPr id="6" name="TextBox 5"/>
            <p:cNvSpPr txBox="1"/>
            <p:nvPr/>
          </p:nvSpPr>
          <p:spPr>
            <a:xfrm>
              <a:off x="8129016" y="2525112"/>
              <a:ext cx="2859024" cy="369332"/>
            </a:xfrm>
            <a:prstGeom prst="rect">
              <a:avLst/>
            </a:prstGeom>
            <a:noFill/>
          </p:spPr>
          <p:txBody>
            <a:bodyPr wrap="square" rtlCol="0">
              <a:spAutoFit/>
            </a:bodyPr>
            <a:lstStyle/>
            <a:p>
              <a:r>
                <a:rPr lang="en-US" dirty="0"/>
                <a:t>Output:</a:t>
              </a:r>
              <a:endParaRPr lang="en-IN" dirty="0"/>
            </a:p>
          </p:txBody>
        </p:sp>
      </p:grpSp>
    </p:spTree>
    <p:extLst>
      <p:ext uri="{BB962C8B-B14F-4D97-AF65-F5344CB8AC3E}">
        <p14:creationId xmlns:p14="http://schemas.microsoft.com/office/powerpoint/2010/main" val="391786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125199" y="642594"/>
            <a:ext cx="45719" cy="107214"/>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978408" y="1042416"/>
            <a:ext cx="10146792" cy="4992624"/>
          </a:xfrm>
        </p:spPr>
        <p:txBody>
          <a:bodyPr/>
          <a:lstStyle/>
          <a:p>
            <a:pPr marL="0" indent="0">
              <a:buNone/>
            </a:pPr>
            <a:r>
              <a:rPr lang="en-US" b="1" dirty="0"/>
              <a:t># 3. Model Evaluation</a:t>
            </a:r>
          </a:p>
          <a:p>
            <a:pPr marL="0" indent="0">
              <a:buNone/>
            </a:pPr>
            <a:r>
              <a:rPr lang="en-US" dirty="0"/>
              <a:t>ridge_predictions = ridge_model.predict(X_test)</a:t>
            </a:r>
          </a:p>
          <a:p>
            <a:pPr marL="0" indent="0">
              <a:buNone/>
            </a:pPr>
            <a:r>
              <a:rPr lang="en-US" dirty="0"/>
              <a:t>lasso_predictions = lasso_model.predict(X_test)</a:t>
            </a:r>
            <a:endParaRPr lang="en-US" b="1" dirty="0"/>
          </a:p>
          <a:p>
            <a:pPr marL="0" indent="0">
              <a:buNone/>
            </a:pPr>
            <a:r>
              <a:rPr lang="en-IN" b="1" dirty="0"/>
              <a:t># Calculate Mean Squared Error (MSE) for both models</a:t>
            </a:r>
          </a:p>
          <a:p>
            <a:pPr marL="0" indent="0">
              <a:buNone/>
            </a:pPr>
            <a:r>
              <a:rPr lang="en-IN" dirty="0"/>
              <a:t>ridge_mse = mean_squared_error(y_test, ridge_predictions)</a:t>
            </a:r>
          </a:p>
          <a:p>
            <a:pPr marL="0" indent="0">
              <a:buNone/>
            </a:pPr>
            <a:r>
              <a:rPr lang="en-IN" dirty="0"/>
              <a:t>lasso_mse = mean_squared_error(y_test, lasso_predictions)</a:t>
            </a:r>
          </a:p>
          <a:p>
            <a:pPr marL="0" indent="0">
              <a:buNone/>
            </a:pPr>
            <a:r>
              <a:rPr lang="en-IN" dirty="0"/>
              <a:t>print("\nMean Squared Error (Ridge): {:.4f}".format(ridge_mse))</a:t>
            </a:r>
          </a:p>
          <a:p>
            <a:pPr marL="0" indent="0">
              <a:buNone/>
            </a:pPr>
            <a:r>
              <a:rPr lang="en-IN" dirty="0"/>
              <a:t>print("Mean Squared Error (Lasso): {:.4f}".format(lasso_mse))</a:t>
            </a:r>
          </a:p>
          <a:p>
            <a:pPr marL="0" indent="0">
              <a:buNone/>
            </a:pPr>
            <a:endParaRPr lang="en-IN" dirty="0"/>
          </a:p>
        </p:txBody>
      </p:sp>
      <p:grpSp>
        <p:nvGrpSpPr>
          <p:cNvPr id="8" name="Group 7"/>
          <p:cNvGrpSpPr/>
          <p:nvPr/>
        </p:nvGrpSpPr>
        <p:grpSpPr>
          <a:xfrm>
            <a:off x="6080939" y="4389120"/>
            <a:ext cx="5303341" cy="1222072"/>
            <a:chOff x="5102531" y="4005072"/>
            <a:chExt cx="5303341" cy="1222072"/>
          </a:xfrm>
        </p:grpSpPr>
        <p:pic>
          <p:nvPicPr>
            <p:cNvPr id="4" name="Picture 3"/>
            <p:cNvPicPr>
              <a:picLocks noChangeAspect="1"/>
            </p:cNvPicPr>
            <p:nvPr/>
          </p:nvPicPr>
          <p:blipFill>
            <a:blip r:embed="rId2"/>
            <a:stretch>
              <a:fillRect/>
            </a:stretch>
          </p:blipFill>
          <p:spPr>
            <a:xfrm>
              <a:off x="5102531" y="4374404"/>
              <a:ext cx="5303341" cy="852740"/>
            </a:xfrm>
            <a:prstGeom prst="rect">
              <a:avLst/>
            </a:prstGeom>
          </p:spPr>
        </p:pic>
        <p:sp>
          <p:nvSpPr>
            <p:cNvPr id="5" name="TextBox 4"/>
            <p:cNvSpPr txBox="1"/>
            <p:nvPr/>
          </p:nvSpPr>
          <p:spPr>
            <a:xfrm>
              <a:off x="5733288" y="4005072"/>
              <a:ext cx="2459736" cy="369332"/>
            </a:xfrm>
            <a:prstGeom prst="rect">
              <a:avLst/>
            </a:prstGeom>
            <a:noFill/>
          </p:spPr>
          <p:txBody>
            <a:bodyPr wrap="square" rtlCol="0">
              <a:spAutoFit/>
            </a:bodyPr>
            <a:lstStyle/>
            <a:p>
              <a:r>
                <a:rPr lang="en-US" dirty="0"/>
                <a:t>Output:</a:t>
              </a:r>
              <a:endParaRPr lang="en-IN" dirty="0"/>
            </a:p>
          </p:txBody>
        </p:sp>
      </p:grpSp>
    </p:spTree>
    <p:extLst>
      <p:ext uri="{BB962C8B-B14F-4D97-AF65-F5344CB8AC3E}">
        <p14:creationId xmlns:p14="http://schemas.microsoft.com/office/powerpoint/2010/main" val="195023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4512" y="642594"/>
            <a:ext cx="170688" cy="116358"/>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792480" y="758952"/>
            <a:ext cx="10058400" cy="3931920"/>
          </a:xfrm>
        </p:spPr>
        <p:txBody>
          <a:bodyPr/>
          <a:lstStyle/>
          <a:p>
            <a:pPr marL="0" indent="0">
              <a:buNone/>
            </a:pPr>
            <a:r>
              <a:rPr lang="en-IN" b="1" dirty="0"/>
              <a:t># Plot actual vs predicted for Ridge</a:t>
            </a:r>
          </a:p>
          <a:p>
            <a:pPr marL="0" indent="0">
              <a:buNone/>
            </a:pPr>
            <a:r>
              <a:rPr lang="en-IN" dirty="0"/>
              <a:t>plt.figure(figsize=(8, 6))</a:t>
            </a:r>
          </a:p>
          <a:p>
            <a:pPr marL="0" indent="0">
              <a:buNone/>
            </a:pPr>
            <a:r>
              <a:rPr lang="en-IN" dirty="0"/>
              <a:t>plt.scatter(y_test, ridge_predictions, alpha=0.5, label='Ridge Predictions')</a:t>
            </a:r>
          </a:p>
          <a:p>
            <a:pPr marL="0" indent="0">
              <a:buNone/>
            </a:pPr>
            <a:r>
              <a:rPr lang="en-IN" dirty="0"/>
              <a:t>plt.xlabel("Actual y")</a:t>
            </a:r>
          </a:p>
          <a:p>
            <a:pPr marL="0" indent="0">
              <a:buNone/>
            </a:pPr>
            <a:r>
              <a:rPr lang="en-IN" dirty="0"/>
              <a:t>plt.ylabel("Predicted y")</a:t>
            </a:r>
          </a:p>
          <a:p>
            <a:pPr marL="0" indent="0">
              <a:buNone/>
            </a:pPr>
            <a:r>
              <a:rPr lang="en-IN" dirty="0"/>
              <a:t>plt.title("Ridge Regression: Actual vs Predicted")</a:t>
            </a:r>
          </a:p>
          <a:p>
            <a:pPr marL="0" indent="0">
              <a:buNone/>
            </a:pPr>
            <a:r>
              <a:rPr lang="en-IN" dirty="0"/>
              <a:t>plt.legend()</a:t>
            </a:r>
          </a:p>
          <a:p>
            <a:pPr marL="0" indent="0">
              <a:buNone/>
            </a:pPr>
            <a:r>
              <a:rPr lang="en-IN" dirty="0"/>
              <a:t>plt.show()</a:t>
            </a:r>
          </a:p>
          <a:p>
            <a:pPr marL="0" indent="0">
              <a:buNone/>
            </a:pPr>
            <a:endParaRPr lang="en-IN" dirty="0"/>
          </a:p>
        </p:txBody>
      </p:sp>
      <p:grpSp>
        <p:nvGrpSpPr>
          <p:cNvPr id="6" name="Group 5"/>
          <p:cNvGrpSpPr/>
          <p:nvPr/>
        </p:nvGrpSpPr>
        <p:grpSpPr>
          <a:xfrm>
            <a:off x="7121419" y="2264140"/>
            <a:ext cx="4534133" cy="3957266"/>
            <a:chOff x="6591067" y="2355580"/>
            <a:chExt cx="4534133" cy="3957266"/>
          </a:xfrm>
        </p:grpSpPr>
        <p:pic>
          <p:nvPicPr>
            <p:cNvPr id="4" name="Picture 3"/>
            <p:cNvPicPr>
              <a:picLocks noChangeAspect="1"/>
            </p:cNvPicPr>
            <p:nvPr/>
          </p:nvPicPr>
          <p:blipFill>
            <a:blip r:embed="rId2"/>
            <a:stretch>
              <a:fillRect/>
            </a:stretch>
          </p:blipFill>
          <p:spPr>
            <a:xfrm>
              <a:off x="6591067" y="2724912"/>
              <a:ext cx="4534133" cy="3587934"/>
            </a:xfrm>
            <a:prstGeom prst="rect">
              <a:avLst/>
            </a:prstGeom>
          </p:spPr>
        </p:pic>
        <p:sp>
          <p:nvSpPr>
            <p:cNvPr id="5" name="TextBox 4"/>
            <p:cNvSpPr txBox="1"/>
            <p:nvPr/>
          </p:nvSpPr>
          <p:spPr>
            <a:xfrm>
              <a:off x="6766560" y="2355580"/>
              <a:ext cx="2578608" cy="369332"/>
            </a:xfrm>
            <a:prstGeom prst="rect">
              <a:avLst/>
            </a:prstGeom>
            <a:noFill/>
          </p:spPr>
          <p:txBody>
            <a:bodyPr wrap="square" rtlCol="0">
              <a:spAutoFit/>
            </a:bodyPr>
            <a:lstStyle/>
            <a:p>
              <a:r>
                <a:rPr lang="en-US" dirty="0"/>
                <a:t>Output :</a:t>
              </a:r>
              <a:endParaRPr lang="en-IN" dirty="0"/>
            </a:p>
          </p:txBody>
        </p:sp>
      </p:grpSp>
    </p:spTree>
    <p:extLst>
      <p:ext uri="{BB962C8B-B14F-4D97-AF65-F5344CB8AC3E}">
        <p14:creationId xmlns:p14="http://schemas.microsoft.com/office/powerpoint/2010/main" val="284626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2488" y="642594"/>
            <a:ext cx="362712" cy="88926"/>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1060704" y="731520"/>
            <a:ext cx="10323576" cy="4828032"/>
          </a:xfrm>
        </p:spPr>
        <p:txBody>
          <a:bodyPr/>
          <a:lstStyle/>
          <a:p>
            <a:pPr marL="0" indent="0">
              <a:buNone/>
            </a:pPr>
            <a:r>
              <a:rPr lang="en-US" b="1" dirty="0"/>
              <a:t>Analysis </a:t>
            </a:r>
          </a:p>
          <a:p>
            <a:pPr marL="342900" indent="-342900">
              <a:buAutoNum type="alphaLcParenR"/>
            </a:pPr>
            <a:r>
              <a:rPr lang="en-US" b="1" dirty="0"/>
              <a:t>Why Lasso Regression Is More Suitable for Feature Selection?</a:t>
            </a:r>
          </a:p>
          <a:p>
            <a:pPr marL="0" indent="0">
              <a:buNone/>
            </a:pPr>
            <a:endParaRPr lang="en-US" b="1" dirty="0"/>
          </a:p>
          <a:p>
            <a:pPr marL="0" indent="0">
              <a:buNone/>
            </a:pPr>
            <a:r>
              <a:rPr lang="en-US" b="1" dirty="0"/>
              <a:t>Regularization and Sparsity:</a:t>
            </a:r>
            <a:br>
              <a:rPr lang="en-US" dirty="0"/>
            </a:br>
            <a:r>
              <a:rPr lang="en-US" dirty="0"/>
              <a:t>Lasso regression applies an L1 penalty to the coefficients. This type of penalty encourages sparsity in the model by driving less important feature coefficients exactly to zero. This means that during training, Lasso can effectively remove irrelevant or redundant features from the model. In contrast, Ridge regression applies an L2 penalty, which shrinks coefficients but does not set them to zero. As a result, Ridge retains all features in the final model, making it less useful for feature selection.</a:t>
            </a:r>
          </a:p>
          <a:p>
            <a:pPr marL="0" indent="0">
              <a:buNone/>
            </a:pPr>
            <a:endParaRPr lang="en-US" dirty="0"/>
          </a:p>
          <a:p>
            <a:pPr marL="0" indent="0">
              <a:buNone/>
            </a:pPr>
            <a:r>
              <a:rPr lang="en-US" b="1" dirty="0"/>
              <a:t>Interpretability:</a:t>
            </a:r>
            <a:br>
              <a:rPr lang="en-US" dirty="0"/>
            </a:br>
            <a:r>
              <a:rPr lang="en-US" dirty="0"/>
              <a:t>When a model has fewer non-zero coefficients, it becomes easier to interpret which features are driving the predictions. In scenarios where model interpretability and reducing the number of features are important, Lasso is more advantageous.</a:t>
            </a:r>
          </a:p>
          <a:p>
            <a:pPr marL="0" indent="0">
              <a:buNone/>
            </a:pPr>
            <a:endParaRPr lang="en-IN" dirty="0"/>
          </a:p>
        </p:txBody>
      </p:sp>
    </p:spTree>
    <p:extLst>
      <p:ext uri="{BB962C8B-B14F-4D97-AF65-F5344CB8AC3E}">
        <p14:creationId xmlns:p14="http://schemas.microsoft.com/office/powerpoint/2010/main" val="1343073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38410-2173-430A-9B92-20257D39BD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3.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TM03457510[[fn=Savon]]</Template>
  <TotalTime>3</TotalTime>
  <Words>1252</Words>
  <Application>Microsoft Office PowerPoint</Application>
  <PresentationFormat>Widescreen</PresentationFormat>
  <Paragraphs>110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Cambria Math</vt:lpstr>
      <vt:lpstr>Century Gothic</vt:lpstr>
      <vt:lpstr>Garamond</vt:lpstr>
      <vt:lpstr>Savon</vt:lpstr>
      <vt:lpstr>Artificial intelligence and machine learning</vt:lpstr>
      <vt:lpstr>PowerPoint Presentation</vt:lpstr>
      <vt:lpstr>QUESTION</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Sushma Kota</dc:creator>
  <cp:lastModifiedBy>Sushma Kota</cp:lastModifiedBy>
  <cp:revision>2</cp:revision>
  <dcterms:created xsi:type="dcterms:W3CDTF">2025-02-04T14:21:48Z</dcterms:created>
  <dcterms:modified xsi:type="dcterms:W3CDTF">2025-06-01T05:18:32Z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