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86" d="100"/>
          <a:sy n="86" d="100"/>
        </p:scale>
        <p:origin x="514" y="48"/>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t>12/6/2018</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934FF-F4E1-47C5-9CA5-30A81DDE2BE4}"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934FF-F4E1-47C5-9CA5-30A81DDE2BE4}" type="datetimeFigureOut">
              <a:rPr lang="en-US" smtClean="0"/>
              <a:t>12/6/2018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t>12/6/2018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12/6/2018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t>12/6/2018</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a:t>Predicting Loan Credit Risk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Implementation</a:t>
            </a:r>
          </a:p>
        </p:txBody>
      </p:sp>
      <p:sp>
        <p:nvSpPr>
          <p:cNvPr id="3" name="Content Placeholder 2"/>
          <p:cNvSpPr>
            <a:spLocks noGrp="1"/>
          </p:cNvSpPr>
          <p:nvPr>
            <p:ph idx="1"/>
          </p:nvPr>
        </p:nvSpPr>
        <p:spPr/>
        <p:txBody>
          <a:bodyPr/>
          <a:lstStyle/>
          <a:p>
            <a:r>
              <a:rPr lang="en-IN" altLang="en-US"/>
              <a:t>Random Forest Code</a:t>
            </a:r>
            <a:endParaRPr lang="en-US"/>
          </a:p>
          <a:p>
            <a:endParaRPr lang="en-US"/>
          </a:p>
        </p:txBody>
      </p:sp>
      <p:pic>
        <p:nvPicPr>
          <p:cNvPr id="36" name="Picture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9515" y="2282825"/>
            <a:ext cx="6724015" cy="40335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05000" y="593725"/>
            <a:ext cx="8381365" cy="55835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5230" y="771525"/>
            <a:ext cx="7863840" cy="54057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8030" y="509270"/>
            <a:ext cx="6617970" cy="56680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Decision Tree Code</a:t>
            </a:r>
          </a:p>
        </p:txBody>
      </p:sp>
      <p:pic>
        <p:nvPicPr>
          <p:cNvPr id="40" name="Picture 4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7820" y="1559560"/>
            <a:ext cx="7477125" cy="46177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Results</a:t>
            </a:r>
          </a:p>
        </p:txBody>
      </p:sp>
      <p:sp>
        <p:nvSpPr>
          <p:cNvPr id="3" name="Content Placeholder 2"/>
          <p:cNvSpPr>
            <a:spLocks noGrp="1"/>
          </p:cNvSpPr>
          <p:nvPr>
            <p:ph sz="half" idx="1"/>
          </p:nvPr>
        </p:nvSpPr>
        <p:spPr/>
        <p:txBody>
          <a:bodyPr/>
          <a:lstStyle/>
          <a:p>
            <a:r>
              <a:rPr lang="en-IN" altLang="en-US"/>
              <a:t>Random Forest Output</a:t>
            </a:r>
          </a:p>
          <a:p>
            <a:endParaRPr lang="en-IN" altLang="en-US"/>
          </a:p>
        </p:txBody>
      </p:sp>
      <p:pic>
        <p:nvPicPr>
          <p:cNvPr id="42" name="Picture 42"/>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085215" y="2278380"/>
            <a:ext cx="7007225" cy="31349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4445" y="570230"/>
            <a:ext cx="8472170" cy="56070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5875" y="685800"/>
            <a:ext cx="7266940" cy="54914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Decision Tree Output</a:t>
            </a:r>
          </a:p>
        </p:txBody>
      </p:sp>
      <p:pic>
        <p:nvPicPr>
          <p:cNvPr id="45" name="Picture 4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0540" y="1551940"/>
            <a:ext cx="7706360" cy="458216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Conclusion</a:t>
            </a:r>
          </a:p>
        </p:txBody>
      </p:sp>
      <p:sp>
        <p:nvSpPr>
          <p:cNvPr id="3" name="Content Placeholder 2"/>
          <p:cNvSpPr>
            <a:spLocks noGrp="1"/>
          </p:cNvSpPr>
          <p:nvPr>
            <p:ph idx="1"/>
          </p:nvPr>
        </p:nvSpPr>
        <p:spPr/>
        <p:txBody>
          <a:bodyPr/>
          <a:lstStyle/>
          <a:p>
            <a:pPr algn="just"/>
            <a:r>
              <a:rPr lang="en-US"/>
              <a:t>In conclusion </a:t>
            </a:r>
            <a:r>
              <a:rPr lang="en-US" b="1"/>
              <a:t>Random Forest</a:t>
            </a:r>
            <a:r>
              <a:rPr lang="en-US"/>
              <a:t> gives better results than the </a:t>
            </a:r>
            <a:r>
              <a:rPr lang="en-IN" altLang="en-US"/>
              <a:t>D</a:t>
            </a:r>
            <a:r>
              <a:rPr lang="en-US"/>
              <a:t>ecision tree. </a:t>
            </a:r>
          </a:p>
          <a:p>
            <a:pPr algn="just"/>
            <a:r>
              <a:rPr lang="en-US"/>
              <a:t>Also, by using ML Pipeline gives higher accuracy percentage than without the ML Pipeline. A pipeline gives a basic method to experiment with various mixes of parameters, utilizing a procedure called network look, where you set up the parameters to test, and MLLib will test every one of the mixes.</a:t>
            </a:r>
          </a:p>
          <a:p>
            <a:pPr algn="just"/>
            <a:r>
              <a:rPr lang="en-US"/>
              <a:t> Pipelines make it simple to tune a whole model building work process without a moment's delay, instead of tuning every component in the Pipeline independently.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Contents</a:t>
            </a:r>
          </a:p>
        </p:txBody>
      </p:sp>
      <p:sp>
        <p:nvSpPr>
          <p:cNvPr id="3" name="Content Placeholder 2"/>
          <p:cNvSpPr>
            <a:spLocks noGrp="1"/>
          </p:cNvSpPr>
          <p:nvPr>
            <p:ph idx="1"/>
          </p:nvPr>
        </p:nvSpPr>
        <p:spPr/>
        <p:txBody>
          <a:bodyPr/>
          <a:lstStyle/>
          <a:p>
            <a:r>
              <a:rPr lang="en-IN" altLang="en-US"/>
              <a:t>Introduction</a:t>
            </a:r>
          </a:p>
          <a:p>
            <a:r>
              <a:rPr lang="en-IN" altLang="en-US"/>
              <a:t>Tools  Used</a:t>
            </a:r>
          </a:p>
          <a:p>
            <a:r>
              <a:rPr lang="en-IN" altLang="en-US"/>
              <a:t>Implementation</a:t>
            </a:r>
          </a:p>
          <a:p>
            <a:r>
              <a:rPr lang="en-IN" altLang="en-US"/>
              <a:t>Results Evaluation</a:t>
            </a:r>
          </a:p>
          <a:p>
            <a:r>
              <a:rPr lang="en-IN" altLang="en-US"/>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Introduction</a:t>
            </a:r>
          </a:p>
        </p:txBody>
      </p:sp>
      <p:sp>
        <p:nvSpPr>
          <p:cNvPr id="3" name="Content Placeholder 2"/>
          <p:cNvSpPr>
            <a:spLocks noGrp="1"/>
          </p:cNvSpPr>
          <p:nvPr>
            <p:ph idx="1"/>
          </p:nvPr>
        </p:nvSpPr>
        <p:spPr/>
        <p:txBody>
          <a:bodyPr/>
          <a:lstStyle/>
          <a:p>
            <a:pPr algn="just"/>
            <a:r>
              <a:rPr lang="en-US" dirty="0"/>
              <a:t>Machine Learning is been part of everyday life of human beings </a:t>
            </a:r>
          </a:p>
          <a:p>
            <a:pPr algn="just"/>
            <a:r>
              <a:rPr lang="en-IN" altLang="en-US" dirty="0"/>
              <a:t>W</a:t>
            </a:r>
            <a:r>
              <a:rPr lang="en-US" dirty="0" err="1"/>
              <a:t>ithout</a:t>
            </a:r>
            <a:r>
              <a:rPr lang="en-US" dirty="0"/>
              <a:t> knowing them, suppose if we look at YouTube videos, they </a:t>
            </a:r>
            <a:r>
              <a:rPr lang="en-US" dirty="0" err="1"/>
              <a:t>analyse</a:t>
            </a:r>
            <a:r>
              <a:rPr lang="en-US" dirty="0"/>
              <a:t> our data and sends us the videos which we cannot skip watching them.</a:t>
            </a:r>
          </a:p>
          <a:p>
            <a:pPr algn="just"/>
            <a:r>
              <a:rPr lang="en-US" dirty="0"/>
              <a:t> Not only YouTube it’s been used many top companies like Google, Microsoft, Apple and many others. </a:t>
            </a:r>
          </a:p>
          <a:p>
            <a:pPr algn="just"/>
            <a:r>
              <a:rPr lang="en-US" dirty="0"/>
              <a:t>In our project we are going to predict bank loan credit risk using Apache sparks ml Random Forests and Decision trees.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Tools</a:t>
            </a:r>
          </a:p>
        </p:txBody>
      </p:sp>
      <p:sp>
        <p:nvSpPr>
          <p:cNvPr id="3" name="Content Placeholder 2"/>
          <p:cNvSpPr>
            <a:spLocks noGrp="1"/>
          </p:cNvSpPr>
          <p:nvPr>
            <p:ph idx="1"/>
          </p:nvPr>
        </p:nvSpPr>
        <p:spPr/>
        <p:txBody>
          <a:bodyPr/>
          <a:lstStyle/>
          <a:p>
            <a:pPr marL="0" indent="0">
              <a:buNone/>
            </a:pPr>
            <a:endParaRPr lang="en-US"/>
          </a:p>
          <a:p>
            <a:pPr marL="0" indent="0">
              <a:buNone/>
            </a:pPr>
            <a:r>
              <a:rPr lang="en-US"/>
              <a:t>Spark M</a:t>
            </a:r>
            <a:r>
              <a:rPr lang="en-IN" altLang="en-US"/>
              <a:t>achine Learning</a:t>
            </a:r>
          </a:p>
          <a:p>
            <a:pPr>
              <a:buFont typeface="Arial" panose="020B0604020202020204" pitchFamily="34" charset="0"/>
              <a:buChar char="•"/>
            </a:pPr>
            <a:r>
              <a:rPr lang="en-IN" altLang="en-US"/>
              <a:t> </a:t>
            </a:r>
            <a:r>
              <a:rPr lang="en-US">
                <a:sym typeface="+mn-ea"/>
              </a:rPr>
              <a:t>Classification Algorithms</a:t>
            </a:r>
            <a:r>
              <a:rPr lang="en-IN" altLang="en-US">
                <a:sym typeface="+mn-ea"/>
              </a:rPr>
              <a:t>---&gt;</a:t>
            </a:r>
            <a:r>
              <a:rPr lang="en-US">
                <a:sym typeface="+mn-ea"/>
              </a:rPr>
              <a:t> Random Forests and Decision Tree</a:t>
            </a:r>
            <a:r>
              <a:rPr lang="en-IN" altLang="en-US">
                <a:sym typeface="+mn-ea"/>
              </a:rPr>
              <a:t>.</a:t>
            </a:r>
            <a:endParaRPr lang="en-US">
              <a:sym typeface="+mn-ea"/>
            </a:endParaRPr>
          </a:p>
          <a:p>
            <a:pPr>
              <a:buFont typeface="Arial" panose="020B0604020202020204" pitchFamily="34" charset="0"/>
              <a:buChar char="•"/>
            </a:pPr>
            <a:r>
              <a:rPr lang="en-US">
                <a:sym typeface="+mn-ea"/>
              </a:rPr>
              <a:t> IntelliJ</a:t>
            </a:r>
            <a:r>
              <a:rPr lang="en-IN" altLang="en-US">
                <a:sym typeface="+mn-ea"/>
              </a:rPr>
              <a:t>.</a:t>
            </a:r>
            <a:endParaRPr lang="en-US"/>
          </a:p>
          <a:p>
            <a:pPr>
              <a:buFont typeface="Arial" panose="020B0604020202020204" pitchFamily="34" charset="0"/>
              <a:buChar char="•"/>
            </a:pPr>
            <a:endParaRPr lang="en-I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Decision Tree</a:t>
            </a:r>
          </a:p>
        </p:txBody>
      </p:sp>
      <p:sp>
        <p:nvSpPr>
          <p:cNvPr id="3" name="Content Placeholder 2"/>
          <p:cNvSpPr>
            <a:spLocks noGrp="1"/>
          </p:cNvSpPr>
          <p:nvPr>
            <p:ph idx="1"/>
          </p:nvPr>
        </p:nvSpPr>
        <p:spPr/>
        <p:txBody>
          <a:bodyPr/>
          <a:lstStyle/>
          <a:p>
            <a:pPr algn="just"/>
            <a:r>
              <a:rPr lang="en-US"/>
              <a:t>A decision tree is a supervised machine learning classification algorithm that uses a tree like model of decisions and their possible outcomes. </a:t>
            </a:r>
          </a:p>
          <a:p>
            <a:pPr algn="just"/>
            <a:r>
              <a:rPr lang="en-IN" altLang="en-US"/>
              <a:t>For better understanding </a:t>
            </a:r>
            <a:r>
              <a:rPr lang="en-US"/>
              <a:t>we can ask the first question like if checking account balance is greater than 200 and then two more questions can be derived like duration of credit greater then 29 months for partial creditability and length of employment greater than 9 months for partial non-creditability.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Random Forests</a:t>
            </a:r>
          </a:p>
        </p:txBody>
      </p:sp>
      <p:sp>
        <p:nvSpPr>
          <p:cNvPr id="3" name="Content Placeholder 2"/>
          <p:cNvSpPr>
            <a:spLocks noGrp="1"/>
          </p:cNvSpPr>
          <p:nvPr>
            <p:ph idx="1"/>
          </p:nvPr>
        </p:nvSpPr>
        <p:spPr/>
        <p:txBody>
          <a:bodyPr/>
          <a:lstStyle/>
          <a:p>
            <a:endParaRPr lang="en-US"/>
          </a:p>
          <a:p>
            <a:pPr algn="just"/>
            <a:r>
              <a:rPr lang="en-US"/>
              <a:t>Random forests are the best classification algorithm out of all classification algorithms and it gives the more accuracy compared to other algorithms. </a:t>
            </a:r>
          </a:p>
          <a:p>
            <a:pPr algn="just"/>
            <a:r>
              <a:rPr lang="en-US"/>
              <a:t>This algorithm is a popular ensemble learning method for both classification and regression. </a:t>
            </a:r>
          </a:p>
          <a:p>
            <a:pPr algn="just"/>
            <a:r>
              <a:rPr lang="en-US"/>
              <a:t>This model consists of multiple decision trees depending on different subsets of data at the training stage.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Contin.....</a:t>
            </a:r>
          </a:p>
        </p:txBody>
      </p:sp>
      <p:pic>
        <p:nvPicPr>
          <p:cNvPr id="30" name="Picture 3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7860" y="1825625"/>
            <a:ext cx="5057775" cy="37979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Dataset</a:t>
            </a:r>
          </a:p>
        </p:txBody>
      </p:sp>
      <p:sp>
        <p:nvSpPr>
          <p:cNvPr id="3" name="Content Placeholder 2"/>
          <p:cNvSpPr>
            <a:spLocks noGrp="1"/>
          </p:cNvSpPr>
          <p:nvPr>
            <p:ph idx="1"/>
          </p:nvPr>
        </p:nvSpPr>
        <p:spPr/>
        <p:txBody>
          <a:bodyPr/>
          <a:lstStyle/>
          <a:p>
            <a:endParaRPr lang="en-US"/>
          </a:p>
          <a:p>
            <a:pPr algn="just"/>
            <a:r>
              <a:rPr lang="en-US"/>
              <a:t>The dataset consists of 20 attributes and a total of 1000 instances or records. Attributes include both categorical and integer values.</a:t>
            </a:r>
          </a:p>
          <a:p>
            <a:pPr algn="just"/>
            <a:r>
              <a:rPr lang="en-US"/>
              <a:t>Below are the features of the data.</a:t>
            </a:r>
          </a:p>
          <a:p>
            <a:pPr algn="just"/>
            <a:r>
              <a:rPr lang="en-US"/>
              <a:t>Features → {"balance", "duration", "history", "purpose", "amount", "savings", "employment", "instPercent", "sexMarried", "guarantors", "residenceDuration", "assets", "age", "concCredit", "apartment", "credits", "occupation", "dependents", "hasPhone", "foreign"}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Analysis of data</a:t>
            </a:r>
          </a:p>
        </p:txBody>
      </p:sp>
      <p:sp>
        <p:nvSpPr>
          <p:cNvPr id="3" name="Content Placeholder 2"/>
          <p:cNvSpPr>
            <a:spLocks noGrp="1"/>
          </p:cNvSpPr>
          <p:nvPr>
            <p:ph idx="1"/>
          </p:nvPr>
        </p:nvSpPr>
        <p:spPr/>
        <p:txBody>
          <a:bodyPr/>
          <a:lstStyle/>
          <a:p>
            <a:pPr algn="just"/>
            <a:r>
              <a:rPr lang="en-US"/>
              <a:t>Input data from the csv file is read as RDD and it is parsed and then converted to data frame which makes life easier to analyse. </a:t>
            </a:r>
          </a:p>
          <a:p>
            <a:pPr algn="just"/>
            <a:r>
              <a:rPr lang="en-US"/>
              <a:t>Also, we have used SparkSQL for pranalysis of data which shows the complete description about the column like mean, max and min values of that column.</a:t>
            </a:r>
          </a:p>
          <a:p>
            <a:pPr algn="just"/>
            <a:r>
              <a:rPr lang="en-US"/>
              <a:t> Finally, we have applied Machine learning models to predict whether the bank customer is credit worthy or not to give a loan.</a:t>
            </a:r>
          </a:p>
          <a:p>
            <a:pPr algn="just"/>
            <a:r>
              <a:rPr lang="en-US"/>
              <a:t>Lectures used are Spark RDD, Spark Data Frames, SparkSQL and Spark Machine Learning.</a:t>
            </a:r>
          </a:p>
        </p:txBody>
      </p:sp>
    </p:spTree>
  </p:cSld>
  <p:clrMapOvr>
    <a:masterClrMapping/>
  </p:clrMapOvr>
</p:sld>
</file>

<file path=ppt/theme/theme1.xml><?xml version="1.0" encoding="utf-8"?>
<a:theme xmlns:a="http://schemas.openxmlformats.org/drawingml/2006/main" name="1_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553</Words>
  <Application>Microsoft Office PowerPoint</Application>
  <PresentationFormat>Widescreen</PresentationFormat>
  <Paragraphs>46</Paragraphs>
  <Slides>19</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19</vt:i4>
      </vt:variant>
    </vt:vector>
  </HeadingPairs>
  <TitlesOfParts>
    <vt:vector size="21" baseType="lpstr">
      <vt:lpstr>Arial</vt:lpstr>
      <vt:lpstr>1_Blue Waves</vt:lpstr>
      <vt:lpstr>Predicting Loan Credit Risk</vt:lpstr>
      <vt:lpstr>Contents</vt:lpstr>
      <vt:lpstr>Introduction</vt:lpstr>
      <vt:lpstr>Tools</vt:lpstr>
      <vt:lpstr>Decision Tree</vt:lpstr>
      <vt:lpstr>Random Forests</vt:lpstr>
      <vt:lpstr>Contin.....</vt:lpstr>
      <vt:lpstr>Dataset</vt:lpstr>
      <vt:lpstr>Analysis of data</vt:lpstr>
      <vt:lpstr>Implementation</vt:lpstr>
      <vt:lpstr>PowerPoint Presentation</vt:lpstr>
      <vt:lpstr>PowerPoint Presentation</vt:lpstr>
      <vt:lpstr>PowerPoint Presentation</vt:lpstr>
      <vt:lpstr>Decision Tree Code</vt:lpstr>
      <vt:lpstr>Results</vt:lpstr>
      <vt:lpstr>PowerPoint Presentation</vt:lpstr>
      <vt:lpstr>PowerPoint Presentation</vt:lpstr>
      <vt:lpstr>Decision Tree Output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Loan Credit Risk</dc:title>
  <dc:creator>Sushu</dc:creator>
  <cp:lastModifiedBy>chandra sekhar</cp:lastModifiedBy>
  <cp:revision>3</cp:revision>
  <dcterms:created xsi:type="dcterms:W3CDTF">2018-12-06T16:53:00Z</dcterms:created>
  <dcterms:modified xsi:type="dcterms:W3CDTF">2018-12-06T20:46:47Z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1033-10.2.0.7587</vt:lpwstr>
  </property>
</Properties>
</file>