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0037BB-B0EA-410F-BD65-FB2645205B6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371569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0037BB-B0EA-410F-BD65-FB2645205B6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221406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0037BB-B0EA-410F-BD65-FB2645205B6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347265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0037BB-B0EA-410F-BD65-FB2645205B6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F5874-A69D-4B6D-BEE7-573548B1AB1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009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0037BB-B0EA-410F-BD65-FB2645205B6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139273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D0037BB-B0EA-410F-BD65-FB2645205B62}"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3819979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D0037BB-B0EA-410F-BD65-FB2645205B62}"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3829499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037BB-B0EA-410F-BD65-FB2645205B6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422328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037BB-B0EA-410F-BD65-FB2645205B6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178564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037BB-B0EA-410F-BD65-FB2645205B6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154570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0037BB-B0EA-410F-BD65-FB2645205B6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321670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0037BB-B0EA-410F-BD65-FB2645205B6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282703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0037BB-B0EA-410F-BD65-FB2645205B62}"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45800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0037BB-B0EA-410F-BD65-FB2645205B62}"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378005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D0037BB-B0EA-410F-BD65-FB2645205B62}"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214525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0037BB-B0EA-410F-BD65-FB2645205B6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329180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0037BB-B0EA-410F-BD65-FB2645205B6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F5874-A69D-4B6D-BEE7-573548B1AB16}" type="slidenum">
              <a:rPr lang="en-US" smtClean="0"/>
              <a:t>‹#›</a:t>
            </a:fld>
            <a:endParaRPr lang="en-US"/>
          </a:p>
        </p:txBody>
      </p:sp>
    </p:spTree>
    <p:extLst>
      <p:ext uri="{BB962C8B-B14F-4D97-AF65-F5344CB8AC3E}">
        <p14:creationId xmlns:p14="http://schemas.microsoft.com/office/powerpoint/2010/main" val="298353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D0037BB-B0EA-410F-BD65-FB2645205B62}" type="datetimeFigureOut">
              <a:rPr lang="en-US" smtClean="0"/>
              <a:t>12/5/2018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07F5874-A69D-4B6D-BEE7-573548B1AB16}" type="slidenum">
              <a:rPr lang="en-US" smtClean="0"/>
              <a:t>‹#›</a:t>
            </a:fld>
            <a:endParaRPr lang="en-US"/>
          </a:p>
        </p:txBody>
      </p:sp>
    </p:spTree>
    <p:extLst>
      <p:ext uri="{BB962C8B-B14F-4D97-AF65-F5344CB8AC3E}">
        <p14:creationId xmlns:p14="http://schemas.microsoft.com/office/powerpoint/2010/main" val="261132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park.apache.org/docs/latest/api/scala/index.html#org.apache.spark.rdd.RD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WEB ANOMALIES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Fall 2018 Final PROJECT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95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Cassandra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1400" cap="none" dirty="0" smtClean="0">
                <a:latin typeface="Times New Roman" panose="02020603050405020304" pitchFamily="18" charset="0"/>
                <a:cs typeface="Times New Roman" panose="02020603050405020304" pitchFamily="18" charset="0"/>
              </a:rPr>
              <a:t>Cassandra is a distributed database from apache that is highly scalable and designed to manage very large amounts of structured data.</a:t>
            </a:r>
          </a:p>
          <a:p>
            <a:r>
              <a:rPr lang="en-US" sz="1400" cap="none" dirty="0" smtClean="0">
                <a:latin typeface="Times New Roman" panose="02020603050405020304" pitchFamily="18" charset="0"/>
                <a:cs typeface="Times New Roman" panose="02020603050405020304" pitchFamily="18" charset="0"/>
              </a:rPr>
              <a:t>It provides high availability with no single point of failure.</a:t>
            </a:r>
          </a:p>
          <a:p>
            <a:r>
              <a:rPr lang="en-US" sz="1400" cap="none" dirty="0" smtClean="0">
                <a:latin typeface="Times New Roman" panose="02020603050405020304" pitchFamily="18" charset="0"/>
                <a:cs typeface="Times New Roman" panose="02020603050405020304" pitchFamily="18" charset="0"/>
              </a:rPr>
              <a:t>It is a type of NoSQL database.</a:t>
            </a:r>
          </a:p>
          <a:p>
            <a:r>
              <a:rPr lang="en-US" sz="1400" cap="none" dirty="0" smtClean="0">
                <a:latin typeface="Times New Roman" panose="02020603050405020304" pitchFamily="18" charset="0"/>
                <a:cs typeface="Times New Roman" panose="02020603050405020304" pitchFamily="18" charset="0"/>
              </a:rPr>
              <a:t>Cassandra implements a dynamo-style replication model with no single point of failure, but adds a more powerful “column family” data model.</a:t>
            </a:r>
          </a:p>
          <a:p>
            <a:r>
              <a:rPr lang="en-US" sz="1400" cap="none" dirty="0" smtClean="0">
                <a:latin typeface="Times New Roman" panose="02020603050405020304" pitchFamily="18" charset="0"/>
                <a:cs typeface="Times New Roman" panose="02020603050405020304" pitchFamily="18" charset="0"/>
              </a:rPr>
              <a:t>Cassandra is linearly scalable, i.e., It increases your throughput as you increase the number of nodes in the cluster. Therefore it maintains a quick response time.</a:t>
            </a:r>
            <a:endParaRPr lang="en-US"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76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IMPLEMENTATION</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sz="1400" cap="none" dirty="0" smtClean="0">
                <a:latin typeface="Times New Roman" panose="02020603050405020304" pitchFamily="18" charset="0"/>
                <a:cs typeface="Times New Roman" panose="02020603050405020304" pitchFamily="18" charset="0"/>
              </a:rPr>
              <a:t>We use a pull-based approach to connect spark streaming to flume, in which the spark streaming receiver uses transactions to obtain events from an </a:t>
            </a:r>
            <a:r>
              <a:rPr lang="en-US" sz="1400" cap="none" dirty="0" err="1" smtClean="0">
                <a:latin typeface="Times New Roman" panose="02020603050405020304" pitchFamily="18" charset="0"/>
                <a:cs typeface="Times New Roman" panose="02020603050405020304" pitchFamily="18" charset="0"/>
              </a:rPr>
              <a:t>org.Apache.Spark.Streaming.Flume.Sink.Sparksink</a:t>
            </a:r>
            <a:r>
              <a:rPr lang="en-US" sz="1400" cap="none" dirty="0" smtClean="0">
                <a:latin typeface="Times New Roman" panose="02020603050405020304" pitchFamily="18" charset="0"/>
                <a:cs typeface="Times New Roman" panose="02020603050405020304" pitchFamily="18" charset="0"/>
              </a:rPr>
              <a:t>.</a:t>
            </a:r>
          </a:p>
          <a:p>
            <a:endParaRPr lang="en-US" sz="1400" cap="none" dirty="0" smtClean="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1522746" y="3125202"/>
            <a:ext cx="7686675" cy="2324100"/>
          </a:xfrm>
          <a:prstGeom prst="rect">
            <a:avLst/>
          </a:prstGeom>
        </p:spPr>
      </p:pic>
    </p:spTree>
    <p:extLst>
      <p:ext uri="{BB962C8B-B14F-4D97-AF65-F5344CB8AC3E}">
        <p14:creationId xmlns:p14="http://schemas.microsoft.com/office/powerpoint/2010/main" val="236137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Continue….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1400" cap="none" dirty="0" smtClean="0">
                <a:latin typeface="Times New Roman" panose="02020603050405020304" pitchFamily="18" charset="0"/>
                <a:cs typeface="Times New Roman" panose="02020603050405020304" pitchFamily="18" charset="0"/>
              </a:rPr>
              <a:t>We have setup the flume agent with one exec source, one memory channel, one spark sink which listen to new event using the flume agent.</a:t>
            </a:r>
          </a:p>
          <a:p>
            <a:pPr marL="0" indent="0">
              <a:buNone/>
            </a:pPr>
            <a:endParaRPr lang="en-US" sz="1400"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85411" y="2904372"/>
            <a:ext cx="7705725" cy="3343275"/>
          </a:xfrm>
          <a:prstGeom prst="rect">
            <a:avLst/>
          </a:prstGeom>
        </p:spPr>
      </p:pic>
    </p:spTree>
    <p:extLst>
      <p:ext uri="{BB962C8B-B14F-4D97-AF65-F5344CB8AC3E}">
        <p14:creationId xmlns:p14="http://schemas.microsoft.com/office/powerpoint/2010/main" val="19167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Spark Streaming </a:t>
            </a:r>
            <a:r>
              <a:rPr lang="en-US" cap="none" dirty="0">
                <a:latin typeface="Times New Roman" panose="02020603050405020304" pitchFamily="18" charset="0"/>
                <a:cs typeface="Times New Roman" panose="02020603050405020304" pitchFamily="18" charset="0"/>
              </a:rPr>
              <a:t>F</a:t>
            </a:r>
            <a:r>
              <a:rPr lang="en-US" cap="none" dirty="0" smtClean="0">
                <a:latin typeface="Times New Roman" panose="02020603050405020304" pitchFamily="18" charset="0"/>
                <a:cs typeface="Times New Roman" panose="02020603050405020304" pitchFamily="18" charset="0"/>
              </a:rPr>
              <a:t>low</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1400" cap="none" dirty="0" smtClean="0">
                <a:latin typeface="Times New Roman" panose="02020603050405020304" pitchFamily="18" charset="0"/>
                <a:cs typeface="Times New Roman" panose="02020603050405020304" pitchFamily="18" charset="0"/>
              </a:rPr>
              <a:t>The spark streaming receiver gets individual events from the flume sink. </a:t>
            </a:r>
          </a:p>
          <a:p>
            <a:r>
              <a:rPr lang="en-US" sz="1400" cap="none" dirty="0" smtClean="0">
                <a:latin typeface="Times New Roman" panose="02020603050405020304" pitchFamily="18" charset="0"/>
                <a:cs typeface="Times New Roman" panose="02020603050405020304" pitchFamily="18" charset="0"/>
              </a:rPr>
              <a:t>We create a subtype of dstream (</a:t>
            </a:r>
            <a:r>
              <a:rPr lang="en-US" sz="1400" cap="none" dirty="0" err="1" smtClean="0">
                <a:latin typeface="Times New Roman" panose="02020603050405020304" pitchFamily="18" charset="0"/>
                <a:cs typeface="Times New Roman" panose="02020603050405020304" pitchFamily="18" charset="0"/>
              </a:rPr>
              <a:t>flumeutils.Pollingstream</a:t>
            </a:r>
            <a:r>
              <a:rPr lang="en-US" sz="1400" cap="none" dirty="0" smtClean="0">
                <a:latin typeface="Times New Roman" panose="02020603050405020304" pitchFamily="18" charset="0"/>
                <a:cs typeface="Times New Roman" panose="02020603050405020304" pitchFamily="18" charset="0"/>
              </a:rPr>
              <a:t>), which creates a new micro batch every n seconds.</a:t>
            </a:r>
          </a:p>
          <a:p>
            <a:r>
              <a:rPr lang="en-US" sz="1400" cap="none" dirty="0" smtClean="0">
                <a:latin typeface="Times New Roman" panose="02020603050405020304" pitchFamily="18" charset="0"/>
                <a:cs typeface="Times New Roman" panose="02020603050405020304" pitchFamily="18" charset="0"/>
              </a:rPr>
              <a:t>Spark streaming and spark transformations are done to:</a:t>
            </a:r>
          </a:p>
          <a:p>
            <a:r>
              <a:rPr lang="en-US" sz="1400" cap="none" dirty="0" smtClean="0">
                <a:latin typeface="Times New Roman" panose="02020603050405020304" pitchFamily="18" charset="0"/>
                <a:cs typeface="Times New Roman" panose="02020603050405020304" pitchFamily="18" charset="0"/>
              </a:rPr>
              <a:t>Extract the HTTP status code from an event. This is achieved via a map function and custom extraction method (more on that below).</a:t>
            </a:r>
          </a:p>
          <a:p>
            <a:r>
              <a:rPr lang="en-US" sz="1400" cap="none" dirty="0" smtClean="0">
                <a:latin typeface="Times New Roman" panose="02020603050405020304" pitchFamily="18" charset="0"/>
                <a:cs typeface="Times New Roman" panose="02020603050405020304" pitchFamily="18" charset="0"/>
              </a:rPr>
              <a:t>Every n seconds, count all status code occurrences, grouped by status code. We then combine batches of these aggregates marked with the creation time of the batch. This is achieved via a spark streaming transformation that combines windowing and reduce functionality called reducebykey and window (see below).</a:t>
            </a:r>
          </a:p>
          <a:p>
            <a:pPr marL="0" indent="0">
              <a:buNone/>
            </a:pPr>
            <a:endParaRPr lang="en-US"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19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Continue….</a:t>
            </a:r>
            <a:endParaRPr lang="en-US" cap="none"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3"/>
          </p:nvPr>
        </p:nvPicPr>
        <p:blipFill>
          <a:blip r:embed="rId2"/>
          <a:stretch>
            <a:fillRect/>
          </a:stretch>
        </p:blipFill>
        <p:spPr>
          <a:xfrm>
            <a:off x="2209800" y="2921794"/>
            <a:ext cx="7772400" cy="2314575"/>
          </a:xfrm>
          <a:prstGeom prst="rect">
            <a:avLst/>
          </a:prstGeom>
        </p:spPr>
      </p:pic>
    </p:spTree>
    <p:extLst>
      <p:ext uri="{BB962C8B-B14F-4D97-AF65-F5344CB8AC3E}">
        <p14:creationId xmlns:p14="http://schemas.microsoft.com/office/powerpoint/2010/main" val="218777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Micro Batches</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sz="1400" cap="none" dirty="0" smtClean="0">
                <a:latin typeface="Times New Roman" panose="02020603050405020304" pitchFamily="18" charset="0"/>
                <a:cs typeface="Times New Roman" panose="02020603050405020304" pitchFamily="18" charset="0"/>
              </a:rPr>
              <a:t>Creating a discretized stream of events from the flume events via the following code.</a:t>
            </a:r>
          </a:p>
          <a:p>
            <a:r>
              <a:rPr lang="en-US" sz="1400" cap="none" dirty="0" smtClean="0">
                <a:latin typeface="Times New Roman" panose="02020603050405020304" pitchFamily="18" charset="0"/>
                <a:cs typeface="Times New Roman" panose="02020603050405020304" pitchFamily="18" charset="0"/>
              </a:rPr>
              <a:t>The resulting dstream is a set of rdds that are managed by spark.</a:t>
            </a:r>
          </a:p>
          <a:p>
            <a:pPr marL="0" indent="0">
              <a:buNone/>
            </a:pPr>
            <a:endParaRPr lang="en-US" dirty="0"/>
          </a:p>
        </p:txBody>
      </p:sp>
      <p:pic>
        <p:nvPicPr>
          <p:cNvPr id="4" name="Picture 3"/>
          <p:cNvPicPr>
            <a:picLocks noChangeAspect="1"/>
          </p:cNvPicPr>
          <p:nvPr/>
        </p:nvPicPr>
        <p:blipFill>
          <a:blip r:embed="rId2"/>
          <a:stretch>
            <a:fillRect/>
          </a:stretch>
        </p:blipFill>
        <p:spPr>
          <a:xfrm>
            <a:off x="2770272" y="3540982"/>
            <a:ext cx="4229100" cy="1076325"/>
          </a:xfrm>
          <a:prstGeom prst="rect">
            <a:avLst/>
          </a:prstGeom>
        </p:spPr>
      </p:pic>
    </p:spTree>
    <p:extLst>
      <p:ext uri="{BB962C8B-B14F-4D97-AF65-F5344CB8AC3E}">
        <p14:creationId xmlns:p14="http://schemas.microsoft.com/office/powerpoint/2010/main" val="91869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Continue….</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1400" cap="none" dirty="0" smtClean="0">
                <a:latin typeface="Times New Roman" panose="02020603050405020304" pitchFamily="18" charset="0"/>
                <a:cs typeface="Times New Roman" panose="02020603050405020304" pitchFamily="18" charset="0"/>
              </a:rPr>
              <a:t>We map each event to a function </a:t>
            </a:r>
            <a:r>
              <a:rPr lang="en-US" sz="1400" b="1" cap="none" dirty="0" err="1" smtClean="0">
                <a:latin typeface="Times New Roman" panose="02020603050405020304" pitchFamily="18" charset="0"/>
                <a:cs typeface="Times New Roman" panose="02020603050405020304" pitchFamily="18" charset="0"/>
              </a:rPr>
              <a:t>getstatuscode</a:t>
            </a:r>
            <a:r>
              <a:rPr lang="en-US" sz="1400" cap="none" dirty="0" smtClean="0">
                <a:latin typeface="Times New Roman" panose="02020603050405020304" pitchFamily="18" charset="0"/>
                <a:cs typeface="Times New Roman" panose="02020603050405020304" pitchFamily="18" charset="0"/>
              </a:rPr>
              <a:t> that extracts the status code from the event body and additionally extracts the full event body. </a:t>
            </a: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83079" y="4626643"/>
            <a:ext cx="4124325" cy="1085850"/>
          </a:xfrm>
          <a:prstGeom prst="rect">
            <a:avLst/>
          </a:prstGeom>
        </p:spPr>
      </p:pic>
      <p:pic>
        <p:nvPicPr>
          <p:cNvPr id="6" name="Picture 5"/>
          <p:cNvPicPr>
            <a:picLocks noChangeAspect="1"/>
          </p:cNvPicPr>
          <p:nvPr/>
        </p:nvPicPr>
        <p:blipFill>
          <a:blip r:embed="rId3"/>
          <a:stretch>
            <a:fillRect/>
          </a:stretch>
        </p:blipFill>
        <p:spPr>
          <a:xfrm>
            <a:off x="2581777" y="3293144"/>
            <a:ext cx="5905500" cy="838200"/>
          </a:xfrm>
          <a:prstGeom prst="rect">
            <a:avLst/>
          </a:prstGeom>
        </p:spPr>
      </p:pic>
    </p:spTree>
    <p:extLst>
      <p:ext uri="{BB962C8B-B14F-4D97-AF65-F5344CB8AC3E}">
        <p14:creationId xmlns:p14="http://schemas.microsoft.com/office/powerpoint/2010/main" val="2891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Counting and Windowing Events</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sz="1400" cap="none" dirty="0" smtClean="0">
                <a:latin typeface="Times New Roman" panose="02020603050405020304" pitchFamily="18" charset="0"/>
                <a:cs typeface="Times New Roman" panose="02020603050405020304" pitchFamily="18" charset="0"/>
              </a:rPr>
              <a:t>The main feature of the streaming application, we want to count the events and group them by status codes. Similar to the well-known word-count example, we create key-value pairs of the form to represent a single event that can be easily counted in a successive step.</a:t>
            </a:r>
          </a:p>
          <a:p>
            <a:pPr marL="0" indent="0">
              <a:buNone/>
            </a:pPr>
            <a:endParaRPr lang="en-US" sz="1400" cap="none" dirty="0" smtClean="0">
              <a:latin typeface="Times New Roman" panose="02020603050405020304" pitchFamily="18" charset="0"/>
              <a:cs typeface="Times New Roman" panose="02020603050405020304" pitchFamily="18" charset="0"/>
            </a:endParaRPr>
          </a:p>
          <a:p>
            <a:endParaRPr lang="en-US" sz="1400" cap="none" dirty="0">
              <a:latin typeface="Times New Roman" panose="02020603050405020304" pitchFamily="18" charset="0"/>
              <a:cs typeface="Times New Roman" panose="02020603050405020304" pitchFamily="18" charset="0"/>
            </a:endParaRPr>
          </a:p>
          <a:p>
            <a:endParaRPr lang="en-US" sz="1400" cap="none" dirty="0" smtClean="0">
              <a:latin typeface="Times New Roman" panose="02020603050405020304" pitchFamily="18" charset="0"/>
              <a:cs typeface="Times New Roman" panose="02020603050405020304" pitchFamily="18" charset="0"/>
            </a:endParaRPr>
          </a:p>
          <a:p>
            <a:endParaRPr lang="en-US" sz="1400" cap="none" dirty="0" smtClean="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32797" y="3007894"/>
            <a:ext cx="7972425" cy="3072063"/>
          </a:xfrm>
          <a:prstGeom prst="rect">
            <a:avLst/>
          </a:prstGeom>
        </p:spPr>
      </p:pic>
    </p:spTree>
    <p:extLst>
      <p:ext uri="{BB962C8B-B14F-4D97-AF65-F5344CB8AC3E}">
        <p14:creationId xmlns:p14="http://schemas.microsoft.com/office/powerpoint/2010/main" val="297299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Continue….</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1400" cap="none" dirty="0" smtClean="0">
                <a:latin typeface="Times New Roman" panose="02020603050405020304" pitchFamily="18" charset="0"/>
                <a:cs typeface="Times New Roman" panose="02020603050405020304" pitchFamily="18" charset="0"/>
              </a:rPr>
              <a:t>The key-value pairs are then reduced by their key and counted.</a:t>
            </a:r>
          </a:p>
          <a:p>
            <a:r>
              <a:rPr lang="en-US" sz="1400" cap="none" dirty="0">
                <a:latin typeface="Times New Roman" panose="02020603050405020304" pitchFamily="18" charset="0"/>
                <a:cs typeface="Times New Roman" panose="02020603050405020304" pitchFamily="18" charset="0"/>
              </a:rPr>
              <a:t>W</a:t>
            </a:r>
            <a:r>
              <a:rPr lang="en-US" sz="1400" cap="none" dirty="0" smtClean="0">
                <a:latin typeface="Times New Roman" panose="02020603050405020304" pitchFamily="18" charset="0"/>
                <a:cs typeface="Times New Roman" panose="02020603050405020304" pitchFamily="18" charset="0"/>
              </a:rPr>
              <a:t>e </a:t>
            </a:r>
            <a:r>
              <a:rPr lang="en-US" sz="1400" cap="none" dirty="0">
                <a:latin typeface="Times New Roman" panose="02020603050405020304" pitchFamily="18" charset="0"/>
                <a:cs typeface="Times New Roman" panose="02020603050405020304" pitchFamily="18" charset="0"/>
              </a:rPr>
              <a:t>are using the special reduceByKeyAndWindow reduce function from the Spark Streaming package, which creates the windows in the desired format. </a:t>
            </a:r>
            <a:endParaRPr lang="en-US" sz="1400" cap="none" dirty="0" smtClean="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The new resulting DStream is called reportedAgg, since it is the aggregate that we report to </a:t>
            </a:r>
            <a:r>
              <a:rPr lang="en-US" sz="1400" cap="none" dirty="0" smtClean="0">
                <a:latin typeface="Times New Roman" panose="02020603050405020304" pitchFamily="18" charset="0"/>
                <a:cs typeface="Times New Roman" panose="02020603050405020304" pitchFamily="18" charset="0"/>
              </a:rPr>
              <a:t>Cassandra.</a:t>
            </a:r>
            <a:endParaRPr lang="en-US" sz="1400"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40793" y="4509837"/>
            <a:ext cx="4324350" cy="1143000"/>
          </a:xfrm>
          <a:prstGeom prst="rect">
            <a:avLst/>
          </a:prstGeom>
        </p:spPr>
      </p:pic>
    </p:spTree>
    <p:extLst>
      <p:ext uri="{BB962C8B-B14F-4D97-AF65-F5344CB8AC3E}">
        <p14:creationId xmlns:p14="http://schemas.microsoft.com/office/powerpoint/2010/main" val="128662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Storing to </a:t>
            </a:r>
            <a:r>
              <a:rPr lang="en-US" cap="none" dirty="0">
                <a:latin typeface="Times New Roman" panose="02020603050405020304" pitchFamily="18" charset="0"/>
                <a:cs typeface="Times New Roman" panose="02020603050405020304" pitchFamily="18" charset="0"/>
              </a:rPr>
              <a:t>C</a:t>
            </a:r>
            <a:r>
              <a:rPr lang="en-US" cap="none" dirty="0" smtClean="0">
                <a:latin typeface="Times New Roman" panose="02020603050405020304" pitchFamily="18" charset="0"/>
                <a:cs typeface="Times New Roman" panose="02020603050405020304" pitchFamily="18" charset="0"/>
              </a:rPr>
              <a:t>assandra Tables</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sz="1400" cap="none" dirty="0" smtClean="0">
                <a:latin typeface="Times New Roman" panose="02020603050405020304" pitchFamily="18" charset="0"/>
                <a:cs typeface="Times New Roman" panose="02020603050405020304" pitchFamily="18" charset="0"/>
              </a:rPr>
              <a:t>To store the results in Cassandra, we create a destination table and then use spark streaming to continuously add data to the destination table at the end of each window.</a:t>
            </a:r>
          </a:p>
          <a:p>
            <a:r>
              <a:rPr lang="en-US" sz="1400" cap="none" dirty="0" smtClean="0">
                <a:latin typeface="Times New Roman" panose="02020603050405020304" pitchFamily="18" charset="0"/>
                <a:cs typeface="Times New Roman" panose="02020603050405020304" pitchFamily="18" charset="0"/>
              </a:rPr>
              <a:t>The destination table is created as displayed in the below ddl statement.</a:t>
            </a:r>
          </a:p>
          <a:p>
            <a:pPr marL="0" indent="0">
              <a:buNone/>
            </a:pPr>
            <a:endParaRPr lang="en-US" sz="1400" cap="none" dirty="0" smtClean="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3300663" y="3936771"/>
            <a:ext cx="3505200" cy="990600"/>
          </a:xfrm>
          <a:prstGeom prst="rect">
            <a:avLst/>
          </a:prstGeom>
        </p:spPr>
      </p:pic>
    </p:spTree>
    <p:extLst>
      <p:ext uri="{BB962C8B-B14F-4D97-AF65-F5344CB8AC3E}">
        <p14:creationId xmlns:p14="http://schemas.microsoft.com/office/powerpoint/2010/main" val="386549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dirty="0" smtClean="0">
                <a:latin typeface="Times New Roman" panose="02020603050405020304" pitchFamily="18" charset="0"/>
                <a:cs typeface="Times New Roman" panose="02020603050405020304" pitchFamily="18" charset="0"/>
              </a:rPr>
              <a:t>IntRoduction </a:t>
            </a:r>
          </a:p>
          <a:p>
            <a:r>
              <a:rPr lang="en-US" dirty="0" smtClean="0">
                <a:latin typeface="Times New Roman" panose="02020603050405020304" pitchFamily="18" charset="0"/>
                <a:cs typeface="Times New Roman" panose="02020603050405020304" pitchFamily="18" charset="0"/>
              </a:rPr>
              <a:t>DESIGN</a:t>
            </a:r>
          </a:p>
          <a:p>
            <a:r>
              <a:rPr lang="en-US" dirty="0" smtClean="0">
                <a:latin typeface="Times New Roman" panose="02020603050405020304" pitchFamily="18" charset="0"/>
                <a:cs typeface="Times New Roman" panose="02020603050405020304" pitchFamily="18" charset="0"/>
              </a:rPr>
              <a:t>IMPLEMNTATION</a:t>
            </a:r>
          </a:p>
          <a:p>
            <a:r>
              <a:rPr lang="en-US" dirty="0" smtClean="0">
                <a:latin typeface="Times New Roman" panose="02020603050405020304" pitchFamily="18" charset="0"/>
                <a:cs typeface="Times New Roman" panose="02020603050405020304" pitchFamily="18" charset="0"/>
              </a:rPr>
              <a:t>CODE WALK THROUGH</a:t>
            </a:r>
          </a:p>
          <a:p>
            <a:r>
              <a:rPr lang="en-US" dirty="0" smtClean="0">
                <a:latin typeface="Times New Roman" panose="02020603050405020304" pitchFamily="18" charset="0"/>
                <a:cs typeface="Times New Roman" panose="02020603050405020304" pitchFamily="18" charset="0"/>
              </a:rPr>
              <a:t>QUESTIONS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526926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cap="none" dirty="0" smtClean="0">
                <a:latin typeface="Times New Roman" panose="02020603050405020304" pitchFamily="18" charset="0"/>
                <a:cs typeface="Times New Roman" panose="02020603050405020304" pitchFamily="18" charset="0"/>
              </a:rPr>
              <a:t>Continue….</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1400" cap="none" dirty="0" smtClean="0">
                <a:latin typeface="Times New Roman" panose="02020603050405020304" pitchFamily="18" charset="0"/>
                <a:cs typeface="Times New Roman" panose="02020603050405020304" pitchFamily="18" charset="0"/>
              </a:rPr>
              <a:t>The code segment below individually saves each RDD contained in the aggregated dstream to Cassandra table.</a:t>
            </a:r>
          </a:p>
          <a:p>
            <a:pPr marL="0" indent="0">
              <a:buNone/>
            </a:pPr>
            <a:endParaRPr lang="en-US" sz="1400"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30278" y="3328736"/>
            <a:ext cx="6477000" cy="2895600"/>
          </a:xfrm>
          <a:prstGeom prst="rect">
            <a:avLst/>
          </a:prstGeom>
        </p:spPr>
      </p:pic>
      <p:pic>
        <p:nvPicPr>
          <p:cNvPr id="5" name="Picture 4"/>
          <p:cNvPicPr>
            <a:picLocks noChangeAspect="1"/>
          </p:cNvPicPr>
          <p:nvPr/>
        </p:nvPicPr>
        <p:blipFill>
          <a:blip r:embed="rId3"/>
          <a:stretch>
            <a:fillRect/>
          </a:stretch>
        </p:blipFill>
        <p:spPr>
          <a:xfrm>
            <a:off x="1777414" y="2823913"/>
            <a:ext cx="5476875" cy="352425"/>
          </a:xfrm>
          <a:prstGeom prst="rect">
            <a:avLst/>
          </a:prstGeom>
        </p:spPr>
      </p:pic>
    </p:spTree>
    <p:extLst>
      <p:ext uri="{BB962C8B-B14F-4D97-AF65-F5344CB8AC3E}">
        <p14:creationId xmlns:p14="http://schemas.microsoft.com/office/powerpoint/2010/main" val="391821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Querying Results</a:t>
            </a:r>
            <a:r>
              <a:rPr lang="en-US" dirty="0"/>
              <a:t/>
            </a:r>
            <a:br>
              <a:rPr lang="en-US" dirty="0"/>
            </a:br>
            <a:endParaRPr lang="en-US" dirty="0"/>
          </a:p>
        </p:txBody>
      </p:sp>
      <p:sp>
        <p:nvSpPr>
          <p:cNvPr id="3" name="Content Placeholder 2"/>
          <p:cNvSpPr>
            <a:spLocks noGrp="1"/>
          </p:cNvSpPr>
          <p:nvPr>
            <p:ph sz="quarter" idx="13"/>
          </p:nvPr>
        </p:nvSpPr>
        <p:spPr/>
        <p:txBody>
          <a:bodyPr/>
          <a:lstStyle/>
          <a:p>
            <a:r>
              <a:rPr lang="en-US" cap="none" dirty="0" smtClean="0">
                <a:latin typeface="Times New Roman" panose="02020603050405020304" pitchFamily="18" charset="0"/>
                <a:cs typeface="Times New Roman" panose="02020603050405020304" pitchFamily="18" charset="0"/>
              </a:rPr>
              <a:t>After we run the code we can see that we can see the data been added to our table.</a:t>
            </a:r>
          </a:p>
          <a:p>
            <a:pPr marL="0" indent="0">
              <a:buNone/>
            </a:pPr>
            <a:endParaRPr lang="en-US"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34753" y="3509962"/>
            <a:ext cx="3276600" cy="1666875"/>
          </a:xfrm>
          <a:prstGeom prst="rect">
            <a:avLst/>
          </a:prstGeom>
        </p:spPr>
      </p:pic>
    </p:spTree>
    <p:extLst>
      <p:ext uri="{BB962C8B-B14F-4D97-AF65-F5344CB8AC3E}">
        <p14:creationId xmlns:p14="http://schemas.microsoft.com/office/powerpoint/2010/main" val="4223407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latin typeface="Times New Roman" panose="02020603050405020304" pitchFamily="18" charset="0"/>
                <a:cs typeface="Times New Roman" panose="02020603050405020304" pitchFamily="18" charset="0"/>
              </a:rPr>
              <a:t>Q</a:t>
            </a:r>
            <a:r>
              <a:rPr lang="en-US" cap="none" dirty="0" smtClean="0">
                <a:latin typeface="Times New Roman" panose="02020603050405020304" pitchFamily="18" charset="0"/>
                <a:cs typeface="Times New Roman" panose="02020603050405020304" pitchFamily="18" charset="0"/>
              </a:rPr>
              <a:t>uestions ?</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26390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cap="none" dirty="0" smtClean="0">
                <a:latin typeface="Times New Roman" panose="02020603050405020304" pitchFamily="18" charset="0"/>
                <a:cs typeface="Times New Roman" panose="02020603050405020304" pitchFamily="18" charset="0"/>
              </a:rPr>
              <a:t>Now days any small or big organization heavily dependent on Website performance and availability. </a:t>
            </a:r>
          </a:p>
          <a:p>
            <a:r>
              <a:rPr lang="en-US" cap="none" dirty="0" smtClean="0">
                <a:latin typeface="Times New Roman" panose="02020603050405020304" pitchFamily="18" charset="0"/>
                <a:cs typeface="Times New Roman" panose="02020603050405020304" pitchFamily="18" charset="0"/>
              </a:rPr>
              <a:t>Website can become unavailable due to various reason like backend data issues, issues with CMS.</a:t>
            </a:r>
          </a:p>
          <a:p>
            <a:r>
              <a:rPr lang="en-US" cap="none" dirty="0" smtClean="0">
                <a:latin typeface="Times New Roman" panose="02020603050405020304" pitchFamily="18" charset="0"/>
                <a:cs typeface="Times New Roman" panose="02020603050405020304" pitchFamily="18" charset="0"/>
              </a:rPr>
              <a:t>All this issues results in page rank penalty by search engines and deter the brand name.</a:t>
            </a:r>
          </a:p>
          <a:p>
            <a:r>
              <a:rPr lang="en-US" cap="none" dirty="0" smtClean="0">
                <a:latin typeface="Times New Roman" panose="02020603050405020304" pitchFamily="18" charset="0"/>
                <a:cs typeface="Times New Roman" panose="02020603050405020304" pitchFamily="18" charset="0"/>
              </a:rPr>
              <a:t>Detecting the problem as they occur before long term damages is key </a:t>
            </a:r>
            <a:r>
              <a:rPr lang="en-US" cap="none" dirty="0" err="1" smtClean="0">
                <a:latin typeface="Times New Roman" panose="02020603050405020304" pitchFamily="18" charset="0"/>
                <a:cs typeface="Times New Roman" panose="02020603050405020304" pitchFamily="18" charset="0"/>
              </a:rPr>
              <a:t>reuirement</a:t>
            </a:r>
            <a:r>
              <a:rPr lang="en-US" cap="none" dirty="0" smtClean="0">
                <a:latin typeface="Times New Roman" panose="02020603050405020304" pitchFamily="18" charset="0"/>
                <a:cs typeface="Times New Roman" panose="02020603050405020304" pitchFamily="18" charset="0"/>
              </a:rPr>
              <a:t> of today’s web infrastructure.</a:t>
            </a: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50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latin typeface="Times New Roman" panose="02020603050405020304" pitchFamily="18" charset="0"/>
                <a:cs typeface="Times New Roman" panose="02020603050405020304" pitchFamily="18" charset="0"/>
              </a:rPr>
              <a:t>Continue….</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cap="none" dirty="0" smtClean="0">
                <a:latin typeface="Times New Roman" panose="02020603050405020304" pitchFamily="18" charset="0"/>
                <a:cs typeface="Times New Roman" panose="02020603050405020304" pitchFamily="18" charset="0"/>
              </a:rPr>
              <a:t>To build the near real time anomalies detection framework for any website Web Server logs plays a very crucial role.</a:t>
            </a:r>
          </a:p>
          <a:p>
            <a:r>
              <a:rPr lang="en-US" cap="none" dirty="0" smtClean="0">
                <a:latin typeface="Times New Roman" panose="02020603050405020304" pitchFamily="18" charset="0"/>
                <a:cs typeface="Times New Roman" panose="02020603050405020304" pitchFamily="18" charset="0"/>
              </a:rPr>
              <a:t>Our project aim is to take care of this problem and provide unique and reliable architecture solution.</a:t>
            </a:r>
          </a:p>
          <a:p>
            <a:endParaRPr lang="en-US" cap="none" dirty="0" smtClean="0">
              <a:latin typeface="Times New Roman" panose="02020603050405020304" pitchFamily="18" charset="0"/>
              <a:cs typeface="Times New Roman" panose="02020603050405020304" pitchFamily="18" charset="0"/>
            </a:endParaRPr>
          </a:p>
          <a:p>
            <a:endParaRPr lang="en-US" cap="none" dirty="0" smtClean="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73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Design</a:t>
            </a:r>
            <a:endParaRPr lang="en-US" dirty="0"/>
          </a:p>
        </p:txBody>
      </p:sp>
      <p:sp>
        <p:nvSpPr>
          <p:cNvPr id="3" name="Content Placeholder 2"/>
          <p:cNvSpPr>
            <a:spLocks noGrp="1"/>
          </p:cNvSpPr>
          <p:nvPr>
            <p:ph sz="quarter" idx="13"/>
          </p:nvPr>
        </p:nvSpPr>
        <p:spPr>
          <a:xfrm>
            <a:off x="913774" y="2133600"/>
            <a:ext cx="10363826" cy="4307305"/>
          </a:xfrm>
        </p:spPr>
        <p:txBody>
          <a:bodyPr/>
          <a:lstStyle/>
          <a:p>
            <a:r>
              <a:rPr lang="en-US" cap="none" dirty="0" smtClean="0">
                <a:latin typeface="Times New Roman" panose="02020603050405020304" pitchFamily="18" charset="0"/>
                <a:cs typeface="Times New Roman" panose="02020603050405020304" pitchFamily="18" charset="0"/>
              </a:rPr>
              <a:t>The main design component of our solution architecture are logs, Flume, Spark Streaming  and Cassandra as explained below.</a:t>
            </a: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00275" y="3048000"/>
            <a:ext cx="7791450" cy="3256548"/>
          </a:xfrm>
          <a:prstGeom prst="rect">
            <a:avLst/>
          </a:prstGeom>
        </p:spPr>
      </p:pic>
    </p:spTree>
    <p:extLst>
      <p:ext uri="{BB962C8B-B14F-4D97-AF65-F5344CB8AC3E}">
        <p14:creationId xmlns:p14="http://schemas.microsoft.com/office/powerpoint/2010/main" val="270985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a:latin typeface="Times New Roman" panose="02020603050405020304" pitchFamily="18" charset="0"/>
                <a:cs typeface="Times New Roman" panose="02020603050405020304" pitchFamily="18" charset="0"/>
              </a:rPr>
              <a:t>L</a:t>
            </a:r>
            <a:r>
              <a:rPr lang="en-US" cap="none" dirty="0" smtClean="0">
                <a:latin typeface="Times New Roman" panose="02020603050405020304" pitchFamily="18" charset="0"/>
                <a:cs typeface="Times New Roman" panose="02020603050405020304" pitchFamily="18" charset="0"/>
              </a:rPr>
              <a:t>ogs </a:t>
            </a:r>
            <a:r>
              <a:rPr lang="en-US" cap="none" dirty="0">
                <a:latin typeface="Times New Roman" panose="02020603050405020304" pitchFamily="18" charset="0"/>
                <a:cs typeface="Times New Roman" panose="02020603050405020304" pitchFamily="18" charset="0"/>
              </a:rPr>
              <a:t>F</a:t>
            </a:r>
            <a:r>
              <a:rPr lang="en-US" cap="none" dirty="0" smtClean="0">
                <a:latin typeface="Times New Roman" panose="02020603050405020304" pitchFamily="18" charset="0"/>
                <a:cs typeface="Times New Roman" panose="02020603050405020304" pitchFamily="18" charset="0"/>
              </a:rPr>
              <a:t>iles</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cap="none" dirty="0">
                <a:latin typeface="Times New Roman" panose="02020603050405020304" pitchFamily="18" charset="0"/>
                <a:cs typeface="Times New Roman" panose="02020603050405020304" pitchFamily="18" charset="0"/>
              </a:rPr>
              <a:t>T</a:t>
            </a:r>
            <a:r>
              <a:rPr lang="en-US" cap="none" dirty="0" smtClean="0">
                <a:latin typeface="Times New Roman" panose="02020603050405020304" pitchFamily="18" charset="0"/>
                <a:cs typeface="Times New Roman" panose="02020603050405020304" pitchFamily="18" charset="0"/>
              </a:rPr>
              <a:t>he structure of log files as described below.</a:t>
            </a:r>
          </a:p>
          <a:p>
            <a:r>
              <a:rPr lang="en-US" sz="1200" b="1" dirty="0">
                <a:latin typeface="Times New Roman" panose="02020603050405020304" pitchFamily="18" charset="0"/>
                <a:cs typeface="Times New Roman" panose="02020603050405020304" pitchFamily="18" charset="0"/>
              </a:rPr>
              <a:t>host</a:t>
            </a:r>
            <a:r>
              <a:rPr lang="en-US" sz="1200" dirty="0">
                <a:latin typeface="Times New Roman" panose="02020603050405020304" pitchFamily="18" charset="0"/>
                <a:cs typeface="Times New Roman" panose="02020603050405020304" pitchFamily="18" charset="0"/>
              </a:rPr>
              <a:t> making the request. A hostname when possible, otherwise the Internet address if the name could not be looked up.</a:t>
            </a:r>
          </a:p>
          <a:p>
            <a:r>
              <a:rPr lang="en-US" sz="1200" b="1" dirty="0">
                <a:latin typeface="Times New Roman" panose="02020603050405020304" pitchFamily="18" charset="0"/>
                <a:cs typeface="Times New Roman" panose="02020603050405020304" pitchFamily="18" charset="0"/>
              </a:rPr>
              <a:t>timestamp</a:t>
            </a:r>
            <a:r>
              <a:rPr lang="en-US" sz="1200" dirty="0">
                <a:latin typeface="Times New Roman" panose="02020603050405020304" pitchFamily="18" charset="0"/>
                <a:cs typeface="Times New Roman" panose="02020603050405020304" pitchFamily="18" charset="0"/>
              </a:rPr>
              <a:t> in the format "DAY MON DD HH:MM:SS YYYY", where </a:t>
            </a:r>
            <a:r>
              <a:rPr lang="en-US" sz="1200" b="1" dirty="0">
                <a:latin typeface="Times New Roman" panose="02020603050405020304" pitchFamily="18" charset="0"/>
                <a:cs typeface="Times New Roman" panose="02020603050405020304" pitchFamily="18" charset="0"/>
              </a:rPr>
              <a:t>DAY</a:t>
            </a:r>
            <a:r>
              <a:rPr lang="en-US" sz="1200" dirty="0">
                <a:latin typeface="Times New Roman" panose="02020603050405020304" pitchFamily="18" charset="0"/>
                <a:cs typeface="Times New Roman" panose="02020603050405020304" pitchFamily="18" charset="0"/>
              </a:rPr>
              <a:t> is the day of the week, </a:t>
            </a:r>
            <a:r>
              <a:rPr lang="en-US" sz="1200" b="1" dirty="0">
                <a:latin typeface="Times New Roman" panose="02020603050405020304" pitchFamily="18" charset="0"/>
                <a:cs typeface="Times New Roman" panose="02020603050405020304" pitchFamily="18" charset="0"/>
              </a:rPr>
              <a:t>MON</a:t>
            </a:r>
            <a:r>
              <a:rPr lang="en-US" sz="1200" dirty="0">
                <a:latin typeface="Times New Roman" panose="02020603050405020304" pitchFamily="18" charset="0"/>
                <a:cs typeface="Times New Roman" panose="02020603050405020304" pitchFamily="18" charset="0"/>
              </a:rPr>
              <a:t> is the name of the month, </a:t>
            </a:r>
            <a:r>
              <a:rPr lang="en-US" sz="1200" b="1" dirty="0">
                <a:latin typeface="Times New Roman" panose="02020603050405020304" pitchFamily="18" charset="0"/>
                <a:cs typeface="Times New Roman" panose="02020603050405020304" pitchFamily="18" charset="0"/>
              </a:rPr>
              <a:t>DD</a:t>
            </a:r>
            <a:r>
              <a:rPr lang="en-US" sz="1200" dirty="0">
                <a:latin typeface="Times New Roman" panose="02020603050405020304" pitchFamily="18" charset="0"/>
                <a:cs typeface="Times New Roman" panose="02020603050405020304" pitchFamily="18" charset="0"/>
              </a:rPr>
              <a:t> is the day of the month, </a:t>
            </a:r>
            <a:r>
              <a:rPr lang="en-US" sz="1200" b="1" dirty="0">
                <a:latin typeface="Times New Roman" panose="02020603050405020304" pitchFamily="18" charset="0"/>
                <a:cs typeface="Times New Roman" panose="02020603050405020304" pitchFamily="18" charset="0"/>
              </a:rPr>
              <a:t>HH:MM:SS</a:t>
            </a:r>
            <a:r>
              <a:rPr lang="en-US" sz="1200" dirty="0">
                <a:latin typeface="Times New Roman" panose="02020603050405020304" pitchFamily="18" charset="0"/>
                <a:cs typeface="Times New Roman" panose="02020603050405020304" pitchFamily="18" charset="0"/>
              </a:rPr>
              <a:t> is the time of day using a 24-hour clock, and </a:t>
            </a:r>
            <a:r>
              <a:rPr lang="en-US" sz="1200" b="1" dirty="0">
                <a:latin typeface="Times New Roman" panose="02020603050405020304" pitchFamily="18" charset="0"/>
                <a:cs typeface="Times New Roman" panose="02020603050405020304" pitchFamily="18" charset="0"/>
              </a:rPr>
              <a:t>YYYY</a:t>
            </a:r>
            <a:r>
              <a:rPr lang="en-US" sz="1200" dirty="0">
                <a:latin typeface="Times New Roman" panose="02020603050405020304" pitchFamily="18" charset="0"/>
                <a:cs typeface="Times New Roman" panose="02020603050405020304" pitchFamily="18" charset="0"/>
              </a:rPr>
              <a:t> is the year. The </a:t>
            </a:r>
            <a:r>
              <a:rPr lang="en-US" sz="1200" dirty="0" err="1">
                <a:latin typeface="Times New Roman" panose="02020603050405020304" pitchFamily="18" charset="0"/>
                <a:cs typeface="Times New Roman" panose="02020603050405020304" pitchFamily="18" charset="0"/>
              </a:rPr>
              <a:t>timezone</a:t>
            </a:r>
            <a:r>
              <a:rPr lang="en-US" sz="1200" dirty="0">
                <a:latin typeface="Times New Roman" panose="02020603050405020304" pitchFamily="18" charset="0"/>
                <a:cs typeface="Times New Roman" panose="02020603050405020304" pitchFamily="18" charset="0"/>
              </a:rPr>
              <a:t> is -0400.</a:t>
            </a:r>
          </a:p>
          <a:p>
            <a:r>
              <a:rPr lang="en-US" sz="1200" b="1" dirty="0">
                <a:latin typeface="Times New Roman" panose="02020603050405020304" pitchFamily="18" charset="0"/>
                <a:cs typeface="Times New Roman" panose="02020603050405020304" pitchFamily="18" charset="0"/>
              </a:rPr>
              <a:t>request</a:t>
            </a:r>
            <a:r>
              <a:rPr lang="en-US" sz="1200" dirty="0">
                <a:latin typeface="Times New Roman" panose="02020603050405020304" pitchFamily="18" charset="0"/>
                <a:cs typeface="Times New Roman" panose="02020603050405020304" pitchFamily="18" charset="0"/>
              </a:rPr>
              <a:t> given in quotes.</a:t>
            </a:r>
          </a:p>
          <a:p>
            <a:r>
              <a:rPr lang="en-US" sz="1200" b="1" dirty="0">
                <a:latin typeface="Times New Roman" panose="02020603050405020304" pitchFamily="18" charset="0"/>
                <a:cs typeface="Times New Roman" panose="02020603050405020304" pitchFamily="18" charset="0"/>
              </a:rPr>
              <a:t>HTTP reply code</a:t>
            </a:r>
            <a:r>
              <a:rPr lang="en-US" sz="1200" dirty="0">
                <a:latin typeface="Times New Roman" panose="02020603050405020304" pitchFamily="18" charset="0"/>
                <a:cs typeface="Times New Roman" panose="02020603050405020304" pitchFamily="18" charset="0"/>
              </a:rPr>
              <a:t>.</a:t>
            </a:r>
          </a:p>
          <a:p>
            <a:r>
              <a:rPr lang="en-US" sz="1200" b="1" dirty="0">
                <a:latin typeface="Times New Roman" panose="02020603050405020304" pitchFamily="18" charset="0"/>
                <a:cs typeface="Times New Roman" panose="02020603050405020304" pitchFamily="18" charset="0"/>
              </a:rPr>
              <a:t>bytes in the reply</a:t>
            </a:r>
            <a:r>
              <a:rPr lang="en-US" sz="1200" dirty="0">
                <a:latin typeface="Times New Roman" panose="02020603050405020304" pitchFamily="18" charset="0"/>
                <a:cs typeface="Times New Roman" panose="02020603050405020304" pitchFamily="18" charset="0"/>
              </a:rPr>
              <a:t>.</a:t>
            </a:r>
          </a:p>
          <a:p>
            <a:pPr marL="0" indent="0">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85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t>Flume</a:t>
            </a:r>
            <a:r>
              <a:rPr lang="en-US" dirty="0" smtClean="0"/>
              <a:t> </a:t>
            </a:r>
            <a:endParaRPr lang="en-US" dirty="0"/>
          </a:p>
        </p:txBody>
      </p:sp>
      <p:sp>
        <p:nvSpPr>
          <p:cNvPr id="3" name="Content Placeholder 2"/>
          <p:cNvSpPr>
            <a:spLocks noGrp="1"/>
          </p:cNvSpPr>
          <p:nvPr>
            <p:ph sz="quarter" idx="13"/>
          </p:nvPr>
        </p:nvSpPr>
        <p:spPr>
          <a:xfrm>
            <a:off x="913774" y="2367092"/>
            <a:ext cx="10363826" cy="4218192"/>
          </a:xfrm>
        </p:spPr>
        <p:txBody>
          <a:bodyPr>
            <a:normAutofit/>
          </a:bodyPr>
          <a:lstStyle/>
          <a:p>
            <a:r>
              <a:rPr lang="en-US" sz="1400" dirty="0"/>
              <a:t>Flume is a distributed, reliable, and available service for efficiently collecting, aggregating, and moving large amounts of log data</a:t>
            </a:r>
            <a:r>
              <a:rPr lang="en-US" sz="1400" dirty="0" smtClean="0"/>
              <a:t>.</a:t>
            </a:r>
          </a:p>
          <a:p>
            <a:r>
              <a:rPr lang="en-US" sz="1400" dirty="0"/>
              <a:t>It has a simple and flexible architecture based on streaming data flows. </a:t>
            </a:r>
            <a:endParaRPr lang="en-US" sz="1400" dirty="0" smtClean="0"/>
          </a:p>
          <a:p>
            <a:r>
              <a:rPr lang="en-US" sz="1400" dirty="0"/>
              <a:t>It is robust and fault tolerant with tunable reliability mechanisms and many failover and recovery mechanisms</a:t>
            </a:r>
            <a:r>
              <a:rPr lang="en-US" sz="1400" dirty="0" smtClean="0"/>
              <a:t>.</a:t>
            </a:r>
          </a:p>
          <a:p>
            <a:r>
              <a:rPr lang="en-US" sz="1400" dirty="0"/>
              <a:t>It uses a simple extensible data model that allows for online analytic application</a:t>
            </a:r>
            <a:r>
              <a:rPr lang="en-US" sz="1400" dirty="0" smtClean="0"/>
              <a:t>.</a:t>
            </a:r>
          </a:p>
          <a:p>
            <a:pPr marL="0" indent="0">
              <a:buNone/>
            </a:pPr>
            <a:endParaRPr lang="en-US" sz="1400" dirty="0"/>
          </a:p>
        </p:txBody>
      </p:sp>
      <p:pic>
        <p:nvPicPr>
          <p:cNvPr id="4" name="Picture 3"/>
          <p:cNvPicPr>
            <a:picLocks noChangeAspect="1"/>
          </p:cNvPicPr>
          <p:nvPr/>
        </p:nvPicPr>
        <p:blipFill>
          <a:blip r:embed="rId2"/>
          <a:stretch>
            <a:fillRect/>
          </a:stretch>
        </p:blipFill>
        <p:spPr>
          <a:xfrm>
            <a:off x="2692567" y="4102768"/>
            <a:ext cx="4705350" cy="2133600"/>
          </a:xfrm>
          <a:prstGeom prst="rect">
            <a:avLst/>
          </a:prstGeom>
        </p:spPr>
      </p:pic>
    </p:spTree>
    <p:extLst>
      <p:ext uri="{BB962C8B-B14F-4D97-AF65-F5344CB8AC3E}">
        <p14:creationId xmlns:p14="http://schemas.microsoft.com/office/powerpoint/2010/main" val="343024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smtClean="0"/>
              <a:t>Spark Streaming </a:t>
            </a:r>
            <a:endParaRPr lang="en-US" cap="none" dirty="0"/>
          </a:p>
        </p:txBody>
      </p:sp>
      <p:sp>
        <p:nvSpPr>
          <p:cNvPr id="3" name="Content Placeholder 2"/>
          <p:cNvSpPr>
            <a:spLocks noGrp="1"/>
          </p:cNvSpPr>
          <p:nvPr>
            <p:ph sz="quarter" idx="13"/>
          </p:nvPr>
        </p:nvSpPr>
        <p:spPr>
          <a:xfrm>
            <a:off x="913774" y="2367092"/>
            <a:ext cx="10363826" cy="3793076"/>
          </a:xfrm>
        </p:spPr>
        <p:txBody>
          <a:bodyPr/>
          <a:lstStyle/>
          <a:p>
            <a:r>
              <a:rPr lang="en-US" cap="none" dirty="0" smtClean="0">
                <a:latin typeface="Times New Roman" panose="02020603050405020304" pitchFamily="18" charset="0"/>
                <a:cs typeface="Times New Roman" panose="02020603050405020304" pitchFamily="18" charset="0"/>
              </a:rPr>
              <a:t>Spark streaming is an extension of the core spark API that enables scalable, high-throughput, fault-tolerant stream processing of live data streams. </a:t>
            </a:r>
          </a:p>
          <a:p>
            <a:r>
              <a:rPr lang="en-US" cap="none" dirty="0" smtClean="0">
                <a:latin typeface="Times New Roman" panose="02020603050405020304" pitchFamily="18" charset="0"/>
                <a:cs typeface="Times New Roman" panose="02020603050405020304" pitchFamily="18" charset="0"/>
              </a:rPr>
              <a:t>Data can be ingested from many sources like Kafka, flume, kinesis, or TCP sockets, and can be processed using complex algorithms expressed</a:t>
            </a:r>
            <a:r>
              <a:rPr lang="en-US" dirty="0" smtClean="0"/>
              <a:t>.</a:t>
            </a:r>
          </a:p>
          <a:p>
            <a:pPr marL="0" indent="0">
              <a:buNone/>
            </a:pPr>
            <a:endParaRPr lang="en-US" cap="none"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342397" y="4105272"/>
            <a:ext cx="5838825" cy="1838325"/>
          </a:xfrm>
          <a:prstGeom prst="rect">
            <a:avLst/>
          </a:prstGeom>
        </p:spPr>
      </p:pic>
    </p:spTree>
    <p:extLst>
      <p:ext uri="{BB962C8B-B14F-4D97-AF65-F5344CB8AC3E}">
        <p14:creationId xmlns:p14="http://schemas.microsoft.com/office/powerpoint/2010/main" val="10063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Times New Roman" panose="02020603050405020304" pitchFamily="18" charset="0"/>
                <a:cs typeface="Times New Roman" panose="02020603050405020304" pitchFamily="18" charset="0"/>
              </a:rPr>
              <a:t>Spark Streaming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1400" cap="none" dirty="0" smtClean="0">
                <a:latin typeface="Times New Roman" panose="02020603050405020304" pitchFamily="18" charset="0"/>
                <a:cs typeface="Times New Roman" panose="02020603050405020304" pitchFamily="18" charset="0"/>
              </a:rPr>
              <a:t>Internally, it works as follows. Spark streaming receives live input data streams and divides the data into batches, which are then processed by the spark engine to generate the final stream of results in batches.</a:t>
            </a:r>
          </a:p>
          <a:p>
            <a:r>
              <a:rPr lang="en-US" sz="1400" cap="none" dirty="0" smtClean="0">
                <a:latin typeface="Times New Roman" panose="02020603050405020304" pitchFamily="18" charset="0"/>
                <a:cs typeface="Times New Roman" panose="02020603050405020304" pitchFamily="18" charset="0"/>
              </a:rPr>
              <a:t>Spark streaming provides a high-level abstraction called </a:t>
            </a:r>
            <a:r>
              <a:rPr lang="en-US" sz="1400" i="1" cap="none" dirty="0" smtClean="0">
                <a:latin typeface="Times New Roman" panose="02020603050405020304" pitchFamily="18" charset="0"/>
                <a:cs typeface="Times New Roman" panose="02020603050405020304" pitchFamily="18" charset="0"/>
              </a:rPr>
              <a:t>discretized stream</a:t>
            </a:r>
            <a:r>
              <a:rPr lang="en-US" sz="1400" cap="none" dirty="0" smtClean="0">
                <a:latin typeface="Times New Roman" panose="02020603050405020304" pitchFamily="18" charset="0"/>
                <a:cs typeface="Times New Roman" panose="02020603050405020304" pitchFamily="18" charset="0"/>
              </a:rPr>
              <a:t> or </a:t>
            </a:r>
            <a:r>
              <a:rPr lang="en-US" sz="1400" i="1" cap="none" dirty="0" smtClean="0">
                <a:latin typeface="Times New Roman" panose="02020603050405020304" pitchFamily="18" charset="0"/>
                <a:cs typeface="Times New Roman" panose="02020603050405020304" pitchFamily="18" charset="0"/>
              </a:rPr>
              <a:t>dstream</a:t>
            </a:r>
            <a:r>
              <a:rPr lang="en-US" sz="1400" cap="none" dirty="0" smtClean="0">
                <a:latin typeface="Times New Roman" panose="02020603050405020304" pitchFamily="18" charset="0"/>
                <a:cs typeface="Times New Roman" panose="02020603050405020304" pitchFamily="18" charset="0"/>
              </a:rPr>
              <a:t>, which represents a continuous stream of data.</a:t>
            </a:r>
          </a:p>
          <a:p>
            <a:r>
              <a:rPr lang="en-US" sz="1400" cap="none" dirty="0" smtClean="0">
                <a:latin typeface="Times New Roman" panose="02020603050405020304" pitchFamily="18" charset="0"/>
                <a:cs typeface="Times New Roman" panose="02020603050405020304" pitchFamily="18" charset="0"/>
              </a:rPr>
              <a:t>Dstreams can be created either from input data streams from sources such as kafka, flume, and kinesis, or by applying high-level operations on other dstreams. Internally, a dstream is represented as a sequence of </a:t>
            </a:r>
            <a:r>
              <a:rPr lang="en-US" sz="1400" cap="none" dirty="0" smtClean="0">
                <a:latin typeface="Times New Roman" panose="02020603050405020304" pitchFamily="18" charset="0"/>
                <a:cs typeface="Times New Roman" panose="02020603050405020304" pitchFamily="18" charset="0"/>
                <a:hlinkClick r:id="rId2"/>
              </a:rPr>
              <a:t>rdds</a:t>
            </a:r>
            <a:r>
              <a:rPr lang="en-US" sz="1400" cap="none" dirty="0" smtClean="0">
                <a:latin typeface="Times New Roman" panose="02020603050405020304" pitchFamily="18" charset="0"/>
                <a:cs typeface="Times New Roman" panose="02020603050405020304" pitchFamily="18" charset="0"/>
              </a:rPr>
              <a:t>.</a:t>
            </a:r>
          </a:p>
          <a:p>
            <a:pPr marL="0" indent="0">
              <a:buNone/>
            </a:pPr>
            <a:endParaRPr lang="en-US" sz="1400" cap="none" dirty="0" smtClean="0">
              <a:latin typeface="Times New Roman" panose="02020603050405020304" pitchFamily="18" charset="0"/>
              <a:cs typeface="Times New Roman" panose="02020603050405020304" pitchFamily="18" charset="0"/>
            </a:endParaRPr>
          </a:p>
          <a:p>
            <a:endParaRPr lang="en-US" sz="1400" cap="none" dirty="0" smtClean="0">
              <a:latin typeface="Times New Roman" panose="02020603050405020304" pitchFamily="18" charset="0"/>
              <a:cs typeface="Times New Roman" panose="02020603050405020304" pitchFamily="18" charset="0"/>
            </a:endParaRPr>
          </a:p>
          <a:p>
            <a:endParaRPr lang="en-US" sz="1400" cap="none" dirty="0" smtClean="0">
              <a:latin typeface="Times New Roman" panose="02020603050405020304" pitchFamily="18" charset="0"/>
              <a:cs typeface="Times New Roman" panose="02020603050405020304" pitchFamily="18" charset="0"/>
            </a:endParaRPr>
          </a:p>
          <a:p>
            <a:pPr marL="0" indent="0">
              <a:buNone/>
            </a:pPr>
            <a:endParaRPr lang="en-US" sz="1400" dirty="0"/>
          </a:p>
        </p:txBody>
      </p:sp>
      <p:pic>
        <p:nvPicPr>
          <p:cNvPr id="4" name="Picture 3"/>
          <p:cNvPicPr>
            <a:picLocks noChangeAspect="1"/>
          </p:cNvPicPr>
          <p:nvPr/>
        </p:nvPicPr>
        <p:blipFill>
          <a:blip r:embed="rId3"/>
          <a:stretch>
            <a:fillRect/>
          </a:stretch>
        </p:blipFill>
        <p:spPr>
          <a:xfrm>
            <a:off x="2661735" y="4215313"/>
            <a:ext cx="5857875" cy="1266825"/>
          </a:xfrm>
          <a:prstGeom prst="rect">
            <a:avLst/>
          </a:prstGeom>
        </p:spPr>
      </p:pic>
    </p:spTree>
    <p:extLst>
      <p:ext uri="{BB962C8B-B14F-4D97-AF65-F5344CB8AC3E}">
        <p14:creationId xmlns:p14="http://schemas.microsoft.com/office/powerpoint/2010/main" val="20908020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385</TotalTime>
  <Words>701</Words>
  <Application>Microsoft Office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Tw Cen MT</vt:lpstr>
      <vt:lpstr>Droplet</vt:lpstr>
      <vt:lpstr>WEB ANOMALIES</vt:lpstr>
      <vt:lpstr>Agenda</vt:lpstr>
      <vt:lpstr>INTRODUCTION</vt:lpstr>
      <vt:lpstr>Continue….</vt:lpstr>
      <vt:lpstr>Design</vt:lpstr>
      <vt:lpstr>Logs Files</vt:lpstr>
      <vt:lpstr>Flume </vt:lpstr>
      <vt:lpstr>Spark Streaming </vt:lpstr>
      <vt:lpstr>Spark Streaming </vt:lpstr>
      <vt:lpstr>Cassandra </vt:lpstr>
      <vt:lpstr>IMPLEMENTATION</vt:lpstr>
      <vt:lpstr>Continue….</vt:lpstr>
      <vt:lpstr>Spark Streaming Flow</vt:lpstr>
      <vt:lpstr>Continue….</vt:lpstr>
      <vt:lpstr>Micro Batches</vt:lpstr>
      <vt:lpstr>Continue….</vt:lpstr>
      <vt:lpstr>Counting and Windowing Events</vt:lpstr>
      <vt:lpstr>Continue….</vt:lpstr>
      <vt:lpstr>Storing to Cassandra Tables</vt:lpstr>
      <vt:lpstr>Continue….</vt:lpstr>
      <vt:lpstr>Querying Results </vt:lpstr>
      <vt:lpstr>Questions ?</vt:lpstr>
    </vt:vector>
  </TitlesOfParts>
  <Company>Sun Life Financial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ANOMALIES</dc:title>
  <dc:creator>Raju Nekadi</dc:creator>
  <cp:lastModifiedBy>Raju Nekadi</cp:lastModifiedBy>
  <cp:revision>34</cp:revision>
  <dcterms:created xsi:type="dcterms:W3CDTF">2018-12-05T15:22:26Z</dcterms:created>
  <dcterms:modified xsi:type="dcterms:W3CDTF">2018-12-05T21:48:19Z</dcterms:modified>
</cp:coreProperties>
</file>