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0" r:id="rId2"/>
    <p:sldId id="258" r:id="rId3"/>
    <p:sldId id="259" r:id="rId4"/>
    <p:sldId id="260" r:id="rId5"/>
    <p:sldId id="281" r:id="rId6"/>
    <p:sldId id="282" r:id="rId7"/>
    <p:sldId id="285" r:id="rId8"/>
    <p:sldId id="284" r:id="rId9"/>
    <p:sldId id="287" r:id="rId10"/>
    <p:sldId id="290" r:id="rId11"/>
    <p:sldId id="262" r:id="rId12"/>
    <p:sldId id="263" r:id="rId13"/>
    <p:sldId id="264" r:id="rId14"/>
    <p:sldId id="298" r:id="rId15"/>
    <p:sldId id="265" r:id="rId16"/>
    <p:sldId id="299" r:id="rId17"/>
    <p:sldId id="266" r:id="rId18"/>
    <p:sldId id="267" r:id="rId19"/>
    <p:sldId id="270" r:id="rId20"/>
    <p:sldId id="271" r:id="rId21"/>
    <p:sldId id="300" r:id="rId22"/>
    <p:sldId id="276" r:id="rId23"/>
    <p:sldId id="301" r:id="rId24"/>
    <p:sldId id="302" r:id="rId25"/>
    <p:sldId id="278" r:id="rId26"/>
    <p:sldId id="279" r:id="rId27"/>
    <p:sldId id="297" r:id="rId28"/>
    <p:sldId id="272" r:id="rId29"/>
    <p:sldId id="274"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84" autoAdjust="0"/>
    <p:restoredTop sz="94660"/>
  </p:normalViewPr>
  <p:slideViewPr>
    <p:cSldViewPr>
      <p:cViewPr varScale="1">
        <p:scale>
          <a:sx n="85" d="100"/>
          <a:sy n="85" d="100"/>
        </p:scale>
        <p:origin x="1531" y="4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lireddy Sushma" userId="72048e4bb5544ed1" providerId="LiveId" clId="{83FEF3FF-3BC6-435C-87C6-3FEE178B16F0}"/>
    <pc:docChg chg="undo custSel addSld delSld modSld">
      <pc:chgData name="Polireddy Sushma" userId="72048e4bb5544ed1" providerId="LiveId" clId="{83FEF3FF-3BC6-435C-87C6-3FEE178B16F0}" dt="2023-10-11T11:27:26.665" v="171" actId="20577"/>
      <pc:docMkLst>
        <pc:docMk/>
      </pc:docMkLst>
      <pc:sldChg chg="del">
        <pc:chgData name="Polireddy Sushma" userId="72048e4bb5544ed1" providerId="LiveId" clId="{83FEF3FF-3BC6-435C-87C6-3FEE178B16F0}" dt="2023-10-11T11:25:52.222" v="168" actId="2696"/>
        <pc:sldMkLst>
          <pc:docMk/>
          <pc:sldMk cId="3027030061" sldId="261"/>
        </pc:sldMkLst>
      </pc:sldChg>
      <pc:sldChg chg="modSp mod">
        <pc:chgData name="Polireddy Sushma" userId="72048e4bb5544ed1" providerId="LiveId" clId="{83FEF3FF-3BC6-435C-87C6-3FEE178B16F0}" dt="2023-10-11T10:58:04.968" v="64" actId="20577"/>
        <pc:sldMkLst>
          <pc:docMk/>
          <pc:sldMk cId="2784832826" sldId="266"/>
        </pc:sldMkLst>
        <pc:spChg chg="mod">
          <ac:chgData name="Polireddy Sushma" userId="72048e4bb5544ed1" providerId="LiveId" clId="{83FEF3FF-3BC6-435C-87C6-3FEE178B16F0}" dt="2023-10-11T10:58:04.968" v="64" actId="20577"/>
          <ac:spMkLst>
            <pc:docMk/>
            <pc:sldMk cId="2784832826" sldId="266"/>
            <ac:spMk id="4" creationId="{00000000-0000-0000-0000-000000000000}"/>
          </ac:spMkLst>
        </pc:spChg>
      </pc:sldChg>
      <pc:sldChg chg="modSp mod">
        <pc:chgData name="Polireddy Sushma" userId="72048e4bb5544ed1" providerId="LiveId" clId="{83FEF3FF-3BC6-435C-87C6-3FEE178B16F0}" dt="2023-10-11T11:27:26.665" v="171" actId="20577"/>
        <pc:sldMkLst>
          <pc:docMk/>
          <pc:sldMk cId="1660594264" sldId="267"/>
        </pc:sldMkLst>
        <pc:spChg chg="mod">
          <ac:chgData name="Polireddy Sushma" userId="72048e4bb5544ed1" providerId="LiveId" clId="{83FEF3FF-3BC6-435C-87C6-3FEE178B16F0}" dt="2023-10-11T11:27:26.665" v="171" actId="20577"/>
          <ac:spMkLst>
            <pc:docMk/>
            <pc:sldMk cId="1660594264" sldId="267"/>
            <ac:spMk id="5" creationId="{00000000-0000-0000-0000-000000000000}"/>
          </ac:spMkLst>
        </pc:spChg>
      </pc:sldChg>
      <pc:sldChg chg="addSp delSp modSp mod">
        <pc:chgData name="Polireddy Sushma" userId="72048e4bb5544ed1" providerId="LiveId" clId="{83FEF3FF-3BC6-435C-87C6-3FEE178B16F0}" dt="2023-10-11T11:07:59.469" v="90" actId="1076"/>
        <pc:sldMkLst>
          <pc:docMk/>
          <pc:sldMk cId="261242716" sldId="276"/>
        </pc:sldMkLst>
        <pc:spChg chg="mod">
          <ac:chgData name="Polireddy Sushma" userId="72048e4bb5544ed1" providerId="LiveId" clId="{83FEF3FF-3BC6-435C-87C6-3FEE178B16F0}" dt="2023-10-11T11:06:43.377" v="87" actId="1076"/>
          <ac:spMkLst>
            <pc:docMk/>
            <pc:sldMk cId="261242716" sldId="276"/>
            <ac:spMk id="2" creationId="{00000000-0000-0000-0000-000000000000}"/>
          </ac:spMkLst>
        </pc:spChg>
        <pc:spChg chg="mod">
          <ac:chgData name="Polireddy Sushma" userId="72048e4bb5544ed1" providerId="LiveId" clId="{83FEF3FF-3BC6-435C-87C6-3FEE178B16F0}" dt="2023-10-11T11:06:36.110" v="77" actId="21"/>
          <ac:spMkLst>
            <pc:docMk/>
            <pc:sldMk cId="261242716" sldId="276"/>
            <ac:spMk id="3" creationId="{00000000-0000-0000-0000-000000000000}"/>
          </ac:spMkLst>
        </pc:spChg>
        <pc:spChg chg="mod">
          <ac:chgData name="Polireddy Sushma" userId="72048e4bb5544ed1" providerId="LiveId" clId="{83FEF3FF-3BC6-435C-87C6-3FEE178B16F0}" dt="2023-10-11T11:07:59.469" v="90" actId="1076"/>
          <ac:spMkLst>
            <pc:docMk/>
            <pc:sldMk cId="261242716" sldId="276"/>
            <ac:spMk id="4" creationId="{00000000-0000-0000-0000-000000000000}"/>
          </ac:spMkLst>
        </pc:spChg>
        <pc:spChg chg="add del mod">
          <ac:chgData name="Polireddy Sushma" userId="72048e4bb5544ed1" providerId="LiveId" clId="{83FEF3FF-3BC6-435C-87C6-3FEE178B16F0}" dt="2023-10-11T11:06:41.759" v="85"/>
          <ac:spMkLst>
            <pc:docMk/>
            <pc:sldMk cId="261242716" sldId="276"/>
            <ac:spMk id="5" creationId="{7C3802F5-6F40-89A9-24B4-A626F93DA62E}"/>
          </ac:spMkLst>
        </pc:spChg>
      </pc:sldChg>
      <pc:sldChg chg="addSp delSp modSp mod">
        <pc:chgData name="Polireddy Sushma" userId="72048e4bb5544ed1" providerId="LiveId" clId="{83FEF3FF-3BC6-435C-87C6-3FEE178B16F0}" dt="2023-10-11T10:57:23.564" v="14" actId="478"/>
        <pc:sldMkLst>
          <pc:docMk/>
          <pc:sldMk cId="3215392335" sldId="285"/>
        </pc:sldMkLst>
        <pc:spChg chg="mod">
          <ac:chgData name="Polireddy Sushma" userId="72048e4bb5544ed1" providerId="LiveId" clId="{83FEF3FF-3BC6-435C-87C6-3FEE178B16F0}" dt="2023-10-11T10:55:44.685" v="1" actId="20577"/>
          <ac:spMkLst>
            <pc:docMk/>
            <pc:sldMk cId="3215392335" sldId="285"/>
            <ac:spMk id="2" creationId="{00000000-0000-0000-0000-000000000000}"/>
          </ac:spMkLst>
        </pc:spChg>
        <pc:picChg chg="del">
          <ac:chgData name="Polireddy Sushma" userId="72048e4bb5544ed1" providerId="LiveId" clId="{83FEF3FF-3BC6-435C-87C6-3FEE178B16F0}" dt="2023-10-11T10:55:39.565" v="0" actId="21"/>
          <ac:picMkLst>
            <pc:docMk/>
            <pc:sldMk cId="3215392335" sldId="285"/>
            <ac:picMk id="3" creationId="{00000000-0000-0000-0000-000000000000}"/>
          </ac:picMkLst>
        </pc:picChg>
        <pc:picChg chg="add del mod">
          <ac:chgData name="Polireddy Sushma" userId="72048e4bb5544ed1" providerId="LiveId" clId="{83FEF3FF-3BC6-435C-87C6-3FEE178B16F0}" dt="2023-10-11T10:57:23.564" v="14" actId="478"/>
          <ac:picMkLst>
            <pc:docMk/>
            <pc:sldMk cId="3215392335" sldId="285"/>
            <ac:picMk id="4" creationId="{88E9B1BC-EBFF-249D-AE36-FE6AB0D9ADF5}"/>
          </ac:picMkLst>
        </pc:picChg>
        <pc:picChg chg="add mod">
          <ac:chgData name="Polireddy Sushma" userId="72048e4bb5544ed1" providerId="LiveId" clId="{83FEF3FF-3BC6-435C-87C6-3FEE178B16F0}" dt="2023-10-11T10:57:23.020" v="13"/>
          <ac:picMkLst>
            <pc:docMk/>
            <pc:sldMk cId="3215392335" sldId="285"/>
            <ac:picMk id="5" creationId="{CEC0486B-CE9A-5E52-543A-B9397E2ECB30}"/>
          </ac:picMkLst>
        </pc:picChg>
      </pc:sldChg>
      <pc:sldChg chg="modSp mod">
        <pc:chgData name="Polireddy Sushma" userId="72048e4bb5544ed1" providerId="LiveId" clId="{83FEF3FF-3BC6-435C-87C6-3FEE178B16F0}" dt="2023-10-11T11:22:39.282" v="167" actId="20577"/>
        <pc:sldMkLst>
          <pc:docMk/>
          <pc:sldMk cId="1019856480" sldId="300"/>
        </pc:sldMkLst>
        <pc:spChg chg="mod">
          <ac:chgData name="Polireddy Sushma" userId="72048e4bb5544ed1" providerId="LiveId" clId="{83FEF3FF-3BC6-435C-87C6-3FEE178B16F0}" dt="2023-10-11T11:22:39.282" v="167" actId="20577"/>
          <ac:spMkLst>
            <pc:docMk/>
            <pc:sldMk cId="1019856480" sldId="300"/>
            <ac:spMk id="6" creationId="{7E87E751-6494-3794-A433-FAB38C633666}"/>
          </ac:spMkLst>
        </pc:spChg>
      </pc:sldChg>
      <pc:sldChg chg="addSp modSp new mod">
        <pc:chgData name="Polireddy Sushma" userId="72048e4bb5544ed1" providerId="LiveId" clId="{83FEF3FF-3BC6-435C-87C6-3FEE178B16F0}" dt="2023-10-11T11:09:01.906" v="115" actId="14100"/>
        <pc:sldMkLst>
          <pc:docMk/>
          <pc:sldMk cId="607972664" sldId="301"/>
        </pc:sldMkLst>
        <pc:spChg chg="add mod">
          <ac:chgData name="Polireddy Sushma" userId="72048e4bb5544ed1" providerId="LiveId" clId="{83FEF3FF-3BC6-435C-87C6-3FEE178B16F0}" dt="2023-10-11T11:08:25.328" v="111" actId="20577"/>
          <ac:spMkLst>
            <pc:docMk/>
            <pc:sldMk cId="607972664" sldId="301"/>
            <ac:spMk id="3" creationId="{65C2B2E3-ADD9-AD32-F66D-CAFDBE8C8E56}"/>
          </ac:spMkLst>
        </pc:spChg>
        <pc:picChg chg="add mod">
          <ac:chgData name="Polireddy Sushma" userId="72048e4bb5544ed1" providerId="LiveId" clId="{83FEF3FF-3BC6-435C-87C6-3FEE178B16F0}" dt="2023-10-11T11:09:01.906" v="115" actId="14100"/>
          <ac:picMkLst>
            <pc:docMk/>
            <pc:sldMk cId="607972664" sldId="301"/>
            <ac:picMk id="1026" creationId="{6C6C5735-D226-F7DE-427C-E82E561D8021}"/>
          </ac:picMkLst>
        </pc:picChg>
      </pc:sldChg>
      <pc:sldChg chg="addSp delSp modSp new del mod">
        <pc:chgData name="Polireddy Sushma" userId="72048e4bb5544ed1" providerId="LiveId" clId="{83FEF3FF-3BC6-435C-87C6-3FEE178B16F0}" dt="2023-10-11T11:06:45.284" v="88" actId="680"/>
        <pc:sldMkLst>
          <pc:docMk/>
          <pc:sldMk cId="3484997470" sldId="301"/>
        </pc:sldMkLst>
        <pc:spChg chg="add del mod">
          <ac:chgData name="Polireddy Sushma" userId="72048e4bb5544ed1" providerId="LiveId" clId="{83FEF3FF-3BC6-435C-87C6-3FEE178B16F0}" dt="2023-10-11T11:06:42.486" v="86"/>
          <ac:spMkLst>
            <pc:docMk/>
            <pc:sldMk cId="3484997470" sldId="301"/>
            <ac:spMk id="2" creationId="{E04FB6B6-9031-0DA7-5C12-CACCF13918A5}"/>
          </ac:spMkLst>
        </pc:spChg>
        <pc:spChg chg="add del mod">
          <ac:chgData name="Polireddy Sushma" userId="72048e4bb5544ed1" providerId="LiveId" clId="{83FEF3FF-3BC6-435C-87C6-3FEE178B16F0}" dt="2023-10-11T11:06:40.813" v="83"/>
          <ac:spMkLst>
            <pc:docMk/>
            <pc:sldMk cId="3484997470" sldId="301"/>
            <ac:spMk id="3" creationId="{13612350-E0C7-3C4B-D93F-D912E20F44A1}"/>
          </ac:spMkLst>
        </pc:spChg>
        <pc:spChg chg="add del mod">
          <ac:chgData name="Polireddy Sushma" userId="72048e4bb5544ed1" providerId="LiveId" clId="{83FEF3FF-3BC6-435C-87C6-3FEE178B16F0}" dt="2023-10-11T11:06:40.337" v="81" actId="22"/>
          <ac:spMkLst>
            <pc:docMk/>
            <pc:sldMk cId="3484997470" sldId="301"/>
            <ac:spMk id="5" creationId="{EBEB693A-CE9D-1C8F-B5C4-9584B164D12E}"/>
          </ac:spMkLst>
        </pc:spChg>
      </pc:sldChg>
      <pc:sldChg chg="addSp modSp new mod">
        <pc:chgData name="Polireddy Sushma" userId="72048e4bb5544ed1" providerId="LiveId" clId="{83FEF3FF-3BC6-435C-87C6-3FEE178B16F0}" dt="2023-10-11T11:17:06.063" v="143" actId="20577"/>
        <pc:sldMkLst>
          <pc:docMk/>
          <pc:sldMk cId="1642352568" sldId="302"/>
        </pc:sldMkLst>
        <pc:spChg chg="add mod">
          <ac:chgData name="Polireddy Sushma" userId="72048e4bb5544ed1" providerId="LiveId" clId="{83FEF3FF-3BC6-435C-87C6-3FEE178B16F0}" dt="2023-10-11T11:17:06.063" v="143" actId="20577"/>
          <ac:spMkLst>
            <pc:docMk/>
            <pc:sldMk cId="1642352568" sldId="302"/>
            <ac:spMk id="3" creationId="{75DD1B48-426C-300B-6546-8E478E134CA8}"/>
          </ac:spMkLst>
        </pc:spChg>
        <pc:picChg chg="add mod">
          <ac:chgData name="Polireddy Sushma" userId="72048e4bb5544ed1" providerId="LiveId" clId="{83FEF3FF-3BC6-435C-87C6-3FEE178B16F0}" dt="2023-10-11T11:16:52.422" v="128" actId="14100"/>
          <ac:picMkLst>
            <pc:docMk/>
            <pc:sldMk cId="1642352568" sldId="302"/>
            <ac:picMk id="5" creationId="{4B0E9610-2390-B2BC-0177-3A59B848210B}"/>
          </ac:picMkLst>
        </pc:picChg>
        <pc:picChg chg="add mod">
          <ac:chgData name="Polireddy Sushma" userId="72048e4bb5544ed1" providerId="LiveId" clId="{83FEF3FF-3BC6-435C-87C6-3FEE178B16F0}" dt="2023-10-11T11:16:47.815" v="127" actId="14100"/>
          <ac:picMkLst>
            <pc:docMk/>
            <pc:sldMk cId="1642352568" sldId="302"/>
            <ac:picMk id="7" creationId="{0F7E3708-EE83-FAD7-C715-F4E262C5B79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983F65C-F313-4C7C-A69C-E01DB93E69A6}"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AE3ADF51-CED8-403B-BD8F-D094BAC4F30E}" type="slidenum">
              <a:rPr lang="en-IN" smtClean="0"/>
              <a:t>‹#›</a:t>
            </a:fld>
            <a:endParaRPr lang="en-IN"/>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83F65C-F313-4C7C-A69C-E01DB93E69A6}"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3ADF51-CED8-403B-BD8F-D094BAC4F30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83F65C-F313-4C7C-A69C-E01DB93E69A6}"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3ADF51-CED8-403B-BD8F-D094BAC4F30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83F65C-F313-4C7C-A69C-E01DB93E69A6}"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3ADF51-CED8-403B-BD8F-D094BAC4F30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983F65C-F313-4C7C-A69C-E01DB93E69A6}" type="datetimeFigureOut">
              <a:rPr lang="en-IN" smtClean="0"/>
              <a:t>11-10-2023</a:t>
            </a:fld>
            <a:endParaRPr lang="en-IN"/>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3ADF51-CED8-403B-BD8F-D094BAC4F30E}" type="slidenum">
              <a:rPr lang="en-IN" smtClean="0"/>
              <a:t>‹#›</a:t>
            </a:fld>
            <a:endParaRPr lang="en-IN"/>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a:t>Click to edit Master title style</a:t>
            </a:r>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83F65C-F313-4C7C-A69C-E01DB93E69A6}"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3ADF51-CED8-403B-BD8F-D094BAC4F30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83F65C-F313-4C7C-A69C-E01DB93E69A6}"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3ADF51-CED8-403B-BD8F-D094BAC4F30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83F65C-F313-4C7C-A69C-E01DB93E69A6}"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3ADF51-CED8-403B-BD8F-D094BAC4F30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C983F65C-F313-4C7C-A69C-E01DB93E69A6}"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3ADF51-CED8-403B-BD8F-D094BAC4F30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83F65C-F313-4C7C-A69C-E01DB93E69A6}"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3ADF51-CED8-403B-BD8F-D094BAC4F30E}" type="slidenum">
              <a:rPr lang="en-IN" smtClean="0"/>
              <a:t>‹#›</a:t>
            </a:fld>
            <a:endParaRPr lang="en-IN"/>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C983F65C-F313-4C7C-A69C-E01DB93E69A6}" type="datetimeFigureOut">
              <a:rPr lang="en-IN" smtClean="0"/>
              <a:t>11-10-2023</a:t>
            </a:fld>
            <a:endParaRPr lang="en-IN"/>
          </a:p>
        </p:txBody>
      </p:sp>
      <p:sp>
        <p:nvSpPr>
          <p:cNvPr id="7" name="Slide Number Placeholder 6"/>
          <p:cNvSpPr>
            <a:spLocks noGrp="1"/>
          </p:cNvSpPr>
          <p:nvPr>
            <p:ph type="sldNum" sz="quarter" idx="12"/>
          </p:nvPr>
        </p:nvSpPr>
        <p:spPr/>
        <p:txBody>
          <a:bodyPr/>
          <a:lstStyle/>
          <a:p>
            <a:fld id="{AE3ADF51-CED8-403B-BD8F-D094BAC4F30E}" type="slidenum">
              <a:rPr lang="en-IN" smtClean="0"/>
              <a:t>‹#›</a:t>
            </a:fld>
            <a:endParaRPr lang="en-IN"/>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C983F65C-F313-4C7C-A69C-E01DB93E69A6}" type="datetimeFigureOut">
              <a:rPr lang="en-IN" smtClean="0"/>
              <a:t>11-10-2023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AE3ADF51-CED8-403B-BD8F-D094BAC4F30E}" type="slidenum">
              <a:rPr lang="en-IN" smtClean="0"/>
              <a:t>‹#›</a:t>
            </a:fld>
            <a:endParaRPr lang="en-IN"/>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32656"/>
            <a:ext cx="8075240" cy="1296144"/>
          </a:xfrm>
        </p:spPr>
        <p:txBody>
          <a:bodyPr>
            <a:normAutofit/>
          </a:bodyPr>
          <a:lstStyle/>
          <a:p>
            <a:r>
              <a:rPr lang="en-IN" sz="3200" b="1" dirty="0">
                <a:solidFill>
                  <a:schemeClr val="bg2">
                    <a:lumMod val="25000"/>
                  </a:schemeClr>
                </a:solidFill>
              </a:rPr>
              <a:t>ADIKAVI  NANNAYa  UNIVERSITY</a:t>
            </a:r>
            <a:br>
              <a:rPr lang="en-IN" dirty="0">
                <a:solidFill>
                  <a:schemeClr val="bg2">
                    <a:lumMod val="25000"/>
                  </a:schemeClr>
                </a:solidFill>
              </a:rPr>
            </a:br>
            <a:r>
              <a:rPr lang="en-IN" sz="2000" dirty="0">
                <a:solidFill>
                  <a:schemeClr val="bg2">
                    <a:lumMod val="25000"/>
                  </a:schemeClr>
                </a:solidFill>
              </a:rPr>
              <a:t>UNIVERSITY  COLLEGE  OF  ENGINEERING</a:t>
            </a:r>
            <a:br>
              <a:rPr lang="en-IN" sz="2000" dirty="0">
                <a:solidFill>
                  <a:schemeClr val="bg2">
                    <a:lumMod val="25000"/>
                  </a:schemeClr>
                </a:solidFill>
              </a:rPr>
            </a:br>
            <a:r>
              <a:rPr lang="en-IN" sz="2000" dirty="0">
                <a:solidFill>
                  <a:schemeClr val="bg2">
                    <a:lumMod val="25000"/>
                  </a:schemeClr>
                </a:solidFill>
              </a:rPr>
              <a:t>RAJAMAHENDRAVARAM</a:t>
            </a:r>
            <a:endParaRPr lang="en-IN" dirty="0">
              <a:solidFill>
                <a:schemeClr val="bg2">
                  <a:lumMod val="25000"/>
                </a:schemeClr>
              </a:solidFill>
            </a:endParaRPr>
          </a:p>
        </p:txBody>
      </p:sp>
      <p:sp>
        <p:nvSpPr>
          <p:cNvPr id="4" name="TextBox 3"/>
          <p:cNvSpPr txBox="1"/>
          <p:nvPr/>
        </p:nvSpPr>
        <p:spPr>
          <a:xfrm>
            <a:off x="539552" y="1916832"/>
            <a:ext cx="7632847" cy="923330"/>
          </a:xfrm>
          <a:prstGeom prst="rect">
            <a:avLst/>
          </a:prstGeom>
          <a:noFill/>
        </p:spPr>
        <p:txBody>
          <a:bodyPr wrap="square" rtlCol="0">
            <a:spAutoFit/>
          </a:bodyPr>
          <a:lstStyle/>
          <a:p>
            <a:pPr algn="ctr"/>
            <a:r>
              <a:rPr lang="en-IN" b="1" dirty="0">
                <a:solidFill>
                  <a:schemeClr val="bg2">
                    <a:lumMod val="25000"/>
                  </a:schemeClr>
                </a:solidFill>
              </a:rPr>
              <a:t>MACHINE  LEARNING USING PYTHON</a:t>
            </a:r>
          </a:p>
          <a:p>
            <a:pPr algn="ctr"/>
            <a:endParaRPr lang="en-IN" b="1" dirty="0">
              <a:solidFill>
                <a:schemeClr val="bg2">
                  <a:lumMod val="25000"/>
                </a:schemeClr>
              </a:solidFill>
            </a:endParaRPr>
          </a:p>
          <a:p>
            <a:pPr algn="ctr"/>
            <a:r>
              <a:rPr lang="en-US" b="1" dirty="0">
                <a:solidFill>
                  <a:schemeClr val="bg2">
                    <a:lumMod val="25000"/>
                  </a:schemeClr>
                </a:solidFill>
              </a:rPr>
              <a:t>Water Quality Prediction Using  Machine Learning</a:t>
            </a:r>
            <a:endParaRPr lang="en-IN" b="1" dirty="0">
              <a:solidFill>
                <a:schemeClr val="bg2">
                  <a:lumMod val="25000"/>
                </a:schemeClr>
              </a:solidFill>
            </a:endParaRPr>
          </a:p>
        </p:txBody>
      </p:sp>
      <p:pic>
        <p:nvPicPr>
          <p:cNvPr id="7" name="Picture 6">
            <a:extLst>
              <a:ext uri="{FF2B5EF4-FFF2-40B4-BE49-F238E27FC236}">
                <a16:creationId xmlns:a16="http://schemas.microsoft.com/office/drawing/2014/main" id="{1712B405-A8CF-2961-B5A8-DF4504A1640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70729" y="2938131"/>
            <a:ext cx="1950535" cy="214705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95536" y="5085184"/>
            <a:ext cx="3816424" cy="1754326"/>
          </a:xfrm>
          <a:prstGeom prst="rect">
            <a:avLst/>
          </a:prstGeom>
          <a:noFill/>
        </p:spPr>
        <p:txBody>
          <a:bodyPr wrap="square" rtlCol="0">
            <a:spAutoFit/>
          </a:bodyPr>
          <a:lstStyle/>
          <a:p>
            <a:r>
              <a:rPr lang="en-IN" b="1" dirty="0"/>
              <a:t>              </a:t>
            </a:r>
            <a:r>
              <a:rPr lang="en-IN" b="1" dirty="0">
                <a:solidFill>
                  <a:schemeClr val="bg2">
                    <a:lumMod val="25000"/>
                  </a:schemeClr>
                </a:solidFill>
              </a:rPr>
              <a:t>GUIDANCE  BY</a:t>
            </a:r>
          </a:p>
          <a:p>
            <a:r>
              <a:rPr lang="en-IN" dirty="0"/>
              <a:t>          Mrs. Jayanthi Harini</a:t>
            </a:r>
          </a:p>
          <a:p>
            <a:r>
              <a:rPr lang="en-IN" dirty="0"/>
              <a:t>           Assistant Professor</a:t>
            </a:r>
          </a:p>
          <a:p>
            <a:r>
              <a:rPr lang="en-US" dirty="0"/>
              <a:t>Department of computer      science and engineering</a:t>
            </a:r>
            <a:endParaRPr lang="en-IN" dirty="0"/>
          </a:p>
          <a:p>
            <a:r>
              <a:rPr lang="en-IN" dirty="0"/>
              <a:t>University College of Engineering</a:t>
            </a:r>
          </a:p>
        </p:txBody>
      </p:sp>
      <p:sp>
        <p:nvSpPr>
          <p:cNvPr id="9" name="TextBox 8"/>
          <p:cNvSpPr txBox="1"/>
          <p:nvPr/>
        </p:nvSpPr>
        <p:spPr>
          <a:xfrm>
            <a:off x="6012160" y="5301208"/>
            <a:ext cx="2448272" cy="923330"/>
          </a:xfrm>
          <a:prstGeom prst="rect">
            <a:avLst/>
          </a:prstGeom>
          <a:noFill/>
        </p:spPr>
        <p:txBody>
          <a:bodyPr wrap="square" rtlCol="0">
            <a:spAutoFit/>
          </a:bodyPr>
          <a:lstStyle/>
          <a:p>
            <a:r>
              <a:rPr lang="en-IN" b="1" dirty="0">
                <a:solidFill>
                  <a:schemeClr val="bg2">
                    <a:lumMod val="25000"/>
                  </a:schemeClr>
                </a:solidFill>
              </a:rPr>
              <a:t>PRESENTATION BY</a:t>
            </a:r>
          </a:p>
          <a:p>
            <a:r>
              <a:rPr lang="en-IN" b="1" dirty="0"/>
              <a:t>      </a:t>
            </a:r>
            <a:r>
              <a:rPr lang="en-IN" dirty="0"/>
              <a:t>P.Sushma</a:t>
            </a:r>
          </a:p>
          <a:p>
            <a:r>
              <a:rPr lang="en-IN" dirty="0"/>
              <a:t>   208297601042</a:t>
            </a:r>
          </a:p>
        </p:txBody>
      </p:sp>
    </p:spTree>
    <p:extLst>
      <p:ext uri="{BB962C8B-B14F-4D97-AF65-F5344CB8AC3E}">
        <p14:creationId xmlns:p14="http://schemas.microsoft.com/office/powerpoint/2010/main" val="3445192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179512" y="476672"/>
            <a:ext cx="93610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331640" y="476672"/>
            <a:ext cx="3672408" cy="369332"/>
          </a:xfrm>
          <a:prstGeom prst="rect">
            <a:avLst/>
          </a:prstGeom>
          <a:noFill/>
        </p:spPr>
        <p:txBody>
          <a:bodyPr wrap="square" rtlCol="0">
            <a:spAutoFit/>
          </a:bodyPr>
          <a:lstStyle/>
          <a:p>
            <a:r>
              <a:rPr lang="en-IN" b="1" u="sng" dirty="0"/>
              <a:t>PROPOSED APPROACH STEPS</a:t>
            </a:r>
            <a:endParaRPr lang="en-IN" u="sng" dirty="0"/>
          </a:p>
        </p:txBody>
      </p:sp>
      <p:sp>
        <p:nvSpPr>
          <p:cNvPr id="4" name="TextBox 3"/>
          <p:cNvSpPr txBox="1"/>
          <p:nvPr/>
        </p:nvSpPr>
        <p:spPr>
          <a:xfrm>
            <a:off x="395536" y="1340768"/>
            <a:ext cx="7920880" cy="3970318"/>
          </a:xfrm>
          <a:prstGeom prst="rect">
            <a:avLst/>
          </a:prstGeom>
          <a:noFill/>
        </p:spPr>
        <p:txBody>
          <a:bodyPr wrap="square" rtlCol="0">
            <a:spAutoFit/>
          </a:bodyPr>
          <a:lstStyle/>
          <a:p>
            <a:pPr marL="342900" indent="-342900">
              <a:lnSpc>
                <a:spcPct val="150000"/>
              </a:lnSpc>
              <a:buFont typeface="+mj-lt"/>
              <a:buAutoNum type="arabicParenR"/>
            </a:pPr>
            <a:r>
              <a:rPr lang="en-IN" dirty="0"/>
              <a:t> First, we take software dataset. </a:t>
            </a:r>
          </a:p>
          <a:p>
            <a:pPr marL="342900" indent="-342900">
              <a:lnSpc>
                <a:spcPct val="150000"/>
              </a:lnSpc>
              <a:buFont typeface="+mj-lt"/>
              <a:buAutoNum type="arabicParenR"/>
            </a:pPr>
            <a:r>
              <a:rPr lang="en-IN" dirty="0"/>
              <a:t>Filter dataset according to requirements and create a new dataset which has attribute   according to analysis to be done</a:t>
            </a:r>
          </a:p>
          <a:p>
            <a:pPr marL="342900" indent="-342900">
              <a:lnSpc>
                <a:spcPct val="150000"/>
              </a:lnSpc>
              <a:buFont typeface="+mj-lt"/>
              <a:buAutoNum type="arabicParenR"/>
            </a:pPr>
            <a:r>
              <a:rPr lang="en-IN" dirty="0"/>
              <a:t>Perform Pre-Processing on the dataset</a:t>
            </a:r>
          </a:p>
          <a:p>
            <a:pPr marL="342900" indent="-342900">
              <a:lnSpc>
                <a:spcPct val="150000"/>
              </a:lnSpc>
              <a:buFont typeface="+mj-lt"/>
              <a:buAutoNum type="arabicParenR"/>
            </a:pPr>
            <a:r>
              <a:rPr lang="en-IN" dirty="0"/>
              <a:t>Split the data into training and testing</a:t>
            </a:r>
          </a:p>
          <a:p>
            <a:pPr marL="342900" indent="-342900">
              <a:lnSpc>
                <a:spcPct val="150000"/>
              </a:lnSpc>
              <a:buFont typeface="+mj-lt"/>
              <a:buAutoNum type="arabicParenR"/>
            </a:pPr>
            <a:r>
              <a:rPr lang="en-IN" dirty="0"/>
              <a:t> Train the model with training data then analyse testing dataset over classification algorithm</a:t>
            </a:r>
          </a:p>
          <a:p>
            <a:pPr marL="342900" indent="-342900">
              <a:lnSpc>
                <a:spcPct val="150000"/>
              </a:lnSpc>
              <a:buFont typeface="+mj-lt"/>
              <a:buAutoNum type="arabicParenR"/>
            </a:pPr>
            <a:r>
              <a:rPr lang="en-IN" dirty="0"/>
              <a:t>Finally you will get results as accuracy metrics</a:t>
            </a:r>
          </a:p>
          <a:p>
            <a:r>
              <a:rPr lang="en-IN" dirty="0"/>
              <a:t> </a:t>
            </a:r>
          </a:p>
          <a:p>
            <a:pPr marL="342900" indent="-342900">
              <a:buFont typeface="+mj-lt"/>
              <a:buAutoNum type="arabicParenR"/>
            </a:pPr>
            <a:endParaRPr lang="en-IN" dirty="0"/>
          </a:p>
        </p:txBody>
      </p:sp>
    </p:spTree>
    <p:extLst>
      <p:ext uri="{BB962C8B-B14F-4D97-AF65-F5344CB8AC3E}">
        <p14:creationId xmlns:p14="http://schemas.microsoft.com/office/powerpoint/2010/main" val="2011162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2"/>
          <p:cNvSpPr/>
          <p:nvPr/>
        </p:nvSpPr>
        <p:spPr>
          <a:xfrm>
            <a:off x="107504" y="548680"/>
            <a:ext cx="86409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1115616" y="548680"/>
            <a:ext cx="2658100" cy="369332"/>
          </a:xfrm>
          <a:prstGeom prst="rect">
            <a:avLst/>
          </a:prstGeom>
          <a:noFill/>
        </p:spPr>
        <p:txBody>
          <a:bodyPr wrap="none" rtlCol="0">
            <a:spAutoFit/>
          </a:bodyPr>
          <a:lstStyle/>
          <a:p>
            <a:r>
              <a:rPr lang="en-US" b="1" u="sng" dirty="0"/>
              <a:t>SYSTEM ARCHITECTURE</a:t>
            </a:r>
            <a:endParaRPr lang="en-IN" b="1" u="sng" dirty="0"/>
          </a:p>
        </p:txBody>
      </p:sp>
      <p:pic>
        <p:nvPicPr>
          <p:cNvPr id="8" name="image5.png"/>
          <p:cNvPicPr/>
          <p:nvPr/>
        </p:nvPicPr>
        <p:blipFill>
          <a:blip r:embed="rId2"/>
          <a:srcRect/>
          <a:stretch>
            <a:fillRect/>
          </a:stretch>
        </p:blipFill>
        <p:spPr>
          <a:xfrm>
            <a:off x="755576" y="2192972"/>
            <a:ext cx="7776864" cy="3324260"/>
          </a:xfrm>
          <a:prstGeom prst="rect">
            <a:avLst/>
          </a:prstGeom>
          <a:ln/>
        </p:spPr>
      </p:pic>
    </p:spTree>
    <p:extLst>
      <p:ext uri="{BB962C8B-B14F-4D97-AF65-F5344CB8AC3E}">
        <p14:creationId xmlns:p14="http://schemas.microsoft.com/office/powerpoint/2010/main" val="63949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179512" y="692696"/>
            <a:ext cx="86409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187624" y="692696"/>
            <a:ext cx="3635932" cy="646331"/>
          </a:xfrm>
          <a:prstGeom prst="rect">
            <a:avLst/>
          </a:prstGeom>
          <a:noFill/>
        </p:spPr>
        <p:txBody>
          <a:bodyPr wrap="none" rtlCol="0">
            <a:spAutoFit/>
          </a:bodyPr>
          <a:lstStyle/>
          <a:p>
            <a:r>
              <a:rPr lang="en-IN" b="1" u="sng" dirty="0"/>
              <a:t>STAGES IN MACHINE LEARNING</a:t>
            </a:r>
            <a:endParaRPr lang="en-IN" u="sng" dirty="0"/>
          </a:p>
          <a:p>
            <a:endParaRPr lang="en-IN" b="1" u="sng" dirty="0"/>
          </a:p>
        </p:txBody>
      </p:sp>
      <p:sp>
        <p:nvSpPr>
          <p:cNvPr id="4" name="TextBox 3"/>
          <p:cNvSpPr txBox="1"/>
          <p:nvPr/>
        </p:nvSpPr>
        <p:spPr>
          <a:xfrm>
            <a:off x="611306" y="2060848"/>
            <a:ext cx="3070071" cy="2308324"/>
          </a:xfrm>
          <a:prstGeom prst="rect">
            <a:avLst/>
          </a:prstGeom>
          <a:noFill/>
        </p:spPr>
        <p:txBody>
          <a:bodyPr wrap="none" rtlCol="0">
            <a:spAutoFit/>
          </a:bodyPr>
          <a:lstStyle/>
          <a:p>
            <a:pPr marL="285750" indent="-285750" algn="just">
              <a:lnSpc>
                <a:spcPct val="200000"/>
              </a:lnSpc>
              <a:buFont typeface="Courier New" pitchFamily="49" charset="0"/>
              <a:buChar char="o"/>
            </a:pPr>
            <a:r>
              <a:rPr lang="en-US" dirty="0"/>
              <a:t>DATA COLLECTION</a:t>
            </a:r>
          </a:p>
          <a:p>
            <a:pPr marL="285750" indent="-285750" algn="just">
              <a:lnSpc>
                <a:spcPct val="200000"/>
              </a:lnSpc>
              <a:buFont typeface="Courier New" pitchFamily="49" charset="0"/>
              <a:buChar char="o"/>
            </a:pPr>
            <a:r>
              <a:rPr lang="en-US" dirty="0"/>
              <a:t>DATA PRE-PROCESSING</a:t>
            </a:r>
          </a:p>
          <a:p>
            <a:pPr marL="285750" indent="-285750" algn="just">
              <a:lnSpc>
                <a:spcPct val="200000"/>
              </a:lnSpc>
              <a:buFont typeface="Courier New" pitchFamily="49" charset="0"/>
              <a:buChar char="o"/>
            </a:pPr>
            <a:r>
              <a:rPr lang="en-US" dirty="0"/>
              <a:t>FEATURE EXTRACTION</a:t>
            </a:r>
          </a:p>
          <a:p>
            <a:pPr marL="285750" indent="-285750" algn="just">
              <a:lnSpc>
                <a:spcPct val="200000"/>
              </a:lnSpc>
              <a:buFont typeface="Courier New" pitchFamily="49" charset="0"/>
              <a:buChar char="o"/>
            </a:pPr>
            <a:r>
              <a:rPr lang="en-US" dirty="0"/>
              <a:t>EVALUATION MODEL</a:t>
            </a:r>
            <a:endParaRPr lang="en-IN" dirty="0"/>
          </a:p>
        </p:txBody>
      </p:sp>
    </p:spTree>
    <p:extLst>
      <p:ext uri="{BB962C8B-B14F-4D97-AF65-F5344CB8AC3E}">
        <p14:creationId xmlns:p14="http://schemas.microsoft.com/office/powerpoint/2010/main" val="1026429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p:nvPr/>
        </p:nvSpPr>
        <p:spPr>
          <a:xfrm>
            <a:off x="179512" y="620688"/>
            <a:ext cx="79208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575556" y="1556792"/>
            <a:ext cx="2585964" cy="369332"/>
          </a:xfrm>
          <a:prstGeom prst="rect">
            <a:avLst/>
          </a:prstGeom>
          <a:noFill/>
        </p:spPr>
        <p:txBody>
          <a:bodyPr wrap="none" rtlCol="0">
            <a:spAutoFit/>
          </a:bodyPr>
          <a:lstStyle/>
          <a:p>
            <a:pPr marL="285750" indent="-285750">
              <a:buFont typeface="Courier New" pitchFamily="49" charset="0"/>
              <a:buChar char="o"/>
            </a:pPr>
            <a:r>
              <a:rPr lang="en-US" b="1" dirty="0"/>
              <a:t>DATA COLLECTION</a:t>
            </a:r>
            <a:endParaRPr lang="en-IN" b="1" dirty="0"/>
          </a:p>
        </p:txBody>
      </p:sp>
      <p:sp>
        <p:nvSpPr>
          <p:cNvPr id="7" name="TextBox 6"/>
          <p:cNvSpPr txBox="1"/>
          <p:nvPr/>
        </p:nvSpPr>
        <p:spPr>
          <a:xfrm>
            <a:off x="323528" y="2060848"/>
            <a:ext cx="7956883" cy="3000821"/>
          </a:xfrm>
          <a:prstGeom prst="rect">
            <a:avLst/>
          </a:prstGeom>
          <a:noFill/>
        </p:spPr>
        <p:txBody>
          <a:bodyPr wrap="square" rtlCol="0">
            <a:spAutoFit/>
          </a:bodyPr>
          <a:lstStyle/>
          <a:p>
            <a:pPr algn="just">
              <a:lnSpc>
                <a:spcPct val="150000"/>
              </a:lnSpc>
            </a:pPr>
            <a:r>
              <a:rPr lang="en-US" dirty="0"/>
              <a:t>Data used in this paper is a software data of JM1. This step is concerned with selecting the subset of all available data that you will be working with. ML problems start with data preferably, lots of data (examples or observations) for which you already know the target answer. Data for which you already know the target answer is called </a:t>
            </a:r>
            <a:r>
              <a:rPr lang="en-US" i="1" dirty="0"/>
              <a:t>labeled data</a:t>
            </a:r>
            <a:r>
              <a:rPr lang="en-US" dirty="0"/>
              <a:t>.</a:t>
            </a:r>
            <a:endParaRPr lang="en-IN" dirty="0"/>
          </a:p>
          <a:p>
            <a:pPr algn="just">
              <a:lnSpc>
                <a:spcPct val="150000"/>
              </a:lnSpc>
            </a:pPr>
            <a:endParaRPr lang="en-IN" dirty="0"/>
          </a:p>
        </p:txBody>
      </p:sp>
    </p:spTree>
    <p:extLst>
      <p:ext uri="{BB962C8B-B14F-4D97-AF65-F5344CB8AC3E}">
        <p14:creationId xmlns:p14="http://schemas.microsoft.com/office/powerpoint/2010/main" val="78207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2D616A-4E0F-F173-0E39-44A73DDBA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68" y="764704"/>
            <a:ext cx="8748464" cy="5549412"/>
          </a:xfrm>
          <a:prstGeom prst="rect">
            <a:avLst/>
          </a:prstGeom>
        </p:spPr>
      </p:pic>
    </p:spTree>
    <p:extLst>
      <p:ext uri="{BB962C8B-B14F-4D97-AF65-F5344CB8AC3E}">
        <p14:creationId xmlns:p14="http://schemas.microsoft.com/office/powerpoint/2010/main" val="683053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179512" y="548680"/>
            <a:ext cx="86409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755576" y="899428"/>
            <a:ext cx="3070071" cy="369332"/>
          </a:xfrm>
          <a:prstGeom prst="rect">
            <a:avLst/>
          </a:prstGeom>
          <a:noFill/>
        </p:spPr>
        <p:txBody>
          <a:bodyPr wrap="none" rtlCol="0">
            <a:spAutoFit/>
          </a:bodyPr>
          <a:lstStyle/>
          <a:p>
            <a:pPr marL="285750" indent="-285750" algn="just">
              <a:buFont typeface="Courier New" pitchFamily="49" charset="0"/>
              <a:buChar char="o"/>
            </a:pPr>
            <a:r>
              <a:rPr lang="en-US" b="1" dirty="0"/>
              <a:t>DATA PRE-PROCESSING</a:t>
            </a:r>
            <a:endParaRPr lang="en-IN" b="1" dirty="0"/>
          </a:p>
        </p:txBody>
      </p:sp>
      <p:sp>
        <p:nvSpPr>
          <p:cNvPr id="4" name="TextBox 3"/>
          <p:cNvSpPr txBox="1"/>
          <p:nvPr/>
        </p:nvSpPr>
        <p:spPr>
          <a:xfrm>
            <a:off x="323528" y="1613048"/>
            <a:ext cx="8136904" cy="4247317"/>
          </a:xfrm>
          <a:prstGeom prst="rect">
            <a:avLst/>
          </a:prstGeom>
          <a:noFill/>
        </p:spPr>
        <p:txBody>
          <a:bodyPr wrap="square" rtlCol="0">
            <a:spAutoFit/>
          </a:bodyPr>
          <a:lstStyle/>
          <a:p>
            <a:r>
              <a:rPr lang="en-US" dirty="0"/>
              <a:t> Three common data pre-processing steps are:</a:t>
            </a:r>
          </a:p>
          <a:p>
            <a:endParaRPr lang="en-US" dirty="0"/>
          </a:p>
          <a:p>
            <a:pPr algn="just"/>
            <a:r>
              <a:rPr lang="en-US" dirty="0"/>
              <a:t>1. </a:t>
            </a:r>
            <a:r>
              <a:rPr lang="en-US" b="1" dirty="0"/>
              <a:t>Formatting</a:t>
            </a:r>
            <a:r>
              <a:rPr lang="en-US" dirty="0"/>
              <a:t>: The data you have selected may not be in a format that is suitable for you to work with, or the data may be in a proprietary file format and you would like it in a relational database or a text file.</a:t>
            </a:r>
          </a:p>
          <a:p>
            <a:pPr algn="just"/>
            <a:endParaRPr lang="en-US" dirty="0"/>
          </a:p>
          <a:p>
            <a:pPr algn="just"/>
            <a:r>
              <a:rPr lang="en-US" dirty="0"/>
              <a:t>2. </a:t>
            </a:r>
            <a:r>
              <a:rPr lang="en-US" b="1" dirty="0"/>
              <a:t>Cleaning</a:t>
            </a:r>
            <a:r>
              <a:rPr lang="en-US" dirty="0"/>
              <a:t>: Cleaning data is the removal or fixing of missing data. Additionally, there may be sensitive information in some of the attributes and these attributes may need to be </a:t>
            </a:r>
            <a:r>
              <a:rPr lang="en-US" dirty="0" err="1"/>
              <a:t>anonymaized</a:t>
            </a:r>
            <a:r>
              <a:rPr lang="en-US" dirty="0"/>
              <a:t> or removed from the data entirely.</a:t>
            </a:r>
          </a:p>
          <a:p>
            <a:pPr algn="just"/>
            <a:endParaRPr lang="en-US" dirty="0"/>
          </a:p>
          <a:p>
            <a:pPr algn="just"/>
            <a:r>
              <a:rPr lang="en-US" dirty="0"/>
              <a:t>3. </a:t>
            </a:r>
            <a:r>
              <a:rPr lang="en-US" b="1" dirty="0"/>
              <a:t>Sampling</a:t>
            </a:r>
            <a:r>
              <a:rPr lang="en-US" dirty="0"/>
              <a:t>: There may be far more selected data available than you need to work with. You can take a smaller representative sample of the selected data that may be much faster for exploring and prototyping solutions before considering the whole dataset.</a:t>
            </a:r>
            <a:endParaRPr lang="en-IN" dirty="0"/>
          </a:p>
        </p:txBody>
      </p:sp>
    </p:spTree>
    <p:extLst>
      <p:ext uri="{BB962C8B-B14F-4D97-AF65-F5344CB8AC3E}">
        <p14:creationId xmlns:p14="http://schemas.microsoft.com/office/powerpoint/2010/main" val="1537657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286CFB-1513-ECF4-C6A4-562EAEB0E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910609"/>
            <a:ext cx="8424936" cy="5036782"/>
          </a:xfrm>
          <a:prstGeom prst="rect">
            <a:avLst/>
          </a:prstGeom>
        </p:spPr>
      </p:pic>
    </p:spTree>
    <p:extLst>
      <p:ext uri="{BB962C8B-B14F-4D97-AF65-F5344CB8AC3E}">
        <p14:creationId xmlns:p14="http://schemas.microsoft.com/office/powerpoint/2010/main" val="2345596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107504" y="548680"/>
            <a:ext cx="86409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899592" y="1268760"/>
            <a:ext cx="2839239" cy="369332"/>
          </a:xfrm>
          <a:prstGeom prst="rect">
            <a:avLst/>
          </a:prstGeom>
          <a:noFill/>
        </p:spPr>
        <p:txBody>
          <a:bodyPr wrap="none" rtlCol="0">
            <a:spAutoFit/>
          </a:bodyPr>
          <a:lstStyle/>
          <a:p>
            <a:pPr marL="285750" indent="-285750">
              <a:buFont typeface="Courier New" pitchFamily="49" charset="0"/>
              <a:buChar char="o"/>
            </a:pPr>
            <a:r>
              <a:rPr lang="en-US" b="1" dirty="0"/>
              <a:t>FEATURE EXTRACTION</a:t>
            </a:r>
            <a:endParaRPr lang="en-IN" b="1" dirty="0"/>
          </a:p>
        </p:txBody>
      </p:sp>
      <p:sp>
        <p:nvSpPr>
          <p:cNvPr id="4" name="TextBox 3"/>
          <p:cNvSpPr txBox="1"/>
          <p:nvPr/>
        </p:nvSpPr>
        <p:spPr>
          <a:xfrm>
            <a:off x="287957" y="1907788"/>
            <a:ext cx="7956451" cy="4194674"/>
          </a:xfrm>
          <a:prstGeom prst="rect">
            <a:avLst/>
          </a:prstGeom>
          <a:noFill/>
        </p:spPr>
        <p:txBody>
          <a:bodyPr wrap="square" rtlCol="0">
            <a:spAutoFit/>
          </a:bodyPr>
          <a:lstStyle/>
          <a:p>
            <a:pPr algn="just">
              <a:lnSpc>
                <a:spcPct val="150000"/>
              </a:lnSpc>
            </a:pPr>
            <a:r>
              <a:rPr lang="en-US" dirty="0"/>
              <a:t>Feature extraction is an attribute reduction process. Unlike feature selection, which ranks the existing attributes according to their predictive significance, feature extraction actually transforms the attributes. Finally, our models are trained using Classifier algorithm. We use classify module on Natural Language Toolkit library on Python. We use the labeled dataset gathered. The rest of our labeled data will be used to evaluate the models. Some machine learning algorithms were used to classify pre-processed data. The chosen classifiers were Support vector classifier. These algorithms are very popular in text classification tasks.</a:t>
            </a:r>
            <a:endParaRPr lang="en-IN" dirty="0"/>
          </a:p>
        </p:txBody>
      </p:sp>
    </p:spTree>
    <p:extLst>
      <p:ext uri="{BB962C8B-B14F-4D97-AF65-F5344CB8AC3E}">
        <p14:creationId xmlns:p14="http://schemas.microsoft.com/office/powerpoint/2010/main" val="2784832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107504" y="476672"/>
            <a:ext cx="86409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674409" y="827205"/>
            <a:ext cx="2760692" cy="369332"/>
          </a:xfrm>
          <a:prstGeom prst="rect">
            <a:avLst/>
          </a:prstGeom>
          <a:noFill/>
        </p:spPr>
        <p:txBody>
          <a:bodyPr wrap="none" rtlCol="0">
            <a:spAutoFit/>
          </a:bodyPr>
          <a:lstStyle/>
          <a:p>
            <a:pPr marL="285750" indent="-285750">
              <a:buFont typeface="Courier New" pitchFamily="49" charset="0"/>
              <a:buChar char="o"/>
            </a:pPr>
            <a:r>
              <a:rPr lang="en-US" b="1" dirty="0"/>
              <a:t>EVALUATION MODEL</a:t>
            </a:r>
            <a:endParaRPr lang="en-IN" b="1" dirty="0"/>
          </a:p>
        </p:txBody>
      </p:sp>
      <p:sp>
        <p:nvSpPr>
          <p:cNvPr id="5" name="TextBox 4"/>
          <p:cNvSpPr txBox="1"/>
          <p:nvPr/>
        </p:nvSpPr>
        <p:spPr>
          <a:xfrm>
            <a:off x="323528" y="1340768"/>
            <a:ext cx="7776864" cy="3779176"/>
          </a:xfrm>
          <a:prstGeom prst="rect">
            <a:avLst/>
          </a:prstGeom>
          <a:noFill/>
        </p:spPr>
        <p:txBody>
          <a:bodyPr wrap="square" rtlCol="0">
            <a:spAutoFit/>
          </a:bodyPr>
          <a:lstStyle/>
          <a:p>
            <a:pPr algn="just">
              <a:lnSpc>
                <a:spcPct val="150000"/>
              </a:lnSpc>
            </a:pPr>
            <a:r>
              <a:rPr lang="en-US" dirty="0"/>
              <a:t>Model Evaluation is an integral part of the model development process. It helps to find the best model that represents our data and how well the chosen model will work in the future. Evaluating model performance with the data used for training is not acceptable in data science because it can easily generate overoptimistic and over fitted models. </a:t>
            </a:r>
            <a:endParaRPr lang="en-IN" dirty="0"/>
          </a:p>
          <a:p>
            <a:pPr algn="just">
              <a:lnSpc>
                <a:spcPct val="150000"/>
              </a:lnSpc>
            </a:pPr>
            <a:r>
              <a:rPr lang="en-US" dirty="0"/>
              <a:t>   </a:t>
            </a:r>
            <a:endParaRPr lang="en-US" b="1" dirty="0"/>
          </a:p>
          <a:p>
            <a:pPr algn="just">
              <a:lnSpc>
                <a:spcPct val="150000"/>
              </a:lnSpc>
            </a:pPr>
            <a:r>
              <a:rPr lang="en-US" b="1" dirty="0"/>
              <a:t>Accuracy</a:t>
            </a:r>
            <a:r>
              <a:rPr lang="en-US" dirty="0"/>
              <a:t> is defined as the percentage of correct predictions for the test data. </a:t>
            </a:r>
            <a:endParaRPr lang="en-IN" dirty="0"/>
          </a:p>
        </p:txBody>
      </p:sp>
    </p:spTree>
    <p:extLst>
      <p:ext uri="{BB962C8B-B14F-4D97-AF65-F5344CB8AC3E}">
        <p14:creationId xmlns:p14="http://schemas.microsoft.com/office/powerpoint/2010/main" val="1660594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179512" y="548680"/>
            <a:ext cx="93610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340417" y="467380"/>
            <a:ext cx="2908168" cy="369332"/>
          </a:xfrm>
          <a:prstGeom prst="rect">
            <a:avLst/>
          </a:prstGeom>
          <a:noFill/>
        </p:spPr>
        <p:txBody>
          <a:bodyPr wrap="none" rtlCol="0">
            <a:spAutoFit/>
          </a:bodyPr>
          <a:lstStyle/>
          <a:p>
            <a:r>
              <a:rPr lang="en-US" b="1" u="sng" dirty="0"/>
              <a:t>DESIGN  METHODOLOGY</a:t>
            </a:r>
            <a:endParaRPr lang="en-IN" b="1" u="sng" dirty="0"/>
          </a:p>
        </p:txBody>
      </p:sp>
      <p:sp>
        <p:nvSpPr>
          <p:cNvPr id="4" name="TextBox 3"/>
          <p:cNvSpPr txBox="1"/>
          <p:nvPr/>
        </p:nvSpPr>
        <p:spPr>
          <a:xfrm>
            <a:off x="539552" y="889843"/>
            <a:ext cx="7848872" cy="5078313"/>
          </a:xfrm>
          <a:prstGeom prst="rect">
            <a:avLst/>
          </a:prstGeom>
          <a:noFill/>
        </p:spPr>
        <p:txBody>
          <a:bodyPr wrap="square" rtlCol="0">
            <a:spAutoFit/>
          </a:bodyPr>
          <a:lstStyle/>
          <a:p>
            <a:pPr>
              <a:lnSpc>
                <a:spcPct val="150000"/>
              </a:lnSpc>
            </a:pPr>
            <a:r>
              <a:rPr lang="en-IN" dirty="0"/>
              <a:t>Proposed model of this project:</a:t>
            </a:r>
          </a:p>
          <a:p>
            <a:pPr>
              <a:lnSpc>
                <a:spcPct val="150000"/>
              </a:lnSpc>
            </a:pPr>
            <a:r>
              <a:rPr lang="en-IN" dirty="0"/>
              <a:t>1. Logistic Regression  </a:t>
            </a:r>
          </a:p>
          <a:p>
            <a:pPr>
              <a:lnSpc>
                <a:spcPct val="150000"/>
              </a:lnSpc>
            </a:pPr>
            <a:r>
              <a:rPr lang="en-IN" dirty="0"/>
              <a:t>2. Support Vector Classifier</a:t>
            </a:r>
          </a:p>
          <a:p>
            <a:pPr>
              <a:lnSpc>
                <a:spcPct val="150000"/>
              </a:lnSpc>
            </a:pPr>
            <a:endParaRPr lang="en-IN" dirty="0"/>
          </a:p>
          <a:p>
            <a:pPr algn="just">
              <a:lnSpc>
                <a:spcPct val="150000"/>
              </a:lnSpc>
            </a:pPr>
            <a:r>
              <a:rPr lang="en-US" b="1" dirty="0"/>
              <a:t>Support Vector Machine :</a:t>
            </a:r>
            <a:endParaRPr lang="en-IN" dirty="0"/>
          </a:p>
          <a:p>
            <a:pPr algn="just">
              <a:lnSpc>
                <a:spcPct val="150000"/>
              </a:lnSpc>
            </a:pPr>
            <a:r>
              <a:rPr lang="en-US" dirty="0"/>
              <a:t>Support Vector Machine (SVM) is a supervised machine learning algorithm which can be used for both classification or regression challenges . It is generally utilized in characterization issues. In the SVM calculation, we plot every datum thing as a point in n-dimensional space (where n is number of highlights you have) with the estimation of each element being the estimation of a specific arrange. </a:t>
            </a:r>
            <a:endParaRPr lang="en-IN" dirty="0"/>
          </a:p>
        </p:txBody>
      </p:sp>
    </p:spTree>
    <p:extLst>
      <p:ext uri="{BB962C8B-B14F-4D97-AF65-F5344CB8AC3E}">
        <p14:creationId xmlns:p14="http://schemas.microsoft.com/office/powerpoint/2010/main" val="78826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07988"/>
            <a:ext cx="8261350" cy="1039812"/>
          </a:xfrm>
        </p:spPr>
        <p:txBody>
          <a:bodyPr>
            <a:normAutofit fontScale="90000"/>
          </a:bodyPr>
          <a:lstStyle/>
          <a:p>
            <a:r>
              <a:rPr lang="en-US" dirty="0"/>
              <a:t> </a:t>
            </a:r>
            <a:r>
              <a:rPr lang="en-US" b="1" dirty="0"/>
              <a:t>Contents</a:t>
            </a:r>
            <a:br>
              <a:rPr lang="en-US" dirty="0"/>
            </a:br>
            <a:endParaRPr lang="en-IN" dirty="0"/>
          </a:p>
        </p:txBody>
      </p:sp>
      <p:sp>
        <p:nvSpPr>
          <p:cNvPr id="3" name="TextBox 2"/>
          <p:cNvSpPr txBox="1"/>
          <p:nvPr/>
        </p:nvSpPr>
        <p:spPr>
          <a:xfrm>
            <a:off x="1023343" y="1052736"/>
            <a:ext cx="4052713" cy="5078313"/>
          </a:xfrm>
          <a:prstGeom prst="rect">
            <a:avLst/>
          </a:prstGeom>
          <a:noFill/>
        </p:spPr>
        <p:txBody>
          <a:bodyPr wrap="none" rtlCol="0">
            <a:spAutoFit/>
          </a:bodyPr>
          <a:lstStyle/>
          <a:p>
            <a:pPr marL="342900" indent="-342900">
              <a:lnSpc>
                <a:spcPct val="150000"/>
              </a:lnSpc>
              <a:buFont typeface="+mj-lt"/>
              <a:buAutoNum type="arabicPeriod"/>
            </a:pPr>
            <a:r>
              <a:rPr lang="en-US" dirty="0"/>
              <a:t>ABSTRACT</a:t>
            </a:r>
          </a:p>
          <a:p>
            <a:pPr marL="342900" indent="-342900">
              <a:lnSpc>
                <a:spcPct val="150000"/>
              </a:lnSpc>
              <a:buFont typeface="+mj-lt"/>
              <a:buAutoNum type="arabicPeriod"/>
            </a:pPr>
            <a:r>
              <a:rPr lang="en-US" dirty="0"/>
              <a:t>INTRODUCTION</a:t>
            </a:r>
          </a:p>
          <a:p>
            <a:pPr marL="342900" indent="-342900">
              <a:lnSpc>
                <a:spcPct val="150000"/>
              </a:lnSpc>
              <a:buFont typeface="+mj-lt"/>
              <a:buAutoNum type="arabicPeriod"/>
            </a:pPr>
            <a:r>
              <a:rPr lang="en-US" dirty="0"/>
              <a:t>MACHINE  LEARNING</a:t>
            </a:r>
          </a:p>
          <a:p>
            <a:pPr marL="342900" indent="-342900">
              <a:lnSpc>
                <a:spcPct val="150000"/>
              </a:lnSpc>
              <a:buFont typeface="+mj-lt"/>
              <a:buAutoNum type="arabicPeriod"/>
            </a:pPr>
            <a:r>
              <a:rPr lang="en-US" dirty="0"/>
              <a:t>PYTHON</a:t>
            </a:r>
          </a:p>
          <a:p>
            <a:pPr marL="342900" indent="-342900">
              <a:lnSpc>
                <a:spcPct val="150000"/>
              </a:lnSpc>
              <a:buFont typeface="+mj-lt"/>
              <a:buAutoNum type="arabicPeriod"/>
            </a:pPr>
            <a:r>
              <a:rPr lang="en-US" dirty="0"/>
              <a:t>PROPOSED  APPROACH  STEPS</a:t>
            </a:r>
          </a:p>
          <a:p>
            <a:pPr marL="342900" indent="-342900">
              <a:lnSpc>
                <a:spcPct val="150000"/>
              </a:lnSpc>
              <a:buFont typeface="+mj-lt"/>
              <a:buAutoNum type="arabicPeriod"/>
            </a:pPr>
            <a:r>
              <a:rPr lang="en-US" dirty="0"/>
              <a:t>SYSTEM ARCHITECTURE</a:t>
            </a:r>
          </a:p>
          <a:p>
            <a:pPr marL="342900" indent="-342900">
              <a:lnSpc>
                <a:spcPct val="150000"/>
              </a:lnSpc>
              <a:buFont typeface="+mj-lt"/>
              <a:buAutoNum type="arabicPeriod"/>
            </a:pPr>
            <a:r>
              <a:rPr lang="en-US" dirty="0"/>
              <a:t>STAGES IN MACHINE  LEARNING</a:t>
            </a:r>
          </a:p>
          <a:p>
            <a:pPr marL="342900" indent="-342900">
              <a:lnSpc>
                <a:spcPct val="150000"/>
              </a:lnSpc>
              <a:buFont typeface="+mj-lt"/>
              <a:buAutoNum type="arabicPeriod"/>
            </a:pPr>
            <a:r>
              <a:rPr lang="en-US" dirty="0"/>
              <a:t> DESIGN  METHODOLOGY</a:t>
            </a:r>
          </a:p>
          <a:p>
            <a:pPr marL="342900" indent="-342900">
              <a:lnSpc>
                <a:spcPct val="150000"/>
              </a:lnSpc>
              <a:buFont typeface="+mj-lt"/>
              <a:buAutoNum type="arabicPeriod"/>
            </a:pPr>
            <a:r>
              <a:rPr lang="en-US" dirty="0"/>
              <a:t> RESULTS</a:t>
            </a:r>
          </a:p>
          <a:p>
            <a:pPr marL="342900" indent="-342900">
              <a:lnSpc>
                <a:spcPct val="150000"/>
              </a:lnSpc>
              <a:buFont typeface="+mj-lt"/>
              <a:buAutoNum type="arabicPeriod"/>
            </a:pPr>
            <a:r>
              <a:rPr lang="en-US" dirty="0"/>
              <a:t> CONCLUSION</a:t>
            </a:r>
          </a:p>
          <a:p>
            <a:pPr>
              <a:lnSpc>
                <a:spcPct val="150000"/>
              </a:lnSpc>
            </a:pPr>
            <a:endParaRPr lang="en-US" dirty="0"/>
          </a:p>
          <a:p>
            <a:pPr marL="342900" indent="-342900">
              <a:lnSpc>
                <a:spcPct val="150000"/>
              </a:lnSpc>
              <a:buFont typeface="+mj-lt"/>
              <a:buAutoNum type="arabicPeriod"/>
            </a:pPr>
            <a:endParaRPr lang="en-IN" dirty="0"/>
          </a:p>
        </p:txBody>
      </p:sp>
    </p:spTree>
    <p:extLst>
      <p:ext uri="{BB962C8B-B14F-4D97-AF65-F5344CB8AC3E}">
        <p14:creationId xmlns:p14="http://schemas.microsoft.com/office/powerpoint/2010/main" val="2791570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837383-6D04-0CED-1A32-4067256B5A9D}"/>
              </a:ext>
            </a:extLst>
          </p:cNvPr>
          <p:cNvSpPr txBox="1"/>
          <p:nvPr/>
        </p:nvSpPr>
        <p:spPr>
          <a:xfrm>
            <a:off x="251520" y="260648"/>
            <a:ext cx="8712968" cy="2169825"/>
          </a:xfrm>
          <a:prstGeom prst="rect">
            <a:avLst/>
          </a:prstGeom>
          <a:noFill/>
        </p:spPr>
        <p:txBody>
          <a:bodyPr wrap="square" rtlCol="0">
            <a:spAutoFit/>
          </a:bodyPr>
          <a:lstStyle/>
          <a:p>
            <a:pPr>
              <a:lnSpc>
                <a:spcPct val="150000"/>
              </a:lnSpc>
            </a:pPr>
            <a:r>
              <a:rPr lang="en-US" dirty="0"/>
              <a:t>At that point, we perform order by finding the hyper-plane that separates the two classes quite well. Bolster Vectors are essentially the co-ordinates of individual perception. The SVM classifier is a wilderness which best isolates the two classes (hyper-plane/line)</a:t>
            </a:r>
            <a:endParaRPr lang="en-IN" dirty="0"/>
          </a:p>
          <a:p>
            <a:pPr>
              <a:lnSpc>
                <a:spcPct val="150000"/>
              </a:lnSpc>
            </a:pPr>
            <a:endParaRPr lang="en-IN" dirty="0"/>
          </a:p>
        </p:txBody>
      </p:sp>
      <p:pic>
        <p:nvPicPr>
          <p:cNvPr id="5" name="Picture 4" descr="Support Vector Machine Algorithm">
            <a:extLst>
              <a:ext uri="{FF2B5EF4-FFF2-40B4-BE49-F238E27FC236}">
                <a16:creationId xmlns:a16="http://schemas.microsoft.com/office/drawing/2014/main" id="{0FCBB695-9135-A6C7-7FC4-6A8AB770E1E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348880"/>
            <a:ext cx="4159255" cy="2808312"/>
          </a:xfrm>
          <a:prstGeom prst="rect">
            <a:avLst/>
          </a:prstGeom>
          <a:ln w="228600" cap="sq" cmpd="thickThin">
            <a:solidFill>
              <a:srgbClr val="000000"/>
            </a:solidFill>
            <a:prstDash val="solid"/>
            <a:miter lim="800000"/>
          </a:ln>
          <a:effectLst>
            <a:innerShdw blurRad="76200">
              <a:srgbClr val="000000"/>
            </a:innerShdw>
          </a:effectLst>
        </p:spPr>
      </p:pic>
      <p:sp>
        <p:nvSpPr>
          <p:cNvPr id="8" name="TextBox 7">
            <a:extLst>
              <a:ext uri="{FF2B5EF4-FFF2-40B4-BE49-F238E27FC236}">
                <a16:creationId xmlns:a16="http://schemas.microsoft.com/office/drawing/2014/main" id="{75A115A7-8997-61E2-970D-AD758ADFFD3F}"/>
              </a:ext>
            </a:extLst>
          </p:cNvPr>
          <p:cNvSpPr txBox="1"/>
          <p:nvPr/>
        </p:nvSpPr>
        <p:spPr>
          <a:xfrm>
            <a:off x="251520" y="5382251"/>
            <a:ext cx="8136904" cy="923330"/>
          </a:xfrm>
          <a:prstGeom prst="rect">
            <a:avLst/>
          </a:prstGeom>
          <a:noFill/>
        </p:spPr>
        <p:txBody>
          <a:bodyPr wrap="square">
            <a:spAutoFit/>
          </a:bodyPr>
          <a:lstStyle/>
          <a:p>
            <a:r>
              <a:rPr lang="en-IN" dirty="0"/>
              <a:t>The main objective of SVM is to find a hyper plane that best separates the data points into different classes while maximizing the margin between the classes.</a:t>
            </a:r>
          </a:p>
        </p:txBody>
      </p:sp>
    </p:spTree>
    <p:extLst>
      <p:ext uri="{BB962C8B-B14F-4D97-AF65-F5344CB8AC3E}">
        <p14:creationId xmlns:p14="http://schemas.microsoft.com/office/powerpoint/2010/main" val="3336317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98EA93-B2A4-1540-F5FE-2518C8870CEE}"/>
              </a:ext>
            </a:extLst>
          </p:cNvPr>
          <p:cNvSpPr txBox="1"/>
          <p:nvPr/>
        </p:nvSpPr>
        <p:spPr>
          <a:xfrm>
            <a:off x="539552" y="404664"/>
            <a:ext cx="6318448" cy="870688"/>
          </a:xfrm>
          <a:prstGeom prst="rect">
            <a:avLst/>
          </a:prstGeom>
          <a:noFill/>
        </p:spPr>
        <p:txBody>
          <a:bodyPr wrap="square">
            <a:spAutoFit/>
          </a:bodyPr>
          <a:lstStyle/>
          <a:p>
            <a:pPr algn="just">
              <a:lnSpc>
                <a:spcPct val="150000"/>
              </a:lnSpc>
            </a:pPr>
            <a:r>
              <a:rPr lang="en-US" b="1" dirty="0"/>
              <a:t>Support Vector Classifier :</a:t>
            </a:r>
          </a:p>
          <a:p>
            <a:pPr algn="just">
              <a:lnSpc>
                <a:spcPct val="150000"/>
              </a:lnSpc>
            </a:pPr>
            <a:endParaRPr lang="en-IN" dirty="0"/>
          </a:p>
        </p:txBody>
      </p:sp>
      <p:sp>
        <p:nvSpPr>
          <p:cNvPr id="6" name="Rectangle 3">
            <a:extLst>
              <a:ext uri="{FF2B5EF4-FFF2-40B4-BE49-F238E27FC236}">
                <a16:creationId xmlns:a16="http://schemas.microsoft.com/office/drawing/2014/main" id="{7E87E751-6494-3794-A433-FAB38C633666}"/>
              </a:ext>
            </a:extLst>
          </p:cNvPr>
          <p:cNvSpPr>
            <a:spLocks noChangeArrowheads="1"/>
          </p:cNvSpPr>
          <p:nvPr/>
        </p:nvSpPr>
        <p:spPr bwMode="auto">
          <a:xfrm>
            <a:off x="179513" y="721866"/>
            <a:ext cx="8424936" cy="5221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ea typeface="Times New Roman" panose="02020603050405020304" pitchFamily="18" charset="0"/>
                <a:cs typeface="Times New Roman" panose="02020603050405020304" pitchFamily="18" charset="0"/>
              </a:rPr>
              <a:t>Support Vector Classifier (SVC) is a type of supervised machine learning algorithm used for classification tasks. It belongs to a broader class of algorithms known as Support Vector Machines (SVM).</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ea typeface="Times New Roman" panose="02020603050405020304" pitchFamily="18" charset="0"/>
                <a:cs typeface="Times New Roman" panose="02020603050405020304" pitchFamily="18" charset="0"/>
              </a:rPr>
              <a:t>Logistic Regression: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000000"/>
              </a:solidFill>
              <a:effectLst/>
              <a:ea typeface="Times New Roman" panose="02020603050405020304" pitchFamily="18" charset="0"/>
              <a:cs typeface="Times New Roman" panose="02020603050405020304" pitchFamily="18" charset="0"/>
            </a:endParaRPr>
          </a:p>
          <a:p>
            <a:pPr marL="342900" marR="0" lvl="0" indent="-342900" algn="just">
              <a:lnSpc>
                <a:spcPts val="1875"/>
              </a:lnSpc>
              <a:spcBef>
                <a:spcPts val="300"/>
              </a:spcBef>
              <a:spcAft>
                <a:spcPts val="0"/>
              </a:spcAft>
              <a:buSzPts val="1000"/>
              <a:buFont typeface="Courier New" panose="02070309020205020404" pitchFamily="49" charset="0"/>
              <a:buChar char="o"/>
              <a:tabLst>
                <a:tab pos="457200" algn="l"/>
              </a:tabLst>
            </a:pPr>
            <a:r>
              <a:rPr kumimoji="0" lang="en-US" altLang="en-US" b="0" i="0" u="none" strike="noStrike" cap="none" normalizeH="0" baseline="0" dirty="0">
                <a:ln>
                  <a:noFill/>
                </a:ln>
                <a:solidFill>
                  <a:schemeClr val="tx1"/>
                </a:solidFill>
                <a:effectLst/>
                <a:latin typeface="Century Gothic" panose="020B0502020202020204" pitchFamily="34" charset="0"/>
              </a:rPr>
              <a:t> </a:t>
            </a:r>
            <a:r>
              <a:rPr lang="en-US"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Logistic regression is one of the most popular Machine Learning algorithms, which comes under the Supervised Learning technique. It is used for predicting the categorical dependent variable using a given set of independent variables.</a:t>
            </a:r>
          </a:p>
          <a:p>
            <a:pPr marL="342900" marR="0" lvl="0" indent="-342900" algn="just">
              <a:lnSpc>
                <a:spcPts val="1875"/>
              </a:lnSpc>
              <a:spcBef>
                <a:spcPts val="300"/>
              </a:spcBef>
              <a:spcAft>
                <a:spcPts val="0"/>
              </a:spcAft>
              <a:buSzPts val="1000"/>
              <a:buFont typeface="Courier New" panose="02070309020205020404" pitchFamily="49" charset="0"/>
              <a:buChar char="o"/>
              <a:tabLst>
                <a:tab pos="457200" algn="l"/>
              </a:tabLst>
            </a:pPr>
            <a:r>
              <a:rPr lang="en-US"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Logistic regression predicts the output of a categorical dependent variable. Therefore the outcome must be a categorical or discrete value. It can be either Yes or No, 0 or 1, true or False, etc. but instead of giving the exact value as 0 and 1, it gives the probabilistic values which lie between 0 and 1.</a:t>
            </a:r>
          </a:p>
          <a:p>
            <a:pPr marL="342900" marR="0" lvl="0" indent="-342900" algn="just">
              <a:lnSpc>
                <a:spcPts val="1875"/>
              </a:lnSpc>
              <a:spcBef>
                <a:spcPts val="300"/>
              </a:spcBef>
              <a:spcAft>
                <a:spcPts val="0"/>
              </a:spcAft>
              <a:buSzPts val="1000"/>
              <a:buFont typeface="Courier New" panose="02070309020205020404" pitchFamily="49" charset="0"/>
              <a:buChar char="o"/>
              <a:tabLst>
                <a:tab pos="457200" algn="l"/>
              </a:tabLst>
            </a:pPr>
            <a:r>
              <a:rPr lang="en-US"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Logistic Regression is much similar to the Linear Regression except that how they are used. Linear Regression is used for solving Regression problems, whereas Logistic regression is used for solving both the classification and regression problems.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019856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179512" y="476672"/>
            <a:ext cx="792088"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p:cNvSpPr txBox="1"/>
          <p:nvPr/>
        </p:nvSpPr>
        <p:spPr>
          <a:xfrm>
            <a:off x="1187624" y="548680"/>
            <a:ext cx="1034257" cy="369332"/>
          </a:xfrm>
          <a:prstGeom prst="rect">
            <a:avLst/>
          </a:prstGeom>
          <a:noFill/>
        </p:spPr>
        <p:txBody>
          <a:bodyPr wrap="none" rtlCol="0">
            <a:spAutoFit/>
          </a:bodyPr>
          <a:lstStyle/>
          <a:p>
            <a:r>
              <a:rPr lang="en-US" b="1" u="sng" dirty="0"/>
              <a:t>RESULTS</a:t>
            </a:r>
            <a:endParaRPr lang="en-IN" b="1" u="sng" dirty="0"/>
          </a:p>
        </p:txBody>
      </p:sp>
      <p:sp>
        <p:nvSpPr>
          <p:cNvPr id="4" name="TextBox 3"/>
          <p:cNvSpPr txBox="1"/>
          <p:nvPr/>
        </p:nvSpPr>
        <p:spPr>
          <a:xfrm>
            <a:off x="755576" y="1017602"/>
            <a:ext cx="6480720" cy="646331"/>
          </a:xfrm>
          <a:prstGeom prst="rect">
            <a:avLst/>
          </a:prstGeom>
          <a:noFill/>
        </p:spPr>
        <p:txBody>
          <a:bodyPr wrap="square" rtlCol="0">
            <a:spAutoFit/>
          </a:bodyPr>
          <a:lstStyle/>
          <a:p>
            <a:r>
              <a:rPr lang="en-IN" b="1" dirty="0"/>
              <a:t>Correlation:</a:t>
            </a:r>
          </a:p>
          <a:p>
            <a:r>
              <a:rPr lang="en-IN" dirty="0"/>
              <a:t>Heatmap</a:t>
            </a:r>
          </a:p>
        </p:txBody>
      </p:sp>
      <p:pic>
        <p:nvPicPr>
          <p:cNvPr id="3074" name="Picture 2">
            <a:extLst>
              <a:ext uri="{FF2B5EF4-FFF2-40B4-BE49-F238E27FC236}">
                <a16:creationId xmlns:a16="http://schemas.microsoft.com/office/drawing/2014/main" id="{010740B2-AF7F-2F1A-095A-D100287FD3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16832"/>
            <a:ext cx="9144000" cy="4608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242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C2B2E3-ADD9-AD32-F66D-CAFDBE8C8E56}"/>
              </a:ext>
            </a:extLst>
          </p:cNvPr>
          <p:cNvSpPr txBox="1"/>
          <p:nvPr/>
        </p:nvSpPr>
        <p:spPr>
          <a:xfrm>
            <a:off x="179512" y="332656"/>
            <a:ext cx="6678488" cy="369332"/>
          </a:xfrm>
          <a:prstGeom prst="rect">
            <a:avLst/>
          </a:prstGeom>
          <a:noFill/>
        </p:spPr>
        <p:txBody>
          <a:bodyPr wrap="square">
            <a:spAutoFit/>
          </a:bodyPr>
          <a:lstStyle/>
          <a:p>
            <a:r>
              <a:rPr lang="en-IN" b="1" dirty="0"/>
              <a:t>Outliers:</a:t>
            </a:r>
          </a:p>
        </p:txBody>
      </p:sp>
      <p:pic>
        <p:nvPicPr>
          <p:cNvPr id="1026" name="Picture 2">
            <a:extLst>
              <a:ext uri="{FF2B5EF4-FFF2-40B4-BE49-F238E27FC236}">
                <a16:creationId xmlns:a16="http://schemas.microsoft.com/office/drawing/2014/main" id="{6C6C5735-D226-F7DE-427C-E82E561D8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823434"/>
            <a:ext cx="8154739" cy="5701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972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DD1B48-426C-300B-6546-8E478E134CA8}"/>
              </a:ext>
            </a:extLst>
          </p:cNvPr>
          <p:cNvSpPr txBox="1"/>
          <p:nvPr/>
        </p:nvSpPr>
        <p:spPr>
          <a:xfrm>
            <a:off x="251520" y="188640"/>
            <a:ext cx="6606480" cy="369332"/>
          </a:xfrm>
          <a:prstGeom prst="rect">
            <a:avLst/>
          </a:prstGeom>
          <a:noFill/>
        </p:spPr>
        <p:txBody>
          <a:bodyPr wrap="square">
            <a:spAutoFit/>
          </a:bodyPr>
          <a:lstStyle/>
          <a:p>
            <a:r>
              <a:rPr lang="en-IN" b="1" dirty="0"/>
              <a:t>Scaling:</a:t>
            </a:r>
          </a:p>
        </p:txBody>
      </p:sp>
      <p:pic>
        <p:nvPicPr>
          <p:cNvPr id="5" name="Picture 4">
            <a:extLst>
              <a:ext uri="{FF2B5EF4-FFF2-40B4-BE49-F238E27FC236}">
                <a16:creationId xmlns:a16="http://schemas.microsoft.com/office/drawing/2014/main" id="{4B0E9610-2390-B2BC-0177-3A59B8482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726711"/>
            <a:ext cx="8208912" cy="3062329"/>
          </a:xfrm>
          <a:prstGeom prst="rect">
            <a:avLst/>
          </a:prstGeom>
        </p:spPr>
      </p:pic>
      <p:pic>
        <p:nvPicPr>
          <p:cNvPr id="7" name="Picture 6">
            <a:extLst>
              <a:ext uri="{FF2B5EF4-FFF2-40B4-BE49-F238E27FC236}">
                <a16:creationId xmlns:a16="http://schemas.microsoft.com/office/drawing/2014/main" id="{0F7E3708-EE83-FAD7-C715-F4E262C5B7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3861047"/>
            <a:ext cx="7920880" cy="2592289"/>
          </a:xfrm>
          <a:prstGeom prst="rect">
            <a:avLst/>
          </a:prstGeom>
        </p:spPr>
      </p:pic>
    </p:spTree>
    <p:extLst>
      <p:ext uri="{BB962C8B-B14F-4D97-AF65-F5344CB8AC3E}">
        <p14:creationId xmlns:p14="http://schemas.microsoft.com/office/powerpoint/2010/main" val="16423525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5967" y="256958"/>
            <a:ext cx="2278188" cy="646331"/>
          </a:xfrm>
          <a:prstGeom prst="rect">
            <a:avLst/>
          </a:prstGeom>
          <a:noFill/>
        </p:spPr>
        <p:txBody>
          <a:bodyPr wrap="none" rtlCol="0">
            <a:spAutoFit/>
          </a:bodyPr>
          <a:lstStyle/>
          <a:p>
            <a:r>
              <a:rPr lang="en-US" b="1" dirty="0"/>
              <a:t>Logistic Regression</a:t>
            </a:r>
            <a:endParaRPr lang="en-IN" dirty="0"/>
          </a:p>
          <a:p>
            <a:endParaRPr lang="en-IN" dirty="0"/>
          </a:p>
        </p:txBody>
      </p:sp>
      <p:pic>
        <p:nvPicPr>
          <p:cNvPr id="4" name="Picture 3">
            <a:extLst>
              <a:ext uri="{FF2B5EF4-FFF2-40B4-BE49-F238E27FC236}">
                <a16:creationId xmlns:a16="http://schemas.microsoft.com/office/drawing/2014/main" id="{3886C709-0144-2CC6-A162-01B4C7960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92696"/>
            <a:ext cx="9144000" cy="5976664"/>
          </a:xfrm>
          <a:prstGeom prst="rect">
            <a:avLst/>
          </a:prstGeom>
        </p:spPr>
      </p:pic>
    </p:spTree>
    <p:extLst>
      <p:ext uri="{BB962C8B-B14F-4D97-AF65-F5344CB8AC3E}">
        <p14:creationId xmlns:p14="http://schemas.microsoft.com/office/powerpoint/2010/main" val="1280590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365805"/>
            <a:ext cx="5195653" cy="646331"/>
          </a:xfrm>
          <a:prstGeom prst="rect">
            <a:avLst/>
          </a:prstGeom>
          <a:noFill/>
        </p:spPr>
        <p:txBody>
          <a:bodyPr wrap="none" rtlCol="0">
            <a:spAutoFit/>
          </a:bodyPr>
          <a:lstStyle/>
          <a:p>
            <a:r>
              <a:rPr lang="en-US" b="1" dirty="0"/>
              <a:t>Accuracy based on Support Vector Classifier</a:t>
            </a:r>
            <a:endParaRPr lang="en-IN" dirty="0"/>
          </a:p>
          <a:p>
            <a:endParaRPr lang="en-IN" dirty="0"/>
          </a:p>
        </p:txBody>
      </p:sp>
      <p:pic>
        <p:nvPicPr>
          <p:cNvPr id="4" name="Picture 3">
            <a:extLst>
              <a:ext uri="{FF2B5EF4-FFF2-40B4-BE49-F238E27FC236}">
                <a16:creationId xmlns:a16="http://schemas.microsoft.com/office/drawing/2014/main" id="{AD9AC37B-4CA3-10F1-BDC9-0C2E3D986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9452"/>
            <a:ext cx="9144000" cy="5632743"/>
          </a:xfrm>
          <a:prstGeom prst="rect">
            <a:avLst/>
          </a:prstGeom>
        </p:spPr>
      </p:pic>
    </p:spTree>
    <p:extLst>
      <p:ext uri="{BB962C8B-B14F-4D97-AF65-F5344CB8AC3E}">
        <p14:creationId xmlns:p14="http://schemas.microsoft.com/office/powerpoint/2010/main" val="1079269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164" y="188640"/>
            <a:ext cx="4824536" cy="646331"/>
          </a:xfrm>
          <a:prstGeom prst="rect">
            <a:avLst/>
          </a:prstGeom>
          <a:noFill/>
        </p:spPr>
        <p:txBody>
          <a:bodyPr wrap="square" rtlCol="0">
            <a:spAutoFit/>
          </a:bodyPr>
          <a:lstStyle/>
          <a:p>
            <a:r>
              <a:rPr lang="en-IN" b="1" dirty="0"/>
              <a:t>Predicting the output</a:t>
            </a:r>
            <a:r>
              <a:rPr lang="en-IN" dirty="0"/>
              <a:t>:</a:t>
            </a:r>
          </a:p>
          <a:p>
            <a:endParaRPr lang="en-IN" dirty="0"/>
          </a:p>
        </p:txBody>
      </p:sp>
      <p:pic>
        <p:nvPicPr>
          <p:cNvPr id="6" name="Picture 5">
            <a:extLst>
              <a:ext uri="{FF2B5EF4-FFF2-40B4-BE49-F238E27FC236}">
                <a16:creationId xmlns:a16="http://schemas.microsoft.com/office/drawing/2014/main" id="{0DA57C94-2739-C921-EE0E-BFDF72042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164" y="764704"/>
            <a:ext cx="8445292" cy="4194353"/>
          </a:xfrm>
          <a:prstGeom prst="rect">
            <a:avLst/>
          </a:prstGeom>
        </p:spPr>
      </p:pic>
    </p:spTree>
    <p:extLst>
      <p:ext uri="{BB962C8B-B14F-4D97-AF65-F5344CB8AC3E}">
        <p14:creationId xmlns:p14="http://schemas.microsoft.com/office/powerpoint/2010/main" val="684271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107504" y="620688"/>
            <a:ext cx="864096"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p:cNvSpPr txBox="1"/>
          <p:nvPr/>
        </p:nvSpPr>
        <p:spPr>
          <a:xfrm>
            <a:off x="1187624" y="620688"/>
            <a:ext cx="1729961" cy="369332"/>
          </a:xfrm>
          <a:prstGeom prst="rect">
            <a:avLst/>
          </a:prstGeom>
          <a:noFill/>
        </p:spPr>
        <p:txBody>
          <a:bodyPr wrap="none" rtlCol="0">
            <a:spAutoFit/>
          </a:bodyPr>
          <a:lstStyle/>
          <a:p>
            <a:r>
              <a:rPr lang="en-US" b="1" u="sng" dirty="0"/>
              <a:t>CONCLUSION</a:t>
            </a:r>
            <a:endParaRPr lang="en-IN" b="1" u="sng" dirty="0"/>
          </a:p>
        </p:txBody>
      </p:sp>
      <p:sp>
        <p:nvSpPr>
          <p:cNvPr id="4" name="TextBox 3"/>
          <p:cNvSpPr txBox="1"/>
          <p:nvPr/>
        </p:nvSpPr>
        <p:spPr>
          <a:xfrm>
            <a:off x="323528" y="1556792"/>
            <a:ext cx="8568952" cy="4247317"/>
          </a:xfrm>
          <a:prstGeom prst="rect">
            <a:avLst/>
          </a:prstGeom>
          <a:noFill/>
        </p:spPr>
        <p:txBody>
          <a:bodyPr wrap="square" rtlCol="0">
            <a:spAutoFit/>
          </a:bodyPr>
          <a:lstStyle/>
          <a:p>
            <a:pPr algn="just">
              <a:lnSpc>
                <a:spcPct val="150000"/>
              </a:lnSpc>
            </a:pPr>
            <a:r>
              <a:rPr lang="en-US" dirty="0"/>
              <a:t>This research primarily seeks to use information-mining techniques to predict water quality. Moreover, this domain is now a significant research field whereby numerous strategies have been explored to somehow enhance the efficiency of predicting the water quality and its potability. Throughout this study, by designing a new hybrid model using classification, dealt with the issue of classification accuracy for massive datasets. </a:t>
            </a:r>
          </a:p>
          <a:p>
            <a:pPr algn="just">
              <a:lnSpc>
                <a:spcPct val="150000"/>
              </a:lnSpc>
            </a:pPr>
            <a:endParaRPr lang="en-IN" dirty="0"/>
          </a:p>
          <a:p>
            <a:pPr algn="just">
              <a:lnSpc>
                <a:spcPct val="150000"/>
              </a:lnSpc>
            </a:pPr>
            <a:r>
              <a:rPr lang="en-US" dirty="0"/>
              <a:t>These findings can be more improved with the use of several datasets. An increase in the number of datasets can enhance the findings. It is also possible to compare further techniques.</a:t>
            </a:r>
            <a:endParaRPr lang="en-IN" dirty="0"/>
          </a:p>
        </p:txBody>
      </p:sp>
    </p:spTree>
    <p:extLst>
      <p:ext uri="{BB962C8B-B14F-4D97-AF65-F5344CB8AC3E}">
        <p14:creationId xmlns:p14="http://schemas.microsoft.com/office/powerpoint/2010/main" val="1185497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1760" y="2636912"/>
            <a:ext cx="4608512" cy="1015663"/>
          </a:xfrm>
          <a:prstGeom prst="rect">
            <a:avLst/>
          </a:prstGeom>
          <a:noFill/>
        </p:spPr>
        <p:txBody>
          <a:bodyPr wrap="square" rtlCol="0">
            <a:spAutoFit/>
          </a:bodyPr>
          <a:lstStyle/>
          <a:p>
            <a:r>
              <a:rPr lang="en-US" sz="6000" b="1" dirty="0"/>
              <a:t>THANK YOU</a:t>
            </a:r>
            <a:endParaRPr lang="en-IN" sz="6000" b="1" dirty="0"/>
          </a:p>
        </p:txBody>
      </p:sp>
    </p:spTree>
    <p:extLst>
      <p:ext uri="{BB962C8B-B14F-4D97-AF65-F5344CB8AC3E}">
        <p14:creationId xmlns:p14="http://schemas.microsoft.com/office/powerpoint/2010/main" val="2597576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59632" y="415696"/>
            <a:ext cx="1298753" cy="369332"/>
          </a:xfrm>
          <a:prstGeom prst="rect">
            <a:avLst/>
          </a:prstGeom>
          <a:noFill/>
        </p:spPr>
        <p:txBody>
          <a:bodyPr wrap="none" rtlCol="0">
            <a:spAutoFit/>
          </a:bodyPr>
          <a:lstStyle/>
          <a:p>
            <a:r>
              <a:rPr lang="en-US" b="1" u="sng" dirty="0"/>
              <a:t>ABSTRACT</a:t>
            </a:r>
            <a:endParaRPr lang="en-IN" b="1" u="sng" dirty="0"/>
          </a:p>
        </p:txBody>
      </p:sp>
      <p:sp>
        <p:nvSpPr>
          <p:cNvPr id="3" name="TextBox 2"/>
          <p:cNvSpPr txBox="1"/>
          <p:nvPr/>
        </p:nvSpPr>
        <p:spPr>
          <a:xfrm>
            <a:off x="395536" y="797496"/>
            <a:ext cx="8172908" cy="5441170"/>
          </a:xfrm>
          <a:prstGeom prst="rect">
            <a:avLst/>
          </a:prstGeom>
          <a:noFill/>
        </p:spPr>
        <p:txBody>
          <a:bodyPr wrap="square" rtlCol="0">
            <a:spAutoFit/>
          </a:bodyPr>
          <a:lstStyle/>
          <a:p>
            <a:pPr algn="just">
              <a:lnSpc>
                <a:spcPct val="150000"/>
              </a:lnSpc>
            </a:pPr>
            <a:r>
              <a:rPr lang="en-US" sz="1800" dirty="0">
                <a:effectLst/>
                <a:latin typeface="Century Gothic" panose="020B0502020202020204" pitchFamily="34" charset="0"/>
                <a:ea typeface="FormataOTFCond-Md"/>
              </a:rPr>
              <a:t>One of the key functions of global water resource management authorities is river water quality (WQ) assessment. A water quality index (WQI) is developed for water assessments considering numerous quality-related variables. This can be tackled through the latest machine learning (ML) techniques renowned for superior accuracy. In this study, water samples were taken from the wells in the study  to develop WQI prediction models. Water quality prediction involve classification techniques to predict the water potability. Classification is the most used technique that is being used for the prediction of potability of water which involve Logistic Regression and Support vector classifier techniques in this project. Different performance criteria are being employed in order to boost the performance of already existing ways.</a:t>
            </a:r>
            <a:endParaRPr lang="en-US" sz="1800" dirty="0">
              <a:effectLst/>
              <a:latin typeface="Century Gothic" panose="020B0502020202020204" pitchFamily="34" charset="0"/>
              <a:ea typeface="Times New Roman" panose="02020603050405020304" pitchFamily="18" charset="0"/>
            </a:endParaRPr>
          </a:p>
          <a:p>
            <a:pPr algn="just">
              <a:lnSpc>
                <a:spcPct val="150000"/>
              </a:lnSpc>
            </a:pPr>
            <a:endParaRPr lang="en-IN" dirty="0"/>
          </a:p>
        </p:txBody>
      </p:sp>
      <p:sp>
        <p:nvSpPr>
          <p:cNvPr id="8" name="Right Arrow 7"/>
          <p:cNvSpPr/>
          <p:nvPr/>
        </p:nvSpPr>
        <p:spPr>
          <a:xfrm>
            <a:off x="179512" y="476672"/>
            <a:ext cx="93610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394838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179512" y="476672"/>
            <a:ext cx="93610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p:cNvSpPr txBox="1"/>
          <p:nvPr/>
        </p:nvSpPr>
        <p:spPr>
          <a:xfrm>
            <a:off x="1259631" y="395372"/>
            <a:ext cx="1879041" cy="369332"/>
          </a:xfrm>
          <a:prstGeom prst="rect">
            <a:avLst/>
          </a:prstGeom>
          <a:noFill/>
        </p:spPr>
        <p:txBody>
          <a:bodyPr wrap="none" rtlCol="0">
            <a:spAutoFit/>
          </a:bodyPr>
          <a:lstStyle/>
          <a:p>
            <a:r>
              <a:rPr lang="en-US" b="1" u="sng" dirty="0"/>
              <a:t>INTRODUCTION</a:t>
            </a:r>
            <a:endParaRPr lang="en-IN" b="1" u="sng" dirty="0"/>
          </a:p>
        </p:txBody>
      </p:sp>
      <p:sp>
        <p:nvSpPr>
          <p:cNvPr id="5" name="TextBox 4"/>
          <p:cNvSpPr txBox="1"/>
          <p:nvPr/>
        </p:nvSpPr>
        <p:spPr>
          <a:xfrm>
            <a:off x="595811" y="1124744"/>
            <a:ext cx="7848872" cy="4610173"/>
          </a:xfrm>
          <a:prstGeom prst="rect">
            <a:avLst/>
          </a:prstGeom>
          <a:noFill/>
        </p:spPr>
        <p:txBody>
          <a:bodyPr wrap="square" rtlCol="0">
            <a:spAutoFit/>
          </a:bodyPr>
          <a:lstStyle/>
          <a:p>
            <a:pPr algn="just">
              <a:lnSpc>
                <a:spcPct val="150000"/>
              </a:lnSpc>
            </a:pPr>
            <a:r>
              <a:rPr lang="en-US" sz="1800" dirty="0">
                <a:effectLst/>
                <a:latin typeface="Century Gothic" panose="020B0502020202020204" pitchFamily="34" charset="0"/>
                <a:ea typeface="Times New Roman" panose="02020603050405020304" pitchFamily="18" charset="0"/>
              </a:rPr>
              <a:t>Water pollution is one of the critical challenges of the modern world. The global water crisis is the serious threat the human race faces these days. Water quality is need to be checked in certain regions whether the water is suitable for drinking or not i.e. water potability. Water quality is predicted by analyzing the soluble contents in the water. Classification techniques are used to predict the water quality</a:t>
            </a:r>
            <a:r>
              <a:rPr lang="en-US" sz="1800" dirty="0">
                <a:effectLst/>
                <a:latin typeface="Times New Roman" panose="02020603050405020304" pitchFamily="18" charset="0"/>
                <a:ea typeface="Times New Roman" panose="02020603050405020304" pitchFamily="18" charset="0"/>
              </a:rPr>
              <a:t> </a:t>
            </a:r>
            <a:r>
              <a:rPr lang="en-US" dirty="0"/>
              <a:t>A supervised machine learning predictive algorithm is consumed with the predefined collection of training data. The algorithm then gains expertise from the training dataset and produces rules for predicting the class label for a new data set.</a:t>
            </a:r>
            <a:endParaRPr lang="en-IN" dirty="0"/>
          </a:p>
          <a:p>
            <a:pPr algn="just">
              <a:lnSpc>
                <a:spcPct val="150000"/>
              </a:lnSpc>
            </a:pPr>
            <a:endParaRPr lang="en-IN" dirty="0"/>
          </a:p>
        </p:txBody>
      </p:sp>
    </p:spTree>
    <p:extLst>
      <p:ext uri="{BB962C8B-B14F-4D97-AF65-F5344CB8AC3E}">
        <p14:creationId xmlns:p14="http://schemas.microsoft.com/office/powerpoint/2010/main" val="1605549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ight Arrow 2"/>
          <p:cNvSpPr/>
          <p:nvPr/>
        </p:nvSpPr>
        <p:spPr>
          <a:xfrm>
            <a:off x="179512" y="476672"/>
            <a:ext cx="93610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p:cNvSpPr txBox="1"/>
          <p:nvPr/>
        </p:nvSpPr>
        <p:spPr>
          <a:xfrm>
            <a:off x="1259632" y="476672"/>
            <a:ext cx="2736304" cy="369332"/>
          </a:xfrm>
          <a:prstGeom prst="rect">
            <a:avLst/>
          </a:prstGeom>
          <a:noFill/>
        </p:spPr>
        <p:txBody>
          <a:bodyPr wrap="square" rtlCol="0">
            <a:spAutoFit/>
          </a:bodyPr>
          <a:lstStyle/>
          <a:p>
            <a:r>
              <a:rPr lang="en-IN" b="1" u="sng" dirty="0"/>
              <a:t>MACHINE LEARNING</a:t>
            </a:r>
          </a:p>
        </p:txBody>
      </p:sp>
      <p:sp>
        <p:nvSpPr>
          <p:cNvPr id="5" name="TextBox 4"/>
          <p:cNvSpPr txBox="1"/>
          <p:nvPr/>
        </p:nvSpPr>
        <p:spPr>
          <a:xfrm>
            <a:off x="179512" y="1268760"/>
            <a:ext cx="8640960" cy="4610173"/>
          </a:xfrm>
          <a:prstGeom prst="rect">
            <a:avLst/>
          </a:prstGeom>
          <a:noFill/>
        </p:spPr>
        <p:txBody>
          <a:bodyPr wrap="square" rtlCol="0">
            <a:spAutoFit/>
          </a:bodyPr>
          <a:lstStyle/>
          <a:p>
            <a:pPr>
              <a:lnSpc>
                <a:spcPct val="150000"/>
              </a:lnSpc>
            </a:pPr>
            <a:r>
              <a:rPr lang="en-IN" dirty="0"/>
              <a:t>Machine Learning is a system that can learn from example through self-improvement and without being explicitly coded by programmer. The breakthrough comes with the idea that a machine can singularly learn from the data (i.e., example) to produce accurate results. Machine learning combines data with statistical tools to predict an output. This output is then used by corporate to makes actionable insights.</a:t>
            </a:r>
          </a:p>
          <a:p>
            <a:pPr>
              <a:lnSpc>
                <a:spcPct val="150000"/>
              </a:lnSpc>
            </a:pPr>
            <a:r>
              <a:rPr lang="en-IN" dirty="0"/>
              <a:t>Machine learning is also used for a variety of task like fraud detection, predictive maintenance, portfolio optimization, automatize task and so on.</a:t>
            </a:r>
          </a:p>
          <a:p>
            <a:pPr>
              <a:lnSpc>
                <a:spcPct val="150000"/>
              </a:lnSpc>
            </a:pPr>
            <a:r>
              <a:rPr lang="en-IN" dirty="0"/>
              <a:t>Machine learning is the brain where all the learning takes place. The way the machine learns is similar to the human being. Humans learn from experience.</a:t>
            </a:r>
          </a:p>
        </p:txBody>
      </p:sp>
    </p:spTree>
    <p:extLst>
      <p:ext uri="{BB962C8B-B14F-4D97-AF65-F5344CB8AC3E}">
        <p14:creationId xmlns:p14="http://schemas.microsoft.com/office/powerpoint/2010/main" val="1819168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552" y="188640"/>
            <a:ext cx="8208912" cy="1754326"/>
          </a:xfrm>
          <a:prstGeom prst="rect">
            <a:avLst/>
          </a:prstGeom>
          <a:noFill/>
        </p:spPr>
        <p:txBody>
          <a:bodyPr wrap="square" rtlCol="0">
            <a:spAutoFit/>
          </a:bodyPr>
          <a:lstStyle/>
          <a:p>
            <a:pPr>
              <a:lnSpc>
                <a:spcPct val="150000"/>
              </a:lnSpc>
            </a:pPr>
            <a:endParaRPr lang="en-IN" dirty="0"/>
          </a:p>
          <a:p>
            <a:pPr>
              <a:lnSpc>
                <a:spcPct val="150000"/>
              </a:lnSpc>
            </a:pPr>
            <a:r>
              <a:rPr lang="en-IN" dirty="0"/>
              <a:t>The core objective of machine learning is the </a:t>
            </a:r>
            <a:r>
              <a:rPr lang="en-IN" b="1" dirty="0"/>
              <a:t>learning </a:t>
            </a:r>
            <a:r>
              <a:rPr lang="en-IN" dirty="0"/>
              <a:t>and </a:t>
            </a:r>
            <a:r>
              <a:rPr lang="en-IN" b="1" dirty="0"/>
              <a:t>inference</a:t>
            </a:r>
            <a:r>
              <a:rPr lang="en-IN" dirty="0"/>
              <a:t>. </a:t>
            </a:r>
          </a:p>
          <a:p>
            <a:pPr>
              <a:lnSpc>
                <a:spcPct val="150000"/>
              </a:lnSpc>
            </a:pPr>
            <a:endParaRPr lang="en-IN" b="1" dirty="0"/>
          </a:p>
          <a:p>
            <a:pPr>
              <a:lnSpc>
                <a:spcPct val="150000"/>
              </a:lnSpc>
            </a:pPr>
            <a:r>
              <a:rPr lang="en-IN" b="1" dirty="0"/>
              <a:t>Learning</a:t>
            </a:r>
            <a:r>
              <a:rPr lang="en-IN" dirty="0"/>
              <a:t>:</a:t>
            </a:r>
          </a:p>
        </p:txBody>
      </p:sp>
      <p:pic>
        <p:nvPicPr>
          <p:cNvPr id="3" name="image4.png" descr="https://www.guru99.com/images/tensorflow/082918_1102_WhatisMachi3.png"/>
          <p:cNvPicPr/>
          <p:nvPr/>
        </p:nvPicPr>
        <p:blipFill>
          <a:blip r:embed="rId2"/>
          <a:srcRect/>
          <a:stretch>
            <a:fillRect/>
          </a:stretch>
        </p:blipFill>
        <p:spPr>
          <a:xfrm>
            <a:off x="1763688" y="1945275"/>
            <a:ext cx="5408641" cy="1768842"/>
          </a:xfrm>
          <a:prstGeom prst="rect">
            <a:avLst/>
          </a:prstGeom>
          <a:ln/>
        </p:spPr>
      </p:pic>
      <p:sp>
        <p:nvSpPr>
          <p:cNvPr id="4" name="TextBox 3"/>
          <p:cNvSpPr txBox="1"/>
          <p:nvPr/>
        </p:nvSpPr>
        <p:spPr>
          <a:xfrm>
            <a:off x="395536" y="3861048"/>
            <a:ext cx="7776864" cy="369332"/>
          </a:xfrm>
          <a:prstGeom prst="rect">
            <a:avLst/>
          </a:prstGeom>
          <a:noFill/>
        </p:spPr>
        <p:txBody>
          <a:bodyPr wrap="square" rtlCol="0">
            <a:spAutoFit/>
          </a:bodyPr>
          <a:lstStyle/>
          <a:p>
            <a:r>
              <a:rPr lang="en-IN" b="1" dirty="0"/>
              <a:t>Inference:</a:t>
            </a:r>
          </a:p>
        </p:txBody>
      </p:sp>
      <p:pic>
        <p:nvPicPr>
          <p:cNvPr id="5" name="image8.png" descr="https://www.guru99.com/images/tensorflow/082918_1102_WhatisMachi4.png"/>
          <p:cNvPicPr/>
          <p:nvPr/>
        </p:nvPicPr>
        <p:blipFill>
          <a:blip r:embed="rId3"/>
          <a:srcRect/>
          <a:stretch>
            <a:fillRect/>
          </a:stretch>
        </p:blipFill>
        <p:spPr>
          <a:xfrm>
            <a:off x="1868188" y="4509120"/>
            <a:ext cx="5551640" cy="1656184"/>
          </a:xfrm>
          <a:prstGeom prst="rect">
            <a:avLst/>
          </a:prstGeom>
          <a:ln/>
        </p:spPr>
      </p:pic>
    </p:spTree>
    <p:extLst>
      <p:ext uri="{BB962C8B-B14F-4D97-AF65-F5344CB8AC3E}">
        <p14:creationId xmlns:p14="http://schemas.microsoft.com/office/powerpoint/2010/main" val="3340295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548680"/>
            <a:ext cx="8208912" cy="646331"/>
          </a:xfrm>
          <a:prstGeom prst="rect">
            <a:avLst/>
          </a:prstGeom>
          <a:noFill/>
        </p:spPr>
        <p:txBody>
          <a:bodyPr wrap="square" rtlCol="0">
            <a:spAutoFit/>
          </a:bodyPr>
          <a:lstStyle/>
          <a:p>
            <a:r>
              <a:rPr lang="en-IN" b="1" dirty="0"/>
              <a:t>Algorithms in Machine Learning:</a:t>
            </a:r>
          </a:p>
          <a:p>
            <a:endParaRPr lang="en-IN" dirty="0"/>
          </a:p>
        </p:txBody>
      </p:sp>
      <p:pic>
        <p:nvPicPr>
          <p:cNvPr id="4" name="Picture 3" descr="Machine Learning Algorithms">
            <a:extLst>
              <a:ext uri="{FF2B5EF4-FFF2-40B4-BE49-F238E27FC236}">
                <a16:creationId xmlns:a16="http://schemas.microsoft.com/office/drawing/2014/main" id="{88E9B1BC-EBFF-249D-AE36-FE6AB0D9ADF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473200"/>
            <a:ext cx="6984776" cy="4692104"/>
          </a:xfrm>
          <a:prstGeom prst="rect">
            <a:avLst/>
          </a:prstGeom>
          <a:noFill/>
          <a:ln>
            <a:noFill/>
          </a:ln>
        </p:spPr>
      </p:pic>
    </p:spTree>
    <p:extLst>
      <p:ext uri="{BB962C8B-B14F-4D97-AF65-F5344CB8AC3E}">
        <p14:creationId xmlns:p14="http://schemas.microsoft.com/office/powerpoint/2010/main" val="3215392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p:cNvSpPr/>
          <p:nvPr/>
        </p:nvSpPr>
        <p:spPr>
          <a:xfrm>
            <a:off x="179512" y="476672"/>
            <a:ext cx="936104"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p:cNvSpPr txBox="1"/>
          <p:nvPr/>
        </p:nvSpPr>
        <p:spPr>
          <a:xfrm>
            <a:off x="1403648" y="476672"/>
            <a:ext cx="1656184" cy="369332"/>
          </a:xfrm>
          <a:prstGeom prst="rect">
            <a:avLst/>
          </a:prstGeom>
          <a:noFill/>
        </p:spPr>
        <p:txBody>
          <a:bodyPr wrap="square" rtlCol="0">
            <a:spAutoFit/>
          </a:bodyPr>
          <a:lstStyle/>
          <a:p>
            <a:r>
              <a:rPr lang="en-IN" b="1" u="sng" dirty="0"/>
              <a:t>PYTHON</a:t>
            </a:r>
          </a:p>
        </p:txBody>
      </p:sp>
      <p:sp>
        <p:nvSpPr>
          <p:cNvPr id="4" name="TextBox 3"/>
          <p:cNvSpPr txBox="1"/>
          <p:nvPr/>
        </p:nvSpPr>
        <p:spPr>
          <a:xfrm>
            <a:off x="395536" y="1268760"/>
            <a:ext cx="8424936" cy="3831818"/>
          </a:xfrm>
          <a:prstGeom prst="rect">
            <a:avLst/>
          </a:prstGeom>
          <a:noFill/>
        </p:spPr>
        <p:txBody>
          <a:bodyPr wrap="square" rtlCol="0">
            <a:spAutoFit/>
          </a:bodyPr>
          <a:lstStyle/>
          <a:p>
            <a:pPr>
              <a:lnSpc>
                <a:spcPct val="150000"/>
              </a:lnSpc>
            </a:pPr>
            <a:r>
              <a:rPr lang="en-IN" dirty="0"/>
              <a:t>Python is a high-level, interpreted, interactive and object-oriented scripting language. Python is designed to be highly readable. It uses English keywords frequently where as other languages use punctuation, and it has fewer syntactical constructions than other languages.</a:t>
            </a:r>
          </a:p>
          <a:p>
            <a:pPr>
              <a:lnSpc>
                <a:spcPct val="150000"/>
              </a:lnSpc>
            </a:pPr>
            <a:r>
              <a:rPr lang="en-IN" dirty="0"/>
              <a:t>Python was developed by Guido van Rossum in the late eighties and early nineties at the National Research Institute for Mathematics and Computer Science in the Netherlands.</a:t>
            </a:r>
          </a:p>
          <a:p>
            <a:pPr marL="0" lvl="1">
              <a:lnSpc>
                <a:spcPct val="150000"/>
              </a:lnSpc>
            </a:pPr>
            <a:endParaRPr lang="en-IN" sz="1600" dirty="0"/>
          </a:p>
          <a:p>
            <a:pPr>
              <a:lnSpc>
                <a:spcPct val="150000"/>
              </a:lnSpc>
            </a:pPr>
            <a:endParaRPr lang="en-IN" dirty="0"/>
          </a:p>
        </p:txBody>
      </p:sp>
    </p:spTree>
    <p:extLst>
      <p:ext uri="{BB962C8B-B14F-4D97-AF65-F5344CB8AC3E}">
        <p14:creationId xmlns:p14="http://schemas.microsoft.com/office/powerpoint/2010/main" val="1634333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620688"/>
            <a:ext cx="8424936" cy="5078313"/>
          </a:xfrm>
          <a:prstGeom prst="rect">
            <a:avLst/>
          </a:prstGeom>
          <a:noFill/>
        </p:spPr>
        <p:txBody>
          <a:bodyPr wrap="square" rtlCol="0">
            <a:spAutoFit/>
          </a:bodyPr>
          <a:lstStyle/>
          <a:p>
            <a:pPr>
              <a:lnSpc>
                <a:spcPct val="150000"/>
              </a:lnSpc>
            </a:pPr>
            <a:r>
              <a:rPr lang="en-IN" b="1" dirty="0"/>
              <a:t>Libraries that are used in this project:</a:t>
            </a:r>
            <a:endParaRPr lang="en-IN" sz="1600" dirty="0"/>
          </a:p>
          <a:p>
            <a:pPr>
              <a:lnSpc>
                <a:spcPct val="150000"/>
              </a:lnSpc>
            </a:pPr>
            <a:r>
              <a:rPr lang="en-IN" b="1" dirty="0"/>
              <a:t> </a:t>
            </a:r>
            <a:endParaRPr lang="en-IN" sz="1600" dirty="0"/>
          </a:p>
          <a:p>
            <a:pPr lvl="0">
              <a:lnSpc>
                <a:spcPct val="150000"/>
              </a:lnSpc>
            </a:pPr>
            <a:r>
              <a:rPr lang="en-IN" dirty="0"/>
              <a:t>1. Numpy       : numerical calculations, array creations</a:t>
            </a:r>
            <a:endParaRPr lang="en-IN" sz="1600" dirty="0"/>
          </a:p>
          <a:p>
            <a:pPr lvl="0">
              <a:lnSpc>
                <a:spcPct val="150000"/>
              </a:lnSpc>
            </a:pPr>
            <a:r>
              <a:rPr lang="en-IN" dirty="0"/>
              <a:t>2. Pandas       : read the data (in any format excel ,csv,Json )</a:t>
            </a:r>
            <a:endParaRPr lang="en-IN" sz="1600" dirty="0"/>
          </a:p>
          <a:p>
            <a:pPr lvl="0">
              <a:lnSpc>
                <a:spcPct val="150000"/>
              </a:lnSpc>
            </a:pPr>
            <a:r>
              <a:rPr lang="en-IN" dirty="0"/>
              <a:t>3. Matplotlib  : graphical representation in 2D</a:t>
            </a:r>
            <a:endParaRPr lang="en-IN" sz="1600" dirty="0"/>
          </a:p>
          <a:p>
            <a:pPr marL="3086100" lvl="6" indent="-342900">
              <a:lnSpc>
                <a:spcPct val="150000"/>
              </a:lnSpc>
              <a:buFont typeface="+mj-lt"/>
              <a:buAutoNum type="alphaLcPeriod"/>
            </a:pPr>
            <a:r>
              <a:rPr lang="en-IN" dirty="0"/>
              <a:t>legend()</a:t>
            </a:r>
            <a:endParaRPr lang="en-IN" sz="1600" dirty="0"/>
          </a:p>
          <a:p>
            <a:pPr marL="3086100" lvl="6" indent="-342900">
              <a:lnSpc>
                <a:spcPct val="150000"/>
              </a:lnSpc>
              <a:buFont typeface="+mj-lt"/>
              <a:buAutoNum type="alphaLcPeriod"/>
            </a:pPr>
            <a:r>
              <a:rPr lang="en-IN" dirty="0"/>
              <a:t>plt show()</a:t>
            </a:r>
            <a:endParaRPr lang="en-IN" sz="1600" dirty="0"/>
          </a:p>
          <a:p>
            <a:pPr>
              <a:lnSpc>
                <a:spcPct val="150000"/>
              </a:lnSpc>
            </a:pPr>
            <a:r>
              <a:rPr lang="en-IN" dirty="0"/>
              <a:t>4. Seaborn       : data visualisation in 3D</a:t>
            </a:r>
            <a:endParaRPr lang="en-IN" sz="1600" dirty="0"/>
          </a:p>
          <a:p>
            <a:pPr>
              <a:lnSpc>
                <a:spcPct val="150000"/>
              </a:lnSpc>
            </a:pPr>
            <a:r>
              <a:rPr lang="en-IN" dirty="0"/>
              <a:t>5. Sklearn          : implementation</a:t>
            </a:r>
            <a:endParaRPr lang="en-IN" sz="1600" dirty="0"/>
          </a:p>
          <a:p>
            <a:pPr>
              <a:lnSpc>
                <a:spcPct val="150000"/>
              </a:lnSpc>
            </a:pPr>
            <a:r>
              <a:rPr lang="en-IN" dirty="0"/>
              <a:t>                                          a.  we import the </a:t>
            </a:r>
            <a:r>
              <a:rPr lang="en-IN" dirty="0" err="1"/>
              <a:t>sci</a:t>
            </a:r>
            <a:r>
              <a:rPr lang="en-IN" dirty="0"/>
              <a:t>-kit</a:t>
            </a:r>
            <a:endParaRPr lang="en-IN" sz="1600" dirty="0"/>
          </a:p>
          <a:p>
            <a:pPr>
              <a:lnSpc>
                <a:spcPct val="150000"/>
              </a:lnSpc>
            </a:pPr>
            <a:r>
              <a:rPr lang="en-IN" dirty="0"/>
              <a:t>                                           b. label encoder</a:t>
            </a:r>
            <a:endParaRPr lang="en-IN" sz="1600" dirty="0"/>
          </a:p>
          <a:p>
            <a:pPr>
              <a:lnSpc>
                <a:spcPct val="150000"/>
              </a:lnSpc>
            </a:pPr>
            <a:endParaRPr lang="en-IN" dirty="0"/>
          </a:p>
        </p:txBody>
      </p:sp>
    </p:spTree>
    <p:extLst>
      <p:ext uri="{BB962C8B-B14F-4D97-AF65-F5344CB8AC3E}">
        <p14:creationId xmlns:p14="http://schemas.microsoft.com/office/powerpoint/2010/main" val="9844125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1021</TotalTime>
  <Words>1569</Words>
  <Application>Microsoft Office PowerPoint</Application>
  <PresentationFormat>On-screen Show (4:3)</PresentationFormat>
  <Paragraphs>111</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Book Antiqua</vt:lpstr>
      <vt:lpstr>Century Gothic</vt:lpstr>
      <vt:lpstr>Courier New</vt:lpstr>
      <vt:lpstr>Times New Roman</vt:lpstr>
      <vt:lpstr>Apothecary</vt:lpstr>
      <vt:lpstr>ADIKAVI  NANNAYa  UNIVERSITY UNIVERSITY  COLLEGE  OF  ENGINEERING RAJAMAHENDRAVARAM</vt:lpstr>
      <vt:lpstr> Contents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malik</dc:creator>
  <cp:lastModifiedBy>polireddysushma2003@gmail.com</cp:lastModifiedBy>
  <cp:revision>48</cp:revision>
  <dcterms:created xsi:type="dcterms:W3CDTF">2023-06-23T17:12:02Z</dcterms:created>
  <dcterms:modified xsi:type="dcterms:W3CDTF">2023-10-11T11:28:46Z</dcterms:modified>
</cp:coreProperties>
</file>