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429" r:id="rId16"/>
    <p:sldId id="297" r:id="rId17"/>
    <p:sldId id="430" r:id="rId18"/>
    <p:sldId id="407" r:id="rId19"/>
    <p:sldId id="387" r:id="rId20"/>
    <p:sldId id="431" r:id="rId21"/>
    <p:sldId id="383" r:id="rId22"/>
    <p:sldId id="428" r:id="rId23"/>
    <p:sldId id="290"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2439308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43600" y="3581400"/>
            <a:ext cx="5029200" cy="400110"/>
          </a:xfrm>
          <a:prstGeom prst="rect">
            <a:avLst/>
          </a:prstGeom>
          <a:noFill/>
        </p:spPr>
        <p:txBody>
          <a:bodyPr wrap="square" rtlCol="0">
            <a:spAutoFit/>
          </a:bodyPr>
          <a:lstStyle/>
          <a:p>
            <a:r>
              <a:rPr lang="en-US" sz="2000" b="1" dirty="0">
                <a:solidFill>
                  <a:schemeClr val="tx2">
                    <a:lumMod val="75000"/>
                  </a:schemeClr>
                </a:solidFill>
              </a:rPr>
              <a:t>Name of the student</a:t>
            </a:r>
          </a:p>
        </p:txBody>
      </p:sp>
      <p:sp>
        <p:nvSpPr>
          <p:cNvPr id="4" name="TextBox 3"/>
          <p:cNvSpPr txBox="1"/>
          <p:nvPr/>
        </p:nvSpPr>
        <p:spPr>
          <a:xfrm>
            <a:off x="228600" y="48768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sz="1800" b="1" dirty="0" err="1"/>
              <a:t>Ms.J.Spandana</a:t>
            </a:r>
            <a:r>
              <a:rPr lang="en-US" sz="1800" b="1" dirty="0"/>
              <a:t>(Assistant Professor)</a:t>
            </a:r>
          </a:p>
          <a:p>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 xmlns:a16="http://schemas.microsoft.com/office/drawing/2014/main" id="{4355C907-8315-F302-FBCB-A4DA272771C2}"/>
              </a:ext>
            </a:extLst>
          </p:cNvPr>
          <p:cNvSpPr txBox="1"/>
          <p:nvPr/>
        </p:nvSpPr>
        <p:spPr>
          <a:xfrm>
            <a:off x="914400" y="1828801"/>
            <a:ext cx="7620000" cy="923330"/>
          </a:xfrm>
          <a:prstGeom prst="rect">
            <a:avLst/>
          </a:prstGeom>
          <a:noFill/>
        </p:spPr>
        <p:txBody>
          <a:bodyPr wrap="square">
            <a:spAutoFit/>
          </a:bodyPr>
          <a:lstStyle/>
          <a:p>
            <a:pPr algn="ctr"/>
            <a:r>
              <a:rPr lang="en-US" sz="1800" b="1" dirty="0">
                <a:ln w="1905"/>
                <a:effectLst>
                  <a:innerShdw blurRad="69850" dist="43180" dir="5400000">
                    <a:srgbClr val="000000">
                      <a:alpha val="65000"/>
                    </a:srgbClr>
                  </a:innerShdw>
                </a:effectLst>
              </a:rPr>
              <a:t>SUICIDAL TWEETS DETECTION USING MACHINE LEARNING</a:t>
            </a:r>
          </a:p>
          <a:p>
            <a:pPr algn="ctr"/>
            <a:endParaRPr lang="en-US" sz="1800" b="1" dirty="0">
              <a:ln w="1905"/>
              <a:effectLst>
                <a:innerShdw blurRad="69850" dist="43180" dir="5400000">
                  <a:srgbClr val="000000">
                    <a:alpha val="65000"/>
                  </a:srgbClr>
                </a:innerShdw>
              </a:effectLst>
            </a:endParaRPr>
          </a:p>
          <a:p>
            <a:pPr algn="ctr"/>
            <a:r>
              <a:rPr lang="en-US" sz="1800" b="1" dirty="0">
                <a:ln w="1905"/>
                <a:effectLst>
                  <a:innerShdw blurRad="69850" dist="43180" dir="5400000">
                    <a:srgbClr val="000000">
                      <a:alpha val="65000"/>
                    </a:srgbClr>
                  </a:innerShdw>
                </a:effectLst>
              </a:rPr>
              <a:t>Batch No:13</a:t>
            </a:r>
          </a:p>
        </p:txBody>
      </p:sp>
      <p:sp>
        <p:nvSpPr>
          <p:cNvPr id="9" name="TextBox 8">
            <a:extLst>
              <a:ext uri="{FF2B5EF4-FFF2-40B4-BE49-F238E27FC236}">
                <a16:creationId xmlns="" xmlns:a16="http://schemas.microsoft.com/office/drawing/2014/main" id="{A931A5E1-595F-3C3E-2C4D-7F5E12689E2B}"/>
              </a:ext>
            </a:extLst>
          </p:cNvPr>
          <p:cNvSpPr txBox="1"/>
          <p:nvPr/>
        </p:nvSpPr>
        <p:spPr>
          <a:xfrm>
            <a:off x="5943600" y="3981510"/>
            <a:ext cx="5029200" cy="923330"/>
          </a:xfrm>
          <a:prstGeom prst="rect">
            <a:avLst/>
          </a:prstGeom>
          <a:noFill/>
        </p:spPr>
        <p:txBody>
          <a:bodyPr wrap="square">
            <a:spAutoFit/>
          </a:bodyPr>
          <a:lstStyle/>
          <a:p>
            <a:r>
              <a:rPr lang="en-US" b="1" dirty="0" err="1">
                <a:solidFill>
                  <a:schemeClr val="tx2">
                    <a:lumMod val="75000"/>
                  </a:schemeClr>
                </a:solidFill>
              </a:rPr>
              <a:t>G.Akshaya</a:t>
            </a:r>
            <a:r>
              <a:rPr lang="en-US" b="1" dirty="0">
                <a:solidFill>
                  <a:schemeClr val="tx2">
                    <a:lumMod val="75000"/>
                  </a:schemeClr>
                </a:solidFill>
              </a:rPr>
              <a:t>      (20H51A05C3)</a:t>
            </a:r>
          </a:p>
          <a:p>
            <a:r>
              <a:rPr lang="en-US" b="1" dirty="0" err="1">
                <a:solidFill>
                  <a:schemeClr val="tx2">
                    <a:lumMod val="75000"/>
                  </a:schemeClr>
                </a:solidFill>
              </a:rPr>
              <a:t>K.Sushmaraj</a:t>
            </a:r>
            <a:r>
              <a:rPr lang="en-US" b="1" dirty="0">
                <a:solidFill>
                  <a:schemeClr val="tx2">
                    <a:lumMod val="75000"/>
                  </a:schemeClr>
                </a:solidFill>
              </a:rPr>
              <a:t>   (20H51A05L0)</a:t>
            </a:r>
          </a:p>
          <a:p>
            <a:r>
              <a:rPr lang="en-US" b="1" dirty="0" err="1">
                <a:solidFill>
                  <a:schemeClr val="tx2">
                    <a:lumMod val="75000"/>
                  </a:schemeClr>
                </a:solidFill>
              </a:rPr>
              <a:t>P.Akshitha</a:t>
            </a:r>
            <a:r>
              <a:rPr lang="en-US" b="1" dirty="0">
                <a:solidFill>
                  <a:schemeClr val="tx2">
                    <a:lumMod val="75000"/>
                  </a:schemeClr>
                </a:solidFill>
              </a:rPr>
              <a:t>       (20H51A05L5)</a:t>
            </a:r>
          </a:p>
        </p:txBody>
      </p:sp>
      <p:sp>
        <p:nvSpPr>
          <p:cNvPr id="11" name="TextBox 10">
            <a:extLst>
              <a:ext uri="{FF2B5EF4-FFF2-40B4-BE49-F238E27FC236}">
                <a16:creationId xmlns="" xmlns:a16="http://schemas.microsoft.com/office/drawing/2014/main" id="{2BE06CC1-78A3-0E96-EE67-429405FDF25B}"/>
              </a:ext>
            </a:extLst>
          </p:cNvPr>
          <p:cNvSpPr txBox="1"/>
          <p:nvPr/>
        </p:nvSpPr>
        <p:spPr>
          <a:xfrm>
            <a:off x="228600" y="6513021"/>
            <a:ext cx="5486400" cy="369332"/>
          </a:xfrm>
          <a:prstGeom prst="rect">
            <a:avLst/>
          </a:prstGeom>
          <a:noFill/>
        </p:spPr>
        <p:txBody>
          <a:bodyPr wrap="square">
            <a:spAutoFit/>
          </a:bodyPr>
          <a:lstStyle/>
          <a:p>
            <a:r>
              <a:rPr lang="en-US" sz="1800" b="1" dirty="0">
                <a:solidFill>
                  <a:schemeClr val="tx2">
                    <a:lumMod val="75000"/>
                  </a:schemeClr>
                </a:solidFill>
              </a:rPr>
              <a:t>Batch: 2020-2024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 xmlns:a16="http://schemas.microsoft.com/office/drawing/2014/main" id="{8C794869-C04C-F5B7-9E09-F4E8D7B6550C}"/>
              </a:ext>
            </a:extLst>
          </p:cNvPr>
          <p:cNvSpPr txBox="1"/>
          <p:nvPr/>
        </p:nvSpPr>
        <p:spPr>
          <a:xfrm>
            <a:off x="457200" y="2286000"/>
            <a:ext cx="8153400" cy="2308324"/>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Cambria" pitchFamily="18" charset="0"/>
                <a:ea typeface="Cambria" pitchFamily="18" charset="0"/>
                <a:cs typeface="Times New Roman" panose="02020603050405020304" pitchFamily="18" charset="0"/>
              </a:rPr>
              <a:t>This research objective aims to create a robust system that can accurately </a:t>
            </a:r>
            <a:r>
              <a:rPr lang="en-IN" dirty="0" smtClean="0">
                <a:latin typeface="Cambria" pitchFamily="18" charset="0"/>
                <a:ea typeface="Cambria" pitchFamily="18" charset="0"/>
                <a:cs typeface="Times New Roman" panose="02020603050405020304" pitchFamily="18" charset="0"/>
              </a:rPr>
              <a:t>identify tweets </a:t>
            </a:r>
            <a:r>
              <a:rPr lang="en-IN" dirty="0">
                <a:latin typeface="Cambria" pitchFamily="18" charset="0"/>
                <a:ea typeface="Cambria" pitchFamily="18" charset="0"/>
                <a:cs typeface="Times New Roman" panose="02020603050405020304" pitchFamily="18" charset="0"/>
              </a:rPr>
              <a:t>based on their words features, thereby improving  the overall  </a:t>
            </a:r>
          </a:p>
          <a:p>
            <a:pPr algn="just"/>
            <a:r>
              <a:rPr lang="en-IN" dirty="0">
                <a:latin typeface="Cambria" pitchFamily="18" charset="0"/>
                <a:ea typeface="Cambria" pitchFamily="18" charset="0"/>
                <a:cs typeface="Times New Roman" panose="02020603050405020304" pitchFamily="18" charset="0"/>
              </a:rPr>
              <a:t>     management  of feeds in recognition settings.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Cambria" pitchFamily="18" charset="0"/>
                <a:ea typeface="Cambria" pitchFamily="18" charset="0"/>
                <a:cs typeface="Times New Roman" panose="02020603050405020304" pitchFamily="18" charset="0"/>
              </a:rPr>
              <a:t>The system may have applications in ensuring the correct matching of tweets with their past words or similarities, enhancing security measures in neonatal units, and streamlining threat processes such as message tracking and suicidal recognition</a:t>
            </a:r>
            <a:r>
              <a:rPr lang="en-IN"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 xmlns:a16="http://schemas.microsoft.com/office/drawing/2014/main" id="{E3B7242B-FD30-A239-91AD-5351FF0D2D2B}"/>
              </a:ext>
            </a:extLst>
          </p:cNvPr>
          <p:cNvSpPr txBox="1"/>
          <p:nvPr/>
        </p:nvSpPr>
        <p:spPr>
          <a:xfrm>
            <a:off x="838200" y="2136338"/>
            <a:ext cx="7239000" cy="2862322"/>
          </a:xfrm>
          <a:prstGeom prst="rect">
            <a:avLst/>
          </a:prstGeom>
          <a:noFill/>
        </p:spPr>
        <p:txBody>
          <a:bodyPr wrap="square">
            <a:spAutoFit/>
          </a:bodyPr>
          <a:lstStyle/>
          <a:p>
            <a:pPr marL="285750" indent="-285750">
              <a:buFont typeface="Arial" pitchFamily="34" charset="0"/>
              <a:buChar char="•"/>
            </a:pPr>
            <a:r>
              <a:rPr lang="en-US" dirty="0">
                <a:latin typeface="Cambria" pitchFamily="18" charset="0"/>
                <a:ea typeface="Cambria" pitchFamily="18" charset="0"/>
              </a:rPr>
              <a:t>Understanding the context used by individuals who express suicidal ideation on social media, and developing algorithms that can accurately interpret and analyze this content.</a:t>
            </a: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r>
              <a:rPr lang="en-US" dirty="0">
                <a:latin typeface="Cambria" pitchFamily="18" charset="0"/>
                <a:ea typeface="Cambria" pitchFamily="18" charset="0"/>
              </a:rPr>
              <a:t>Identifying relevant websites and social media messages where individuals may express suicidal thoughts.</a:t>
            </a: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r>
              <a:rPr lang="en-US" dirty="0">
                <a:latin typeface="Cambria" pitchFamily="18" charset="0"/>
                <a:ea typeface="Cambria" pitchFamily="18" charset="0"/>
              </a:rPr>
              <a:t>Evaluating the effectiveness of the developed algorithms and interventions in detecting and preventing suicidal behavior on social media.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1026" name="Picture 2" descr="C:\Users\user\AppData\Local\Packages\Microsoft.Windows.Photos_8wekyb3d8bbwe\TempState\ShareServiceTempFolder\Screenshot (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53356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382000" cy="8956298"/>
          </a:xfrm>
          <a:prstGeom prst="rect">
            <a:avLst/>
          </a:prstGeom>
        </p:spPr>
        <p:txBody>
          <a:bodyPr wrap="square">
            <a:spAutoFit/>
          </a:bodyPr>
          <a:lstStyle/>
          <a:p>
            <a:pPr marL="285750" indent="-285750">
              <a:buFont typeface="Arial" pitchFamily="34" charset="0"/>
              <a:buChar char="•"/>
            </a:pPr>
            <a:r>
              <a:rPr lang="en-US" dirty="0">
                <a:latin typeface="Cambria" pitchFamily="18" charset="0"/>
                <a:ea typeface="Cambria" pitchFamily="18" charset="0"/>
              </a:rPr>
              <a:t>Data  </a:t>
            </a:r>
            <a:r>
              <a:rPr lang="en-US" dirty="0" smtClean="0">
                <a:latin typeface="Cambria" pitchFamily="18" charset="0"/>
                <a:ea typeface="Cambria" pitchFamily="18" charset="0"/>
              </a:rPr>
              <a:t>collection:</a:t>
            </a:r>
          </a:p>
          <a:p>
            <a:pPr algn="just"/>
            <a:r>
              <a:rPr lang="en-US" dirty="0" smtClean="0">
                <a:latin typeface="Cambria" pitchFamily="18" charset="0"/>
                <a:ea typeface="Cambria" pitchFamily="18" charset="0"/>
              </a:rPr>
              <a:t>The </a:t>
            </a:r>
            <a:r>
              <a:rPr lang="en-US" dirty="0">
                <a:latin typeface="Cambria" pitchFamily="18" charset="0"/>
                <a:ea typeface="Cambria" pitchFamily="18" charset="0"/>
              </a:rPr>
              <a:t>suggested study trains an approach for suicidal thoughts detection using </a:t>
            </a:r>
            <a:endParaRPr lang="en-US" dirty="0" smtClean="0">
              <a:latin typeface="Cambria" pitchFamily="18" charset="0"/>
              <a:ea typeface="Cambria" pitchFamily="18" charset="0"/>
            </a:endParaRPr>
          </a:p>
          <a:p>
            <a:pPr algn="just"/>
            <a:r>
              <a:rPr lang="en-US" dirty="0" smtClean="0">
                <a:latin typeface="Cambria" pitchFamily="18" charset="0"/>
                <a:ea typeface="Cambria" pitchFamily="18" charset="0"/>
              </a:rPr>
              <a:t>Information </a:t>
            </a:r>
            <a:r>
              <a:rPr lang="en-US" dirty="0">
                <a:latin typeface="Cambria" pitchFamily="18" charset="0"/>
                <a:ea typeface="Cambria" pitchFamily="18" charset="0"/>
              </a:rPr>
              <a:t>obtained from Twitter. First, a list of tweets from people seeking for help from the online community was created from suicide-related statements. Since the writers of these messages are typically individuals with suicidal thoughts, these posts may be regarded as suicide-indicative </a:t>
            </a:r>
            <a:r>
              <a:rPr lang="en-US" dirty="0" smtClean="0">
                <a:latin typeface="Cambria" pitchFamily="18" charset="0"/>
                <a:ea typeface="Cambria" pitchFamily="18" charset="0"/>
              </a:rPr>
              <a:t>statements.</a:t>
            </a:r>
            <a:endParaRPr lang="en-US" dirty="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r>
              <a:rPr lang="en-US" dirty="0">
                <a:latin typeface="Cambria" pitchFamily="18" charset="0"/>
                <a:ea typeface="Cambria" pitchFamily="18" charset="0"/>
              </a:rPr>
              <a:t>Data  </a:t>
            </a:r>
            <a:r>
              <a:rPr lang="en-US" dirty="0" smtClean="0">
                <a:latin typeface="Cambria" pitchFamily="18" charset="0"/>
                <a:ea typeface="Cambria" pitchFamily="18" charset="0"/>
              </a:rPr>
              <a:t>Preparation:</a:t>
            </a:r>
          </a:p>
          <a:p>
            <a:r>
              <a:rPr lang="en-US" dirty="0" smtClean="0">
                <a:latin typeface="Cambria" pitchFamily="18" charset="0"/>
                <a:ea typeface="Cambria" pitchFamily="18" charset="0"/>
              </a:rPr>
              <a:t>Information </a:t>
            </a:r>
            <a:r>
              <a:rPr lang="en-US" dirty="0">
                <a:latin typeface="Cambria" pitchFamily="18" charset="0"/>
                <a:ea typeface="Cambria" pitchFamily="18" charset="0"/>
              </a:rPr>
              <a:t>collected from twitter cannot be straightforwardly utilized for include extraction due to the nearness of different clamors that are predominant within the crude information. This causes issues in word coordinating and semantic This causes issues in word planning and semantic </a:t>
            </a:r>
            <a:r>
              <a:rPr lang="en-US" dirty="0" smtClean="0">
                <a:latin typeface="Cambria" pitchFamily="18" charset="0"/>
                <a:ea typeface="Cambria" pitchFamily="18" charset="0"/>
              </a:rPr>
              <a:t>investigation.</a:t>
            </a:r>
            <a:endParaRPr lang="en-US" dirty="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r>
              <a:rPr lang="en-US" dirty="0">
                <a:latin typeface="Cambria" pitchFamily="18" charset="0"/>
                <a:ea typeface="Cambria" pitchFamily="18" charset="0"/>
              </a:rPr>
              <a:t>Eliminating Halt </a:t>
            </a:r>
            <a:r>
              <a:rPr lang="en-US" dirty="0" smtClean="0">
                <a:latin typeface="Cambria" pitchFamily="18" charset="0"/>
                <a:ea typeface="Cambria" pitchFamily="18" charset="0"/>
              </a:rPr>
              <a:t>words:</a:t>
            </a:r>
          </a:p>
          <a:p>
            <a:endParaRPr lang="en-US" dirty="0" smtClean="0">
              <a:latin typeface="Cambria" pitchFamily="18" charset="0"/>
              <a:ea typeface="Cambria" pitchFamily="18" charset="0"/>
            </a:endParaRPr>
          </a:p>
          <a:p>
            <a:r>
              <a:rPr lang="en-US" dirty="0" smtClean="0">
                <a:latin typeface="Cambria" pitchFamily="18" charset="0"/>
                <a:ea typeface="Cambria" pitchFamily="18" charset="0"/>
              </a:rPr>
              <a:t>Halt </a:t>
            </a:r>
            <a:r>
              <a:rPr lang="en-US" dirty="0">
                <a:latin typeface="Cambria" pitchFamily="18" charset="0"/>
                <a:ea typeface="Cambria" pitchFamily="18" charset="0"/>
              </a:rPr>
              <a:t>words like 'a', 'an', 'the', etc. are expelled as they are not discriminative or valuable for our show. Information preprocessing and clamor expulsion result within the expulsion of boisterous substance from the information and deliver a high-quality and solid dataset that can be utilized in this think </a:t>
            </a:r>
            <a:r>
              <a:rPr lang="en-US" dirty="0" smtClean="0">
                <a:latin typeface="Cambria" pitchFamily="18" charset="0"/>
                <a:ea typeface="Cambria" pitchFamily="18" charset="0"/>
              </a:rPr>
              <a:t>about.</a:t>
            </a:r>
            <a:endParaRPr lang="en-US" dirty="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endParaRPr lang="en-US" dirty="0" smtClean="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endParaRPr lang="en-US" dirty="0" smtClean="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endParaRPr lang="en-US" dirty="0" smtClean="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endParaRPr lang="en-US" dirty="0" smtClean="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endParaRPr lang="en-US" dirty="0" smtClean="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endParaRPr lang="en-US" dirty="0">
              <a:latin typeface="Cambria" pitchFamily="18" charset="0"/>
              <a:ea typeface="Cambria" pitchFamily="18" charset="0"/>
            </a:endParaRPr>
          </a:p>
        </p:txBody>
      </p:sp>
    </p:spTree>
    <p:extLst>
      <p:ext uri="{BB962C8B-B14F-4D97-AF65-F5344CB8AC3E}">
        <p14:creationId xmlns:p14="http://schemas.microsoft.com/office/powerpoint/2010/main" val="134065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Rectangle 1"/>
          <p:cNvSpPr/>
          <p:nvPr/>
        </p:nvSpPr>
        <p:spPr>
          <a:xfrm>
            <a:off x="533400" y="1981200"/>
            <a:ext cx="8229599" cy="7848302"/>
          </a:xfrm>
          <a:prstGeom prst="rect">
            <a:avLst/>
          </a:prstGeom>
        </p:spPr>
        <p:txBody>
          <a:bodyPr wrap="square">
            <a:spAutoFit/>
          </a:bodyPr>
          <a:lstStyle/>
          <a:p>
            <a:pPr marL="285750" indent="-285750">
              <a:buFont typeface="Arial" pitchFamily="34" charset="0"/>
              <a:buChar char="•"/>
            </a:pPr>
            <a:r>
              <a:rPr lang="en-US" dirty="0" smtClean="0"/>
              <a:t> </a:t>
            </a:r>
            <a:r>
              <a:rPr lang="en-US" dirty="0" smtClean="0">
                <a:latin typeface="Cambria" pitchFamily="18" charset="0"/>
                <a:ea typeface="Cambria" pitchFamily="18" charset="0"/>
              </a:rPr>
              <a:t>Decision Tree Algorithm</a:t>
            </a:r>
          </a:p>
          <a:p>
            <a:pPr marL="285750" indent="-285750">
              <a:buFont typeface="Arial" pitchFamily="34" charset="0"/>
              <a:buChar char="•"/>
            </a:pPr>
            <a:endParaRPr lang="en-US" dirty="0" smtClean="0">
              <a:latin typeface="Cambria" pitchFamily="18" charset="0"/>
              <a:ea typeface="Cambria" pitchFamily="18" charset="0"/>
            </a:endParaRPr>
          </a:p>
          <a:p>
            <a:r>
              <a:rPr lang="en-US" sz="1600" dirty="0" smtClean="0">
                <a:latin typeface="Cambria" pitchFamily="18" charset="0"/>
                <a:ea typeface="Cambria" pitchFamily="18" charset="0"/>
              </a:rPr>
              <a:t>Decision </a:t>
            </a:r>
            <a:r>
              <a:rPr lang="en-US" sz="1600" dirty="0">
                <a:latin typeface="Cambria" pitchFamily="18" charset="0"/>
                <a:ea typeface="Cambria" pitchFamily="18" charset="0"/>
              </a:rPr>
              <a:t>Choice Tree could be a Administered learning procedure that can be utilized for both classification and Relapse issues, but for the most part it is preferred for fathoming Classification </a:t>
            </a:r>
            <a:r>
              <a:rPr lang="en-US" sz="1600" dirty="0" smtClean="0">
                <a:latin typeface="Cambria" pitchFamily="18" charset="0"/>
                <a:ea typeface="Cambria" pitchFamily="18" charset="0"/>
              </a:rPr>
              <a:t>issues</a:t>
            </a:r>
          </a:p>
          <a:p>
            <a:endParaRPr lang="en-US" sz="1600" dirty="0">
              <a:latin typeface="Cambria" pitchFamily="18" charset="0"/>
              <a:ea typeface="Cambria" pitchFamily="18" charset="0"/>
            </a:endParaRPr>
          </a:p>
          <a:p>
            <a:pPr marL="285750" indent="-285750">
              <a:buFont typeface="Arial" pitchFamily="34" charset="0"/>
              <a:buChar char="•"/>
            </a:pPr>
            <a:r>
              <a:rPr lang="en-US" dirty="0">
                <a:latin typeface="Cambria" pitchFamily="18" charset="0"/>
                <a:ea typeface="Cambria" pitchFamily="18" charset="0"/>
              </a:rPr>
              <a:t>Support Vector Machine </a:t>
            </a:r>
            <a:r>
              <a:rPr lang="en-US" dirty="0" smtClean="0">
                <a:latin typeface="Cambria" pitchFamily="18" charset="0"/>
                <a:ea typeface="Cambria" pitchFamily="18" charset="0"/>
              </a:rPr>
              <a:t>Algorithm</a:t>
            </a:r>
          </a:p>
          <a:p>
            <a:endParaRPr lang="en-US" sz="1600" dirty="0">
              <a:latin typeface="Cambria" pitchFamily="18" charset="0"/>
              <a:ea typeface="Cambria" pitchFamily="18" charset="0"/>
            </a:endParaRPr>
          </a:p>
          <a:p>
            <a:r>
              <a:rPr lang="en-US" sz="1600" dirty="0" smtClean="0">
                <a:latin typeface="Cambria" pitchFamily="18" charset="0"/>
                <a:ea typeface="Cambria" pitchFamily="18" charset="0"/>
              </a:rPr>
              <a:t>The </a:t>
            </a:r>
            <a:r>
              <a:rPr lang="en-US" sz="1600" dirty="0">
                <a:latin typeface="Cambria" pitchFamily="18" charset="0"/>
                <a:ea typeface="Cambria" pitchFamily="18" charset="0"/>
              </a:rPr>
              <a:t>goal of SVM is to decide the most excellent line or choice boundary that can isolated a multidimensional space into distinctive classes</a:t>
            </a:r>
            <a:endParaRPr lang="en-US" sz="1600" dirty="0" smtClean="0">
              <a:latin typeface="Cambria" pitchFamily="18" charset="0"/>
              <a:ea typeface="Cambria" pitchFamily="18" charset="0"/>
            </a:endParaRPr>
          </a:p>
          <a:p>
            <a:endParaRPr lang="en-US" sz="1600" dirty="0" smtClean="0">
              <a:latin typeface="Cambria" pitchFamily="18" charset="0"/>
              <a:ea typeface="Cambria" pitchFamily="18" charset="0"/>
            </a:endParaRPr>
          </a:p>
          <a:p>
            <a:pPr marL="285750" indent="-285750">
              <a:buFont typeface="Arial" pitchFamily="34" charset="0"/>
              <a:buChar char="•"/>
            </a:pPr>
            <a:r>
              <a:rPr lang="en-US" dirty="0">
                <a:latin typeface="Cambria" pitchFamily="18" charset="0"/>
                <a:ea typeface="Cambria" pitchFamily="18" charset="0"/>
              </a:rPr>
              <a:t>Naive Bayes </a:t>
            </a:r>
            <a:r>
              <a:rPr lang="en-US" dirty="0" smtClean="0">
                <a:latin typeface="Cambria" pitchFamily="18" charset="0"/>
                <a:ea typeface="Cambria" pitchFamily="18" charset="0"/>
              </a:rPr>
              <a:t>Algorithm</a:t>
            </a:r>
          </a:p>
          <a:p>
            <a:endParaRPr lang="en-US" dirty="0"/>
          </a:p>
          <a:p>
            <a:r>
              <a:rPr lang="en-US" sz="1600" dirty="0" smtClean="0">
                <a:latin typeface="Cambria" pitchFamily="18" charset="0"/>
                <a:ea typeface="Cambria" pitchFamily="18" charset="0"/>
              </a:rPr>
              <a:t>Naive </a:t>
            </a:r>
            <a:r>
              <a:rPr lang="en-US" sz="1600" dirty="0">
                <a:latin typeface="Cambria" pitchFamily="18" charset="0"/>
                <a:ea typeface="Cambria" pitchFamily="18" charset="0"/>
              </a:rPr>
              <a:t>Bayes classifiers are a collection of classification calculations based on Bayes' </a:t>
            </a:r>
            <a:r>
              <a:rPr lang="en-US" sz="1600" dirty="0" smtClean="0">
                <a:latin typeface="Cambria" pitchFamily="18" charset="0"/>
                <a:ea typeface="Cambria" pitchFamily="18" charset="0"/>
              </a:rPr>
              <a:t>Hypothesis                                              </a:t>
            </a:r>
            <a:endParaRPr lang="en-US" sz="1600" dirty="0">
              <a:latin typeface="Cambria" pitchFamily="18" charset="0"/>
              <a:ea typeface="Cambria" pitchFamily="18" charset="0"/>
            </a:endParaRPr>
          </a:p>
          <a:p>
            <a:endParaRPr lang="en-US" sz="1600" dirty="0" smtClean="0">
              <a:latin typeface="Cambria" pitchFamily="18" charset="0"/>
              <a:ea typeface="Cambria" pitchFamily="18"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 name="Rectangle 2"/>
          <p:cNvSpPr/>
          <p:nvPr/>
        </p:nvSpPr>
        <p:spPr>
          <a:xfrm>
            <a:off x="457200" y="1323945"/>
            <a:ext cx="5866197" cy="400110"/>
          </a:xfrm>
          <a:prstGeom prst="rect">
            <a:avLst/>
          </a:prstGeom>
        </p:spPr>
        <p:txBody>
          <a:bodyPr wrap="square">
            <a:spAutoFit/>
          </a:bodyPr>
          <a:lstStyle/>
          <a:p>
            <a:r>
              <a:rPr lang="en-US" sz="2000" dirty="0" smtClean="0">
                <a:latin typeface="Cambria" pitchFamily="18" charset="0"/>
                <a:ea typeface="Cambria" pitchFamily="18" charset="0"/>
              </a:rPr>
              <a:t>Implementation of Machine Learning Algorithms </a:t>
            </a:r>
            <a:endParaRPr lang="en-US" sz="2000" dirty="0">
              <a:latin typeface="Cambria" pitchFamily="18" charset="0"/>
              <a:ea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80918"/>
            <a:ext cx="2466975" cy="39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848600" cy="5909310"/>
          </a:xfrm>
          <a:prstGeom prst="rect">
            <a:avLst/>
          </a:prstGeom>
        </p:spPr>
        <p:txBody>
          <a:bodyPr wrap="square">
            <a:spAutoFit/>
          </a:bodyPr>
          <a:lstStyle/>
          <a:p>
            <a:pPr marL="285750" indent="-285750">
              <a:buFont typeface="Arial" pitchFamily="34" charset="0"/>
              <a:buChar char="•"/>
            </a:pPr>
            <a:endParaRPr lang="en-US" dirty="0" smtClean="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r>
              <a:rPr lang="en-US" sz="2000" b="1" dirty="0" smtClean="0">
                <a:latin typeface="Cambria" pitchFamily="18" charset="0"/>
                <a:ea typeface="Cambria" pitchFamily="18" charset="0"/>
              </a:rPr>
              <a:t>Random </a:t>
            </a:r>
            <a:r>
              <a:rPr lang="en-US" sz="2000" b="1" dirty="0">
                <a:latin typeface="Cambria" pitchFamily="18" charset="0"/>
                <a:ea typeface="Cambria" pitchFamily="18" charset="0"/>
              </a:rPr>
              <a:t>Forest </a:t>
            </a:r>
            <a:r>
              <a:rPr lang="en-US" sz="2000" b="1" dirty="0" smtClean="0">
                <a:latin typeface="Cambria" pitchFamily="18" charset="0"/>
                <a:ea typeface="Cambria" pitchFamily="18" charset="0"/>
              </a:rPr>
              <a:t>Regression</a:t>
            </a:r>
          </a:p>
          <a:p>
            <a:endParaRPr lang="en-US" dirty="0"/>
          </a:p>
          <a:p>
            <a:pPr algn="just"/>
            <a:r>
              <a:rPr lang="en-US" dirty="0">
                <a:latin typeface="Cambria" pitchFamily="18" charset="0"/>
                <a:ea typeface="Cambria" pitchFamily="18" charset="0"/>
              </a:rPr>
              <a:t>The unpredictable timberland approach </a:t>
            </a:r>
            <a:r>
              <a:rPr lang="en-US" dirty="0" err="1">
                <a:latin typeface="Cambria" pitchFamily="18" charset="0"/>
                <a:ea typeface="Cambria" pitchFamily="18" charset="0"/>
              </a:rPr>
              <a:t>utiling</a:t>
            </a:r>
            <a:r>
              <a:rPr lang="en-US" dirty="0">
                <a:latin typeface="Cambria" pitchFamily="18" charset="0"/>
                <a:ea typeface="Cambria" pitchFamily="18" charset="0"/>
              </a:rPr>
              <a:t> bootstrapping incorporates the utilize of various choice trees made from the data and combined through gathering learning methods. This procedure regularly leads to specific figures and classifications by averaging the comes around of the erratically chosen trees</a:t>
            </a:r>
            <a:endParaRPr lang="en-US" dirty="0" smtClean="0">
              <a:latin typeface="Cambria" pitchFamily="18" charset="0"/>
              <a:ea typeface="Cambria" pitchFamily="18" charset="0"/>
            </a:endParaRPr>
          </a:p>
          <a:p>
            <a:pPr algn="just"/>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09588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2" name="Picture 1">
            <a:extLst>
              <a:ext uri="{FF2B5EF4-FFF2-40B4-BE49-F238E27FC236}">
                <a16:creationId xmlns="" xmlns:a16="http://schemas.microsoft.com/office/drawing/2014/main" id="{3CF670B1-3038-7449-F94C-A1235FA74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972300" cy="37289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38400" y="5638799"/>
            <a:ext cx="5048250" cy="615553"/>
          </a:xfrm>
          <a:prstGeom prst="rect">
            <a:avLst/>
          </a:prstGeom>
        </p:spPr>
        <p:txBody>
          <a:bodyPr wrap="square">
            <a:spAutoFit/>
          </a:bodyPr>
          <a:lstStyle/>
          <a:p>
            <a:r>
              <a:rPr lang="en-US" sz="1600" dirty="0" smtClean="0">
                <a:latin typeface="Cambria" pitchFamily="18" charset="0"/>
                <a:ea typeface="Cambria" pitchFamily="18" charset="0"/>
              </a:rPr>
              <a:t>Classification of suicide and non-suicide</a:t>
            </a:r>
            <a:endParaRPr lang="en-US" sz="1600" dirty="0">
              <a:latin typeface="Cambria" pitchFamily="18" charset="0"/>
              <a:ea typeface="Cambria" pitchFamily="18" charset="0"/>
            </a:endParaRPr>
          </a:p>
          <a:p>
            <a:endParaRPr lang="en-US" dirty="0">
              <a:latin typeface="Cambria" pitchFamily="18" charset="0"/>
              <a:ea typeface="Cambr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pic>
        <p:nvPicPr>
          <p:cNvPr id="2" name="Picture 1">
            <a:extLst>
              <a:ext uri="{FF2B5EF4-FFF2-40B4-BE49-F238E27FC236}">
                <a16:creationId xmlns="" xmlns:a16="http://schemas.microsoft.com/office/drawing/2014/main" id="{AF866C9F-98A9-F841-4B7B-FB317119D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0" y="1676400"/>
            <a:ext cx="6629400" cy="4344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48006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a:t>
            </a:r>
            <a:r>
              <a:rPr lang="en-IN" sz="2000" b="1" dirty="0" smtClean="0">
                <a:solidFill>
                  <a:srgbClr val="000000"/>
                </a:solidFill>
                <a:latin typeface="Bookman Old Style" pitchFamily="18" charset="0"/>
              </a:rPr>
              <a:t>Definition</a:t>
            </a:r>
          </a:p>
          <a:p>
            <a:pPr>
              <a:buFont typeface="Arial" pitchFamily="34" charset="0"/>
              <a:buChar char="•"/>
            </a:pPr>
            <a:r>
              <a:rPr lang="en-IN" sz="2000" b="1" dirty="0" smtClean="0">
                <a:solidFill>
                  <a:srgbClr val="000000"/>
                </a:solidFill>
                <a:latin typeface="Bookman Old Style" pitchFamily="18" charset="0"/>
              </a:rPr>
              <a:t>Research work</a:t>
            </a:r>
            <a:endParaRPr lang="en-IN" sz="2000" b="1" dirty="0">
              <a:solidFill>
                <a:srgbClr val="000000"/>
              </a:solidFill>
              <a:latin typeface="Bookman Old Style" pitchFamily="18" charset="0"/>
            </a:endParaRPr>
          </a:p>
          <a:p>
            <a:r>
              <a:rPr lang="en-IN" sz="2000" b="1" dirty="0">
                <a:solidFill>
                  <a:srgbClr val="000000"/>
                </a:solidFill>
                <a:latin typeface="Bookman Old Style" pitchFamily="18" charset="0"/>
              </a:rPr>
              <a:t>	</a:t>
            </a:r>
            <a:r>
              <a:rPr lang="en-IN" sz="2000" b="1" dirty="0" smtClean="0">
                <a:solidFill>
                  <a:srgbClr val="000000"/>
                </a:solidFill>
                <a:latin typeface="Bookman Old Style" pitchFamily="18" charset="0"/>
              </a:rPr>
              <a:t>-</a:t>
            </a:r>
            <a:r>
              <a:rPr lang="en-IN" sz="2000" dirty="0" smtClean="0">
                <a:solidFill>
                  <a:srgbClr val="000000"/>
                </a:solidFill>
                <a:latin typeface="Bookman Old Style" pitchFamily="18" charset="0"/>
              </a:rPr>
              <a:t>Proposed system architecture</a:t>
            </a:r>
            <a:endParaRPr lang="en-IN" sz="2000" dirty="0">
              <a:solidFill>
                <a:srgbClr val="000000"/>
              </a:solidFill>
              <a:latin typeface="Bookman Old Style" pitchFamily="18" charset="0"/>
            </a:endParaRPr>
          </a:p>
          <a:p>
            <a:r>
              <a:rPr lang="en-IN" sz="2000" b="1" dirty="0" smtClean="0">
                <a:solidFill>
                  <a:srgbClr val="000000"/>
                </a:solidFill>
                <a:latin typeface="Bookman Old Style" pitchFamily="18" charset="0"/>
              </a:rPr>
              <a:t>           -</a:t>
            </a:r>
            <a:r>
              <a:rPr lang="en-IN" sz="2000" dirty="0" smtClean="0">
                <a:solidFill>
                  <a:srgbClr val="000000"/>
                </a:solidFill>
                <a:latin typeface="Bookman Old Style" pitchFamily="18" charset="0"/>
              </a:rPr>
              <a:t>Methods</a:t>
            </a:r>
          </a:p>
          <a:p>
            <a:pPr marL="342900" indent="-342900">
              <a:buFont typeface="Arial" pitchFamily="34" charset="0"/>
              <a:buChar char="•"/>
            </a:pPr>
            <a:r>
              <a:rPr lang="en-IN" sz="2000" b="1" dirty="0" smtClean="0">
                <a:solidFill>
                  <a:srgbClr val="000000"/>
                </a:solidFill>
                <a:latin typeface="Bookman Old Style" pitchFamily="18" charset="0"/>
              </a:rPr>
              <a:t>Performance Measure</a:t>
            </a:r>
          </a:p>
          <a:p>
            <a:pPr marL="342900" indent="-342900">
              <a:buFont typeface="Arial" pitchFamily="34" charset="0"/>
              <a:buChar char="•"/>
            </a:pPr>
            <a:r>
              <a:rPr lang="en-IN" sz="2000" b="1" dirty="0" smtClean="0">
                <a:solidFill>
                  <a:srgbClr val="000000"/>
                </a:solidFill>
                <a:latin typeface="Bookman Old Style" pitchFamily="18" charset="0"/>
              </a:rPr>
              <a:t>Results</a:t>
            </a:r>
          </a:p>
          <a:p>
            <a:pPr marL="342900" indent="-342900">
              <a:buFont typeface="Arial" pitchFamily="34" charset="0"/>
              <a:buChar char="•"/>
            </a:pPr>
            <a:r>
              <a:rPr lang="en-IN" sz="2000" b="1" dirty="0" smtClean="0">
                <a:solidFill>
                  <a:srgbClr val="000000"/>
                </a:solidFill>
                <a:latin typeface="Bookman Old Style" pitchFamily="18" charset="0"/>
              </a:rPr>
              <a:t>Conclusion</a:t>
            </a:r>
          </a:p>
          <a:p>
            <a:pPr marL="342900" indent="-342900">
              <a:buFont typeface="Arial" pitchFamily="34" charset="0"/>
              <a:buChar char="•"/>
            </a:pPr>
            <a:r>
              <a:rPr lang="en-IN" sz="2000" b="1" dirty="0" smtClean="0">
                <a:solidFill>
                  <a:srgbClr val="000000"/>
                </a:solidFill>
                <a:latin typeface="Bookman Old Style" pitchFamily="18" charset="0"/>
              </a:rPr>
              <a:t>Future work</a:t>
            </a:r>
          </a:p>
          <a:p>
            <a:pPr marL="342900" indent="-342900">
              <a:buFont typeface="Arial" pitchFamily="34" charset="0"/>
              <a:buChar char="•"/>
            </a:pPr>
            <a:r>
              <a:rPr lang="en-IN" sz="2000" b="1" dirty="0" smtClean="0">
                <a:solidFill>
                  <a:srgbClr val="000000"/>
                </a:solidFill>
                <a:latin typeface="Bookman Old Style" pitchFamily="18" charset="0"/>
              </a:rPr>
              <a:t>References</a:t>
            </a:r>
          </a:p>
          <a:p>
            <a:r>
              <a:rPr lang="en-IN" sz="2000" b="1" dirty="0">
                <a:solidFill>
                  <a:srgbClr val="000000"/>
                </a:solidFill>
                <a:latin typeface="Bookman Old Style" pitchFamily="18" charset="0"/>
              </a:rPr>
              <a:t>	</a:t>
            </a:r>
            <a:r>
              <a:rPr lang="en-IN" sz="2000" b="1" dirty="0" smtClean="0">
                <a:solidFill>
                  <a:srgbClr val="000000"/>
                </a:solidFill>
                <a:latin typeface="Bookman Old Style" pitchFamily="18" charset="0"/>
              </a:rPr>
              <a:t> </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41bc23e0-5147-4f0a-9dac-6dd9e4face0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lob:https://web.whatsapp.com/41bc23e0-5147-4f0a-9dac-6dd9e4face0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3021" y="312738"/>
            <a:ext cx="3497579" cy="212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7" descr="blob:https://web.whatsapp.com/f225c44a-9473-47ed-969c-be3b5f9f112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1" y="312738"/>
            <a:ext cx="3581399" cy="22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0" descr="blob:https://web.whatsapp.com/f225c44a-9473-47ed-969c-be3b5f9f112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blob:https://web.whatsapp.com/f225c44a-9473-47ed-969c-be3b5f9f112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blob:https://web.whatsapp.com/f225c44a-9473-47ed-969c-be3b5f9f112d"/>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55575" y="3200400"/>
            <a:ext cx="4572000" cy="461665"/>
          </a:xfrm>
          <a:prstGeom prst="rect">
            <a:avLst/>
          </a:prstGeom>
        </p:spPr>
        <p:txBody>
          <a:bodyPr>
            <a:spAutoFit/>
          </a:bodyPr>
          <a:lstStyle/>
          <a:p>
            <a:r>
              <a:rPr lang="en-US" sz="1200" dirty="0" smtClean="0"/>
              <a:t>Initially </a:t>
            </a:r>
            <a:r>
              <a:rPr lang="en-US" sz="1200" dirty="0"/>
              <a:t>the user need to be registered by filling the necessary </a:t>
            </a:r>
            <a:r>
              <a:rPr lang="en-US" sz="1200" dirty="0" smtClean="0"/>
              <a:t>     details </a:t>
            </a:r>
            <a:r>
              <a:rPr lang="en-US" sz="1200" dirty="0"/>
              <a:t>in the registration </a:t>
            </a:r>
            <a:r>
              <a:rPr lang="en-US" sz="1200" dirty="0" smtClean="0"/>
              <a:t>form </a:t>
            </a:r>
            <a:endParaRPr lang="en-US" sz="1200" dirty="0"/>
          </a:p>
        </p:txBody>
      </p:sp>
      <p:sp>
        <p:nvSpPr>
          <p:cNvPr id="10" name="Rectangle 9"/>
          <p:cNvSpPr/>
          <p:nvPr/>
        </p:nvSpPr>
        <p:spPr>
          <a:xfrm>
            <a:off x="5791200" y="2712720"/>
            <a:ext cx="1144865" cy="253916"/>
          </a:xfrm>
          <a:prstGeom prst="rect">
            <a:avLst/>
          </a:prstGeom>
        </p:spPr>
        <p:txBody>
          <a:bodyPr wrap="none">
            <a:spAutoFit/>
          </a:bodyPr>
          <a:lstStyle/>
          <a:p>
            <a:r>
              <a:rPr lang="en-US" sz="1050" dirty="0">
                <a:latin typeface="Cambria" pitchFamily="18" charset="0"/>
                <a:ea typeface="Cambria" pitchFamily="18" charset="0"/>
              </a:rPr>
              <a:t>User Login Form</a:t>
            </a:r>
            <a:endParaRPr lang="en-US" sz="1050" dirty="0"/>
          </a:p>
        </p:txBody>
      </p:sp>
      <p:sp>
        <p:nvSpPr>
          <p:cNvPr id="11" name="Rectangle 10"/>
          <p:cNvSpPr/>
          <p:nvPr/>
        </p:nvSpPr>
        <p:spPr>
          <a:xfrm>
            <a:off x="1214755" y="2695694"/>
            <a:ext cx="1665967" cy="253916"/>
          </a:xfrm>
          <a:prstGeom prst="rect">
            <a:avLst/>
          </a:prstGeom>
        </p:spPr>
        <p:txBody>
          <a:bodyPr wrap="square">
            <a:spAutoFit/>
          </a:bodyPr>
          <a:lstStyle/>
          <a:p>
            <a:r>
              <a:rPr lang="en-US" sz="1050" dirty="0"/>
              <a:t>User Registration Form</a:t>
            </a:r>
          </a:p>
        </p:txBody>
      </p:sp>
      <p:pic>
        <p:nvPicPr>
          <p:cNvPr id="10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5" y="4038600"/>
            <a:ext cx="365759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AutoShape 17" descr="blob:https://web.whatsapp.com/4a3817d9-3113-4684-8162-2690076d5ec2"/>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071" y="4038600"/>
            <a:ext cx="349757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10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Rectangle 1"/>
          <p:cNvSpPr/>
          <p:nvPr/>
        </p:nvSpPr>
        <p:spPr>
          <a:xfrm>
            <a:off x="762000" y="1752600"/>
            <a:ext cx="7467600" cy="3139321"/>
          </a:xfrm>
          <a:prstGeom prst="rect">
            <a:avLst/>
          </a:prstGeom>
        </p:spPr>
        <p:txBody>
          <a:bodyPr wrap="square">
            <a:spAutoFit/>
          </a:bodyPr>
          <a:lstStyle/>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In conclusion,</a:t>
            </a:r>
            <a:r>
              <a:rPr lang="en-US" dirty="0">
                <a:solidFill>
                  <a:srgbClr val="212121"/>
                </a:solidFill>
                <a:latin typeface="Cambria" panose="02040503050406030204" pitchFamily="18" charset="0"/>
              </a:rPr>
              <a:t> In this study, we developed and evaluated a suicide ideation detection system using ML and hybrid DL techniques to evaluate </a:t>
            </a:r>
            <a:r>
              <a:rPr lang="en-US" dirty="0" err="1" smtClean="0">
                <a:solidFill>
                  <a:srgbClr val="212121"/>
                </a:solidFill>
                <a:latin typeface="Cambria" panose="02040503050406030204" pitchFamily="18" charset="0"/>
              </a:rPr>
              <a:t>Reddit</a:t>
            </a:r>
            <a:r>
              <a:rPr lang="en-US" dirty="0" smtClean="0">
                <a:solidFill>
                  <a:srgbClr val="212121"/>
                </a:solidFill>
                <a:latin typeface="Cambria" panose="02040503050406030204" pitchFamily="18" charset="0"/>
              </a:rPr>
              <a:t> user’s psychological </a:t>
            </a:r>
            <a:r>
              <a:rPr lang="en-US" dirty="0">
                <a:solidFill>
                  <a:srgbClr val="212121"/>
                </a:solidFill>
                <a:latin typeface="Cambria" panose="02040503050406030204" pitchFamily="18" charset="0"/>
              </a:rPr>
              <a:t>states. Our experimental results showed that the CNN–</a:t>
            </a:r>
            <a:r>
              <a:rPr lang="en-US" dirty="0" err="1">
                <a:solidFill>
                  <a:srgbClr val="212121"/>
                </a:solidFill>
                <a:latin typeface="Cambria" panose="02040503050406030204" pitchFamily="18" charset="0"/>
              </a:rPr>
              <a:t>BiLSTM</a:t>
            </a:r>
            <a:r>
              <a:rPr lang="en-US" dirty="0">
                <a:solidFill>
                  <a:srgbClr val="212121"/>
                </a:solidFill>
                <a:latin typeface="Cambria" panose="02040503050406030204" pitchFamily="18" charset="0"/>
              </a:rPr>
              <a:t> model outperformed the </a:t>
            </a:r>
            <a:r>
              <a:rPr lang="en-US" dirty="0" smtClean="0">
                <a:solidFill>
                  <a:srgbClr val="212121"/>
                </a:solidFill>
                <a:latin typeface="Cambria" panose="02040503050406030204" pitchFamily="18" charset="0"/>
              </a:rPr>
              <a:t>XG Boost </a:t>
            </a:r>
            <a:r>
              <a:rPr lang="en-US" dirty="0">
                <a:solidFill>
                  <a:srgbClr val="212121"/>
                </a:solidFill>
                <a:latin typeface="Cambria" panose="02040503050406030204" pitchFamily="18" charset="0"/>
              </a:rPr>
              <a:t>model, achieving 95% accuracy in detecting suicidal ideation using textual features, compared with the latter’s 91.5% accuracy. </a:t>
            </a:r>
          </a:p>
          <a:p>
            <a:pPr marL="285750" indent="-285750" algn="just">
              <a:buFont typeface="Arial" pitchFamily="34" charset="0"/>
              <a:buChar char="•"/>
            </a:pPr>
            <a:endParaRPr lang="en-US" dirty="0">
              <a:solidFill>
                <a:srgbClr val="212121"/>
              </a:solidFill>
              <a:latin typeface="Cambria" panose="02040503050406030204" pitchFamily="18" charset="0"/>
            </a:endParaRPr>
          </a:p>
          <a:p>
            <a:pPr marL="285750" indent="-285750" algn="just">
              <a:buFont typeface="Arial" pitchFamily="34" charset="0"/>
              <a:buChar char="•"/>
            </a:pPr>
            <a:r>
              <a:rPr lang="en-US" dirty="0">
                <a:solidFill>
                  <a:srgbClr val="212121"/>
                </a:solidFill>
                <a:latin typeface="Cambria" panose="02040503050406030204" pitchFamily="18" charset="0"/>
              </a:rPr>
              <a:t>Our analysis using the LIWC lexicon reveals that suicidal posts score higher on authenticity, anxiety, mentality, depression, negativity, and sentimental despondency and lower on attention, mind-thinking, perception, sociality, </a:t>
            </a:r>
            <a:r>
              <a:rPr lang="en-US" dirty="0" smtClean="0">
                <a:solidFill>
                  <a:srgbClr val="212121"/>
                </a:solidFill>
                <a:latin typeface="Cambria" panose="02040503050406030204" pitchFamily="18" charset="0"/>
              </a:rPr>
              <a:t>and cognitive </a:t>
            </a:r>
            <a:r>
              <a:rPr lang="en-US" dirty="0">
                <a:solidFill>
                  <a:srgbClr val="212121"/>
                </a:solidFill>
                <a:latin typeface="Cambria" panose="02040503050406030204" pitchFamily="18" charset="0"/>
              </a:rPr>
              <a:t>processes than non-suicidal posts.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Rectangle 3"/>
          <p:cNvSpPr/>
          <p:nvPr/>
        </p:nvSpPr>
        <p:spPr>
          <a:xfrm>
            <a:off x="609600" y="1600199"/>
            <a:ext cx="8305800" cy="3693319"/>
          </a:xfrm>
          <a:prstGeom prst="rect">
            <a:avLst/>
          </a:prstGeom>
        </p:spPr>
        <p:txBody>
          <a:bodyPr wrap="square">
            <a:spAutoFit/>
          </a:bodyPr>
          <a:lstStyle/>
          <a:p>
            <a:pPr algn="just"/>
            <a:r>
              <a:rPr lang="en-US" dirty="0">
                <a:latin typeface="Cambria" pitchFamily="18" charset="0"/>
                <a:ea typeface="Cambria" pitchFamily="18" charset="0"/>
              </a:rPr>
              <a:t>In the future, we schedule to improve the system for checking web pages for suicidal </a:t>
            </a:r>
            <a:r>
              <a:rPr lang="en-US" dirty="0" smtClean="0">
                <a:latin typeface="Cambria" pitchFamily="18" charset="0"/>
                <a:ea typeface="Cambria" pitchFamily="18" charset="0"/>
              </a:rPr>
              <a:t>content namely:</a:t>
            </a:r>
          </a:p>
          <a:p>
            <a:pPr algn="just"/>
            <a:endParaRPr lang="en-US" dirty="0">
              <a:latin typeface="Cambria" pitchFamily="18" charset="0"/>
              <a:ea typeface="Cambria" pitchFamily="18" charset="0"/>
            </a:endParaRPr>
          </a:p>
          <a:p>
            <a:pPr algn="just"/>
            <a:r>
              <a:rPr lang="en-US" dirty="0">
                <a:latin typeface="Cambria" pitchFamily="18" charset="0"/>
                <a:ea typeface="Cambria" pitchFamily="18" charset="0"/>
              </a:rPr>
              <a:t> </a:t>
            </a:r>
            <a:r>
              <a:rPr lang="en-US" dirty="0" smtClean="0">
                <a:latin typeface="Cambria" pitchFamily="18" charset="0"/>
                <a:ea typeface="Cambria" pitchFamily="18" charset="0"/>
              </a:rPr>
              <a:t>1.Add </a:t>
            </a:r>
            <a:r>
              <a:rPr lang="en-US" dirty="0">
                <a:latin typeface="Cambria" pitchFamily="18" charset="0"/>
                <a:ea typeface="Cambria" pitchFamily="18" charset="0"/>
              </a:rPr>
              <a:t>images verification as these images may be suicidal or contain symbols of </a:t>
            </a:r>
          </a:p>
          <a:p>
            <a:pPr algn="just"/>
            <a:r>
              <a:rPr lang="en-US" dirty="0">
                <a:latin typeface="Cambria" pitchFamily="18" charset="0"/>
                <a:ea typeface="Cambria" pitchFamily="18" charset="0"/>
              </a:rPr>
              <a:t>death groups. The last one may be an indication that the website containing </a:t>
            </a:r>
            <a:r>
              <a:rPr lang="en-US" dirty="0" smtClean="0">
                <a:latin typeface="Cambria" pitchFamily="18" charset="0"/>
                <a:ea typeface="Cambria" pitchFamily="18" charset="0"/>
              </a:rPr>
              <a:t>it belongs </a:t>
            </a:r>
            <a:r>
              <a:rPr lang="en-US" dirty="0">
                <a:latin typeface="Cambria" pitchFamily="18" charset="0"/>
                <a:ea typeface="Cambria" pitchFamily="18" charset="0"/>
              </a:rPr>
              <a:t>to this group. </a:t>
            </a:r>
            <a:endParaRPr lang="en-US" dirty="0" smtClean="0">
              <a:latin typeface="Cambria" pitchFamily="18" charset="0"/>
              <a:ea typeface="Cambria" pitchFamily="18" charset="0"/>
            </a:endParaRPr>
          </a:p>
          <a:p>
            <a:pPr algn="just"/>
            <a:endParaRPr lang="en-US" dirty="0">
              <a:latin typeface="Cambria" pitchFamily="18" charset="0"/>
              <a:ea typeface="Cambria" pitchFamily="18" charset="0"/>
            </a:endParaRPr>
          </a:p>
          <a:p>
            <a:pPr algn="just"/>
            <a:r>
              <a:rPr lang="en-US" dirty="0">
                <a:latin typeface="Cambria" pitchFamily="18" charset="0"/>
                <a:ea typeface="Cambria" pitchFamily="18" charset="0"/>
              </a:rPr>
              <a:t>2.Add links verification on the page as they may be related to relevant websites</a:t>
            </a:r>
            <a:r>
              <a:rPr lang="en-US" dirty="0" smtClean="0">
                <a:latin typeface="Cambria" pitchFamily="18" charset="0"/>
                <a:ea typeface="Cambria" pitchFamily="18" charset="0"/>
              </a:rPr>
              <a:t>.</a:t>
            </a:r>
          </a:p>
          <a:p>
            <a:pPr algn="just"/>
            <a:endParaRPr lang="en-US" dirty="0">
              <a:latin typeface="Cambria" pitchFamily="18" charset="0"/>
              <a:ea typeface="Cambria" pitchFamily="18" charset="0"/>
            </a:endParaRPr>
          </a:p>
          <a:p>
            <a:pPr algn="just"/>
            <a:r>
              <a:rPr lang="en-US" dirty="0">
                <a:latin typeface="Cambria" pitchFamily="18" charset="0"/>
                <a:ea typeface="Cambria" pitchFamily="18" charset="0"/>
              </a:rPr>
              <a:t> 3.Add checking for suicidal instructions. We also going to </a:t>
            </a:r>
            <a:r>
              <a:rPr lang="en-US" dirty="0" err="1">
                <a:latin typeface="Cambria" pitchFamily="18" charset="0"/>
                <a:ea typeface="Cambria" pitchFamily="18" charset="0"/>
              </a:rPr>
              <a:t>to</a:t>
            </a:r>
            <a:r>
              <a:rPr lang="en-US" dirty="0">
                <a:latin typeface="Cambria" pitchFamily="18" charset="0"/>
                <a:ea typeface="Cambria" pitchFamily="18" charset="0"/>
              </a:rPr>
              <a:t> improve this method in </a:t>
            </a:r>
            <a:r>
              <a:rPr lang="en-US" dirty="0" smtClean="0">
                <a:latin typeface="Cambria" pitchFamily="18" charset="0"/>
                <a:ea typeface="Cambria" pitchFamily="18" charset="0"/>
              </a:rPr>
              <a:t>the </a:t>
            </a:r>
            <a:r>
              <a:rPr lang="en-US" dirty="0">
                <a:latin typeface="Cambria" pitchFamily="18" charset="0"/>
                <a:ea typeface="Cambria" pitchFamily="18" charset="0"/>
              </a:rPr>
              <a:t>future by analyzing more machine learning algorithms and text processing libraries</a:t>
            </a: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Rectangle 1"/>
          <p:cNvSpPr/>
          <p:nvPr/>
        </p:nvSpPr>
        <p:spPr>
          <a:xfrm>
            <a:off x="609600" y="1524000"/>
            <a:ext cx="7315200" cy="4370427"/>
          </a:xfrm>
          <a:prstGeom prst="rect">
            <a:avLst/>
          </a:prstGeom>
        </p:spPr>
        <p:txBody>
          <a:bodyPr wrap="square">
            <a:spAutoFit/>
          </a:bodyPr>
          <a:lstStyle/>
          <a:p>
            <a:pPr algn="just"/>
            <a:r>
              <a:rPr lang="en-US" sz="1600" dirty="0">
                <a:latin typeface="Cambria" pitchFamily="18" charset="0"/>
                <a:ea typeface="Cambria" pitchFamily="18" charset="0"/>
              </a:rPr>
              <a:t>[1] F. M. Shah, F. </a:t>
            </a:r>
            <a:r>
              <a:rPr lang="en-US" sz="1600" dirty="0" err="1">
                <a:latin typeface="Cambria" pitchFamily="18" charset="0"/>
                <a:ea typeface="Cambria" pitchFamily="18" charset="0"/>
              </a:rPr>
              <a:t>Haque</a:t>
            </a:r>
            <a:r>
              <a:rPr lang="en-US" sz="1600" dirty="0">
                <a:latin typeface="Cambria" pitchFamily="18" charset="0"/>
                <a:ea typeface="Cambria" pitchFamily="18" charset="0"/>
              </a:rPr>
              <a:t>, R. U. </a:t>
            </a:r>
            <a:r>
              <a:rPr lang="en-US" sz="1600" dirty="0" err="1">
                <a:latin typeface="Cambria" pitchFamily="18" charset="0"/>
                <a:ea typeface="Cambria" pitchFamily="18" charset="0"/>
              </a:rPr>
              <a:t>Nur</a:t>
            </a:r>
            <a:r>
              <a:rPr lang="en-US" sz="1600" dirty="0">
                <a:latin typeface="Cambria" pitchFamily="18" charset="0"/>
                <a:ea typeface="Cambria" pitchFamily="18" charset="0"/>
              </a:rPr>
              <a:t>, S. Al </a:t>
            </a:r>
            <a:r>
              <a:rPr lang="en-US" sz="1600" dirty="0" err="1">
                <a:latin typeface="Cambria" pitchFamily="18" charset="0"/>
                <a:ea typeface="Cambria" pitchFamily="18" charset="0"/>
              </a:rPr>
              <a:t>Jahan</a:t>
            </a:r>
            <a:r>
              <a:rPr lang="en-US" sz="1600" dirty="0">
                <a:latin typeface="Cambria" pitchFamily="18" charset="0"/>
                <a:ea typeface="Cambria" pitchFamily="18" charset="0"/>
              </a:rPr>
              <a:t>, and Z. </a:t>
            </a:r>
            <a:r>
              <a:rPr lang="en-US" sz="1600" dirty="0" err="1">
                <a:latin typeface="Cambria" pitchFamily="18" charset="0"/>
                <a:ea typeface="Cambria" pitchFamily="18" charset="0"/>
              </a:rPr>
              <a:t>Mamud</a:t>
            </a:r>
            <a:r>
              <a:rPr lang="en-US" sz="1600" dirty="0">
                <a:latin typeface="Cambria" pitchFamily="18" charset="0"/>
                <a:ea typeface="Cambria" pitchFamily="18" charset="0"/>
              </a:rPr>
              <a:t>, “A hybridized highlight extraction approach to </a:t>
            </a:r>
            <a:r>
              <a:rPr lang="en-US" sz="1600" dirty="0" smtClean="0">
                <a:latin typeface="Cambria" pitchFamily="18" charset="0"/>
                <a:ea typeface="Cambria" pitchFamily="18" charset="0"/>
              </a:rPr>
              <a:t>self destructive </a:t>
            </a:r>
            <a:r>
              <a:rPr lang="en-US" sz="1600" dirty="0">
                <a:latin typeface="Cambria" pitchFamily="18" charset="0"/>
                <a:ea typeface="Cambria" pitchFamily="18" charset="0"/>
              </a:rPr>
              <a:t>ideation revelation from social media post,” in 2020 IEEE Region 10 Symposium (TENSYMP). IEEE, 2020, pp. 985–988</a:t>
            </a:r>
            <a:r>
              <a:rPr lang="en-US" sz="1600" dirty="0" smtClean="0">
                <a:latin typeface="Cambria" pitchFamily="18" charset="0"/>
                <a:ea typeface="Cambria" pitchFamily="18" charset="0"/>
              </a:rPr>
              <a:t>.</a:t>
            </a:r>
          </a:p>
          <a:p>
            <a:pPr algn="just"/>
            <a:endParaRPr lang="en-US" sz="1600" dirty="0" smtClean="0">
              <a:latin typeface="Cambria" pitchFamily="18" charset="0"/>
              <a:ea typeface="Cambria" pitchFamily="18" charset="0"/>
            </a:endParaRPr>
          </a:p>
          <a:p>
            <a:pPr algn="just"/>
            <a:r>
              <a:rPr lang="en-US" sz="1600" dirty="0" smtClean="0">
                <a:latin typeface="Cambria" pitchFamily="18" charset="0"/>
                <a:ea typeface="Cambria" pitchFamily="18" charset="0"/>
              </a:rPr>
              <a:t>[2] A</a:t>
            </a:r>
            <a:r>
              <a:rPr lang="en-US" sz="1600" dirty="0">
                <a:latin typeface="Cambria" pitchFamily="18" charset="0"/>
                <a:ea typeface="Cambria" pitchFamily="18" charset="0"/>
              </a:rPr>
              <a:t>. T. Beck, M. Kovacs, and A. </a:t>
            </a:r>
            <a:r>
              <a:rPr lang="en-US" sz="1600" dirty="0" err="1">
                <a:latin typeface="Cambria" pitchFamily="18" charset="0"/>
                <a:ea typeface="Cambria" pitchFamily="18" charset="0"/>
              </a:rPr>
              <a:t>Weissman</a:t>
            </a:r>
            <a:r>
              <a:rPr lang="en-US" sz="1600" dirty="0">
                <a:latin typeface="Cambria" pitchFamily="18" charset="0"/>
                <a:ea typeface="Cambria" pitchFamily="18" charset="0"/>
              </a:rPr>
              <a:t>, “Assessment of self-destructive consider: the scale for suicide ideation.” Journal of counseling and clinical brain inquire</a:t>
            </a:r>
            <a:r>
              <a:rPr lang="en-US" sz="1600" dirty="0" smtClean="0">
                <a:latin typeface="Cambria" pitchFamily="18" charset="0"/>
                <a:ea typeface="Cambria" pitchFamily="18" charset="0"/>
              </a:rPr>
              <a:t>.</a:t>
            </a:r>
          </a:p>
          <a:p>
            <a:pPr algn="just"/>
            <a:endParaRPr lang="en-US" sz="1600" dirty="0">
              <a:latin typeface="Cambria" pitchFamily="18" charset="0"/>
              <a:ea typeface="Cambria" pitchFamily="18" charset="0"/>
            </a:endParaRPr>
          </a:p>
          <a:p>
            <a:pPr algn="just"/>
            <a:r>
              <a:rPr lang="en-US" sz="1600" dirty="0" smtClean="0">
                <a:latin typeface="Cambria" pitchFamily="18" charset="0"/>
                <a:ea typeface="Cambria" pitchFamily="18" charset="0"/>
              </a:rPr>
              <a:t>[3] </a:t>
            </a:r>
            <a:r>
              <a:rPr lang="en-US" sz="1600" dirty="0">
                <a:latin typeface="Cambria" pitchFamily="18" charset="0"/>
                <a:ea typeface="Cambria" pitchFamily="18" charset="0"/>
              </a:rPr>
              <a:t>M. K. Nock, G. Borges, E. J. </a:t>
            </a:r>
            <a:r>
              <a:rPr lang="en-US" sz="1600" dirty="0" err="1">
                <a:latin typeface="Cambria" pitchFamily="18" charset="0"/>
                <a:ea typeface="Cambria" pitchFamily="18" charset="0"/>
              </a:rPr>
              <a:t>Bromet</a:t>
            </a:r>
            <a:r>
              <a:rPr lang="en-US" sz="1600" dirty="0">
                <a:latin typeface="Cambria" pitchFamily="18" charset="0"/>
                <a:ea typeface="Cambria" pitchFamily="18" charset="0"/>
              </a:rPr>
              <a:t>, C. B. Cha, R. C. Kessler, and S. Lee, “Suicide and self-destructive behavior,” Epidemiologic overviews, vol. 30, no. 1, pp. 133–154, 2008</a:t>
            </a:r>
            <a:endParaRPr lang="en-US" sz="1600" dirty="0" smtClean="0">
              <a:latin typeface="Cambria" pitchFamily="18" charset="0"/>
              <a:ea typeface="Cambria" pitchFamily="18" charset="0"/>
            </a:endParaRPr>
          </a:p>
          <a:p>
            <a:pPr algn="just"/>
            <a:endParaRPr lang="en-US" sz="1600" dirty="0">
              <a:latin typeface="Cambria" pitchFamily="18" charset="0"/>
              <a:ea typeface="Cambria" pitchFamily="18" charset="0"/>
            </a:endParaRPr>
          </a:p>
          <a:p>
            <a:pPr algn="just"/>
            <a:endParaRPr lang="en-US" sz="1600" dirty="0" smtClean="0">
              <a:latin typeface="Cambria" pitchFamily="18" charset="0"/>
              <a:ea typeface="Cambria" pitchFamily="18" charset="0"/>
            </a:endParaRPr>
          </a:p>
          <a:p>
            <a:pPr algn="just"/>
            <a:endParaRPr lang="en-US" sz="1600" dirty="0">
              <a:latin typeface="Cambria" pitchFamily="18" charset="0"/>
              <a:ea typeface="Cambria" pitchFamily="18" charset="0"/>
            </a:endParaRPr>
          </a:p>
          <a:p>
            <a:pPr algn="just"/>
            <a:endParaRPr lang="en-US" sz="1600" dirty="0" smtClean="0">
              <a:latin typeface="Cambria" pitchFamily="18" charset="0"/>
              <a:ea typeface="Cambria" pitchFamily="18" charset="0"/>
            </a:endParaRPr>
          </a:p>
          <a:p>
            <a:pPr algn="just"/>
            <a:endParaRPr lang="en-US" sz="1600" dirty="0">
              <a:latin typeface="Cambria" pitchFamily="18" charset="0"/>
              <a:ea typeface="Cambri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 xmlns:a16="http://schemas.microsoft.com/office/drawing/2014/main" id="{70A79A46-D21B-07B3-BA66-5EA51FA28327}"/>
              </a:ext>
            </a:extLst>
          </p:cNvPr>
          <p:cNvSpPr txBox="1"/>
          <p:nvPr/>
        </p:nvSpPr>
        <p:spPr>
          <a:xfrm>
            <a:off x="990600" y="1796529"/>
            <a:ext cx="7391400" cy="3416320"/>
          </a:xfrm>
          <a:prstGeom prst="rect">
            <a:avLst/>
          </a:prstGeom>
          <a:noFill/>
        </p:spPr>
        <p:txBody>
          <a:bodyPr wrap="square">
            <a:spAutoFit/>
          </a:bodyPr>
          <a:lstStyle/>
          <a:p>
            <a:pPr marL="285750" indent="-285750" algn="just">
              <a:buFont typeface="Arial" pitchFamily="34" charset="0"/>
              <a:buChar char="•"/>
            </a:pPr>
            <a:r>
              <a:rPr lang="en-IN" sz="1800" dirty="0">
                <a:latin typeface="Cambria" pitchFamily="18" charset="0"/>
                <a:ea typeface="Cambria" pitchFamily="18" charset="0"/>
              </a:rPr>
              <a:t>Suicidal ideathon is basically to think about talking one’s own life and is related to Mental health problems, but people with mental disorder,  insecurity, stress and a sense of Losing control receive no treatment for their condition due to the limited accessibility to Mental care facilities,  awareness or social support</a:t>
            </a:r>
          </a:p>
          <a:p>
            <a:pPr marL="285750" indent="-285750" algn="just">
              <a:buFont typeface="Arial" pitchFamily="34" charset="0"/>
              <a:buChar char="•"/>
            </a:pPr>
            <a:endParaRPr lang="en-IN" sz="1800" dirty="0">
              <a:latin typeface="Cambria" pitchFamily="18" charset="0"/>
              <a:ea typeface="Cambria" pitchFamily="18" charset="0"/>
            </a:endParaRPr>
          </a:p>
          <a:p>
            <a:pPr marL="285750" indent="-285750" algn="just">
              <a:buFont typeface="Arial" pitchFamily="34" charset="0"/>
              <a:buChar char="•"/>
            </a:pPr>
            <a:r>
              <a:rPr lang="en-IN" sz="1800" dirty="0">
                <a:latin typeface="Cambria" pitchFamily="18" charset="0"/>
                <a:ea typeface="Cambria" pitchFamily="18" charset="0"/>
              </a:rPr>
              <a:t>In this research, we have also used Several sets of embedded and tweet features, and we have compared our model among Twelve classifiers models.  The results from our study reflect that our proposed model can Accurately predict the target outcome and come up with an excellent standard for suicidal Ideathon prediction on active social media such as Twitter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413208" y="1981200"/>
            <a:ext cx="8381160" cy="3416320"/>
          </a:xfrm>
          <a:prstGeom prst="rect">
            <a:avLst/>
          </a:prstGeom>
          <a:noFill/>
        </p:spPr>
        <p:txBody>
          <a:bodyPr wrap="square" rtlCol="0">
            <a:spAutoFit/>
          </a:bodyPr>
          <a:lstStyle/>
          <a:p>
            <a:pPr marL="285750" indent="-285750" algn="just">
              <a:buFont typeface="Arial" pitchFamily="34" charset="0"/>
              <a:buChar char="•"/>
            </a:pPr>
            <a:r>
              <a:rPr lang="en-US" dirty="0">
                <a:latin typeface="Cambria" pitchFamily="18" charset="0"/>
                <a:ea typeface="Cambria" pitchFamily="18" charset="0"/>
              </a:rPr>
              <a:t>Social media with its mental health-related forums has become an emerging study area in computational linguistics. It provides a valuable research platform for the development of new technological approaches and improvements which can bring a novelty in suicide detection and further suicide risk prevention. </a:t>
            </a:r>
          </a:p>
          <a:p>
            <a:pPr marL="285750" indent="-285750" algn="just">
              <a:buFont typeface="Arial" pitchFamily="34" charset="0"/>
              <a:buChar char="•"/>
            </a:pPr>
            <a:endParaRPr lang="en-US" dirty="0">
              <a:latin typeface="Cambria" pitchFamily="18" charset="0"/>
              <a:ea typeface="Cambria" pitchFamily="18" charset="0"/>
            </a:endParaRPr>
          </a:p>
          <a:p>
            <a:pPr marL="285750" indent="-285750" algn="just">
              <a:buFont typeface="Arial" pitchFamily="34" charset="0"/>
              <a:buChar char="•"/>
            </a:pPr>
            <a:r>
              <a:rPr lang="en-US" dirty="0">
                <a:latin typeface="Cambria" pitchFamily="18" charset="0"/>
                <a:ea typeface="Cambria" pitchFamily="18" charset="0"/>
              </a:rPr>
              <a:t>The primary objective of our study is to share the knowledge of suicide ideation in Reddit social media forums from a data analysis perspective using effective architectures. </a:t>
            </a:r>
          </a:p>
          <a:p>
            <a:pPr marL="285750" indent="-285750" algn="just">
              <a:buFont typeface="Arial" pitchFamily="34" charset="0"/>
              <a:buChar char="•"/>
            </a:pPr>
            <a:endParaRPr lang="en-US" dirty="0">
              <a:latin typeface="Cambria" pitchFamily="18" charset="0"/>
              <a:ea typeface="Cambria" pitchFamily="18" charset="0"/>
            </a:endParaRPr>
          </a:p>
          <a:p>
            <a:pPr marL="285750" indent="-285750" algn="just">
              <a:buFont typeface="Arial" pitchFamily="34" charset="0"/>
              <a:buChar char="•"/>
            </a:pPr>
            <a:r>
              <a:rPr lang="en-US" dirty="0">
                <a:latin typeface="Cambria" pitchFamily="18" charset="0"/>
                <a:ea typeface="Cambria" pitchFamily="18" charset="0"/>
              </a:rPr>
              <a:t>Our main task is to explore the potential of Long Short-Term Memory (LSTM), </a:t>
            </a:r>
          </a:p>
          <a:p>
            <a:pPr algn="just"/>
            <a:r>
              <a:rPr lang="en-US" dirty="0">
                <a:latin typeface="Cambria" pitchFamily="18" charset="0"/>
                <a:ea typeface="Cambria" pitchFamily="18" charset="0"/>
              </a:rPr>
              <a:t>    Convolutional Neural Network (CNN) and their combined model applied in</a:t>
            </a:r>
          </a:p>
          <a:p>
            <a:pPr algn="just"/>
            <a:r>
              <a:rPr lang="en-US" dirty="0">
                <a:latin typeface="Cambria" pitchFamily="18" charset="0"/>
                <a:ea typeface="Cambria" pitchFamily="18" charset="0"/>
              </a:rPr>
              <a:t>     multiple classification tasks for suicide ideation struggles.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dirty="0"/>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102164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2" name="Rectangle 1"/>
          <p:cNvSpPr/>
          <p:nvPr/>
        </p:nvSpPr>
        <p:spPr>
          <a:xfrm>
            <a:off x="457200" y="1219200"/>
            <a:ext cx="8153400" cy="7355860"/>
          </a:xfrm>
          <a:prstGeom prst="rect">
            <a:avLst/>
          </a:prstGeom>
        </p:spPr>
        <p:txBody>
          <a:bodyPr wrap="square">
            <a:spAutoFit/>
          </a:bodyPr>
          <a:lstStyle/>
          <a:p>
            <a:pPr marL="342900" indent="-342900">
              <a:buFont typeface="Arial" pitchFamily="34" charset="0"/>
              <a:buChar char="•"/>
            </a:pPr>
            <a:endParaRPr lang="en-US" sz="2000" b="1" dirty="0" smtClean="0">
              <a:latin typeface="Cambria" pitchFamily="18" charset="0"/>
              <a:ea typeface="Cambria" pitchFamily="18" charset="0"/>
            </a:endParaRPr>
          </a:p>
          <a:p>
            <a:pPr marL="342900" indent="-342900">
              <a:buFont typeface="Arial" pitchFamily="34" charset="0"/>
              <a:buChar char="•"/>
            </a:pPr>
            <a:r>
              <a:rPr lang="en-US" sz="2000" b="1" dirty="0" smtClean="0">
                <a:latin typeface="Cambria" pitchFamily="18" charset="0"/>
                <a:ea typeface="Cambria" pitchFamily="18" charset="0"/>
              </a:rPr>
              <a:t>TEXT-BASED SYSTEM</a:t>
            </a:r>
          </a:p>
          <a:p>
            <a:pPr algn="just"/>
            <a:endParaRPr lang="en-US" dirty="0" smtClean="0">
              <a:latin typeface="Cambria" pitchFamily="18" charset="0"/>
              <a:ea typeface="Cambria" pitchFamily="18" charset="0"/>
            </a:endParaRPr>
          </a:p>
          <a:p>
            <a:pPr algn="just"/>
            <a:r>
              <a:rPr lang="en-US" dirty="0" smtClean="0">
                <a:latin typeface="Cambria" pitchFamily="18" charset="0"/>
                <a:ea typeface="Cambria" pitchFamily="18" charset="0"/>
              </a:rPr>
              <a:t>The </a:t>
            </a:r>
            <a:r>
              <a:rPr lang="en-US" dirty="0">
                <a:latin typeface="Cambria" pitchFamily="18" charset="0"/>
                <a:ea typeface="Cambria" pitchFamily="18" charset="0"/>
              </a:rPr>
              <a:t>text-based system is designed to play a pivotal role in identifying individuals at risk of suicide by analyzing their written or textual expressions. Leveraging advanced natural language processing (NLP) techniques, this system aims to detect subtle yet significant cues in text data that may indicate emotional distress, hopelessness, or suicidal ideation.</a:t>
            </a:r>
          </a:p>
          <a:p>
            <a:pPr marL="342900" indent="-342900">
              <a:buFont typeface="Arial" pitchFamily="34" charset="0"/>
              <a:buChar char="•"/>
            </a:pPr>
            <a:endParaRPr lang="en-US" dirty="0" smtClean="0">
              <a:latin typeface="Cambria" pitchFamily="18" charset="0"/>
              <a:ea typeface="Cambria" pitchFamily="18" charset="0"/>
            </a:endParaRPr>
          </a:p>
          <a:p>
            <a:pPr marL="342900" indent="-342900">
              <a:buFont typeface="Arial" pitchFamily="34" charset="0"/>
              <a:buChar char="•"/>
            </a:pPr>
            <a:r>
              <a:rPr lang="en-US" b="1" dirty="0">
                <a:latin typeface="Cambria" pitchFamily="18" charset="0"/>
                <a:ea typeface="Cambria" pitchFamily="18" charset="0"/>
              </a:rPr>
              <a:t>IMAGE AND VIDEO ANALYSIS</a:t>
            </a:r>
            <a:endParaRPr lang="en-US" b="1" dirty="0" smtClean="0">
              <a:latin typeface="Cambria" pitchFamily="18" charset="0"/>
              <a:ea typeface="Cambria" pitchFamily="18" charset="0"/>
            </a:endParaRPr>
          </a:p>
          <a:p>
            <a:pPr algn="just"/>
            <a:endParaRPr lang="en-US" dirty="0" smtClean="0">
              <a:latin typeface="Cambria" pitchFamily="18" charset="0"/>
              <a:ea typeface="Cambria" pitchFamily="18" charset="0"/>
            </a:endParaRPr>
          </a:p>
          <a:p>
            <a:pPr algn="just"/>
            <a:r>
              <a:rPr lang="en-US" dirty="0" smtClean="0">
                <a:latin typeface="Cambria" pitchFamily="18" charset="0"/>
                <a:ea typeface="Cambria" pitchFamily="18" charset="0"/>
              </a:rPr>
              <a:t>Image </a:t>
            </a:r>
            <a:r>
              <a:rPr lang="en-US" dirty="0">
                <a:latin typeface="Cambria" pitchFamily="18" charset="0"/>
                <a:ea typeface="Cambria" pitchFamily="18" charset="0"/>
              </a:rPr>
              <a:t>and video analysis in suicidal recognition is an evolving field that leverages visual data to identify potential signs of suicidal thoughts or self-harming behavior in individuals. This area of research and technology aims to assist in early intervention and support for individuals at risk of self-harm or suicide. Here's an introductory overview of how image and video analysis is applied .</a:t>
            </a:r>
            <a:endParaRPr lang="en-US" dirty="0" smtClean="0">
              <a:latin typeface="Cambria" pitchFamily="18" charset="0"/>
              <a:ea typeface="Cambria" pitchFamily="18" charset="0"/>
            </a:endParaRPr>
          </a:p>
          <a:p>
            <a:pPr marL="342900" indent="-342900">
              <a:buFont typeface="Arial" pitchFamily="34" charset="0"/>
              <a:buChar char="•"/>
            </a:pPr>
            <a:endParaRPr lang="en-US" sz="2000" dirty="0">
              <a:latin typeface="Cambria" pitchFamily="18" charset="0"/>
              <a:ea typeface="Cambria" pitchFamily="18" charset="0"/>
            </a:endParaRPr>
          </a:p>
          <a:p>
            <a:pPr marL="342900" indent="-342900">
              <a:buFont typeface="Arial" pitchFamily="34" charset="0"/>
              <a:buChar char="•"/>
            </a:pPr>
            <a:endParaRPr lang="en-US" sz="2000" dirty="0" smtClean="0">
              <a:latin typeface="Cambria" pitchFamily="18" charset="0"/>
              <a:ea typeface="Cambria" pitchFamily="18" charset="0"/>
            </a:endParaRPr>
          </a:p>
          <a:p>
            <a:pPr marL="342900" indent="-342900">
              <a:buFont typeface="Arial" pitchFamily="34" charset="0"/>
              <a:buChar char="•"/>
            </a:pPr>
            <a:endParaRPr lang="en-US" sz="2000" dirty="0">
              <a:latin typeface="Cambria" pitchFamily="18" charset="0"/>
              <a:ea typeface="Cambria" pitchFamily="18" charset="0"/>
            </a:endParaRPr>
          </a:p>
          <a:p>
            <a:pPr marL="342900" indent="-342900">
              <a:buFont typeface="Arial" pitchFamily="34" charset="0"/>
              <a:buChar char="•"/>
            </a:pPr>
            <a:endParaRPr lang="en-US" sz="2000" dirty="0" smtClean="0">
              <a:latin typeface="Cambria" pitchFamily="18" charset="0"/>
              <a:ea typeface="Cambria" pitchFamily="18" charset="0"/>
            </a:endParaRPr>
          </a:p>
          <a:p>
            <a:pPr marL="342900" indent="-342900">
              <a:buFont typeface="Arial" pitchFamily="34" charset="0"/>
              <a:buChar char="•"/>
            </a:pPr>
            <a:endParaRPr lang="en-US" sz="2000" dirty="0">
              <a:latin typeface="Cambria" pitchFamily="18" charset="0"/>
              <a:ea typeface="Cambria" pitchFamily="18" charset="0"/>
            </a:endParaRPr>
          </a:p>
          <a:p>
            <a:pPr marL="342900" indent="-342900">
              <a:buFont typeface="Arial" pitchFamily="34" charset="0"/>
              <a:buChar char="•"/>
            </a:pPr>
            <a:endParaRPr lang="en-US" sz="2000" dirty="0" smtClean="0">
              <a:latin typeface="Cambria" pitchFamily="18" charset="0"/>
              <a:ea typeface="Cambria" pitchFamily="18" charset="0"/>
            </a:endParaRPr>
          </a:p>
          <a:p>
            <a:pPr marL="342900" indent="-342900">
              <a:buFont typeface="Arial" pitchFamily="34" charset="0"/>
              <a:buChar char="•"/>
            </a:pPr>
            <a:endParaRPr lang="en-US" sz="2000" dirty="0">
              <a:latin typeface="Cambria" pitchFamily="18" charset="0"/>
              <a:ea typeface="Cambria" pitchFamily="18" charset="0"/>
            </a:endParaRPr>
          </a:p>
          <a:p>
            <a:pPr marL="342900" indent="-342900">
              <a:buFont typeface="Arial" pitchFamily="34" charset="0"/>
              <a:buChar char="•"/>
            </a:pPr>
            <a:endParaRPr lang="en-US" sz="2000" dirty="0" smtClean="0">
              <a:latin typeface="Cambria" pitchFamily="18" charset="0"/>
              <a:ea typeface="Cambria" pitchFamily="18" charset="0"/>
            </a:endParaRPr>
          </a:p>
          <a:p>
            <a:pPr marL="342900" indent="-342900">
              <a:buFont typeface="Arial" pitchFamily="34" charset="0"/>
              <a:buChar char="•"/>
            </a:pPr>
            <a:endParaRPr lang="en-US" sz="2000" dirty="0" smtClean="0">
              <a:latin typeface="Cambria" pitchFamily="18" charset="0"/>
              <a:ea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10284</TotalTime>
  <Words>1295</Words>
  <Application>Microsoft Office PowerPoint</Application>
  <PresentationFormat>On-screen Show (4:3)</PresentationFormat>
  <Paragraphs>176</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user</cp:lastModifiedBy>
  <cp:revision>724</cp:revision>
  <dcterms:modified xsi:type="dcterms:W3CDTF">2024-03-22T08:44:37Z</dcterms:modified>
</cp:coreProperties>
</file>